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26"/>
  </p:notesMasterIdLst>
  <p:sldIdLst>
    <p:sldId id="256" r:id="rId3"/>
    <p:sldId id="434" r:id="rId4"/>
    <p:sldId id="259" r:id="rId5"/>
    <p:sldId id="263" r:id="rId6"/>
    <p:sldId id="262" r:id="rId7"/>
    <p:sldId id="264" r:id="rId8"/>
    <p:sldId id="266" r:id="rId9"/>
    <p:sldId id="267" r:id="rId10"/>
    <p:sldId id="269" r:id="rId11"/>
    <p:sldId id="271" r:id="rId12"/>
    <p:sldId id="418" r:id="rId13"/>
    <p:sldId id="268" r:id="rId14"/>
    <p:sldId id="272" r:id="rId15"/>
    <p:sldId id="273" r:id="rId16"/>
    <p:sldId id="275" r:id="rId17"/>
    <p:sldId id="274" r:id="rId18"/>
    <p:sldId id="420" r:id="rId19"/>
    <p:sldId id="510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422" r:id="rId28"/>
    <p:sldId id="423" r:id="rId29"/>
    <p:sldId id="287" r:id="rId30"/>
    <p:sldId id="288" r:id="rId31"/>
    <p:sldId id="439" r:id="rId32"/>
    <p:sldId id="509" r:id="rId33"/>
    <p:sldId id="284" r:id="rId34"/>
    <p:sldId id="550" r:id="rId35"/>
    <p:sldId id="553" r:id="rId36"/>
    <p:sldId id="548" r:id="rId37"/>
    <p:sldId id="290" r:id="rId38"/>
    <p:sldId id="487" r:id="rId39"/>
    <p:sldId id="289" r:id="rId40"/>
    <p:sldId id="478" r:id="rId41"/>
    <p:sldId id="479" r:id="rId42"/>
    <p:sldId id="480" r:id="rId43"/>
    <p:sldId id="571" r:id="rId44"/>
    <p:sldId id="513" r:id="rId45"/>
    <p:sldId id="485" r:id="rId46"/>
    <p:sldId id="589" r:id="rId47"/>
    <p:sldId id="508" r:id="rId48"/>
    <p:sldId id="590" r:id="rId49"/>
    <p:sldId id="534" r:id="rId50"/>
    <p:sldId id="535" r:id="rId51"/>
    <p:sldId id="591" r:id="rId52"/>
    <p:sldId id="294" r:id="rId53"/>
    <p:sldId id="440" r:id="rId54"/>
    <p:sldId id="297" r:id="rId55"/>
    <p:sldId id="298" r:id="rId56"/>
    <p:sldId id="299" r:id="rId57"/>
    <p:sldId id="506" r:id="rId58"/>
    <p:sldId id="312" r:id="rId59"/>
    <p:sldId id="313" r:id="rId60"/>
    <p:sldId id="504" r:id="rId61"/>
    <p:sldId id="549" r:id="rId62"/>
    <p:sldId id="315" r:id="rId63"/>
    <p:sldId id="525" r:id="rId64"/>
    <p:sldId id="317" r:id="rId65"/>
    <p:sldId id="318" r:id="rId66"/>
    <p:sldId id="526" r:id="rId67"/>
    <p:sldId id="527" r:id="rId68"/>
    <p:sldId id="321" r:id="rId69"/>
    <p:sldId id="457" r:id="rId70"/>
    <p:sldId id="368" r:id="rId71"/>
    <p:sldId id="463" r:id="rId72"/>
    <p:sldId id="568" r:id="rId73"/>
    <p:sldId id="569" r:id="rId74"/>
    <p:sldId id="556" r:id="rId75"/>
    <p:sldId id="557" r:id="rId76"/>
    <p:sldId id="558" r:id="rId77"/>
    <p:sldId id="465" r:id="rId78"/>
    <p:sldId id="559" r:id="rId79"/>
    <p:sldId id="374" r:id="rId80"/>
    <p:sldId id="375" r:id="rId81"/>
    <p:sldId id="376" r:id="rId82"/>
    <p:sldId id="377" r:id="rId83"/>
    <p:sldId id="543" r:id="rId84"/>
    <p:sldId id="458" r:id="rId85"/>
    <p:sldId id="380" r:id="rId86"/>
    <p:sldId id="381" r:id="rId87"/>
    <p:sldId id="382" r:id="rId88"/>
    <p:sldId id="565" r:id="rId89"/>
    <p:sldId id="560" r:id="rId90"/>
    <p:sldId id="572" r:id="rId91"/>
    <p:sldId id="566" r:id="rId92"/>
    <p:sldId id="459" r:id="rId93"/>
    <p:sldId id="461" r:id="rId94"/>
    <p:sldId id="386" r:id="rId95"/>
    <p:sldId id="544" r:id="rId96"/>
    <p:sldId id="388" r:id="rId97"/>
    <p:sldId id="389" r:id="rId98"/>
    <p:sldId id="505" r:id="rId99"/>
    <p:sldId id="300" r:id="rId100"/>
    <p:sldId id="514" r:id="rId101"/>
    <p:sldId id="515" r:id="rId102"/>
    <p:sldId id="516" r:id="rId103"/>
    <p:sldId id="517" r:id="rId104"/>
    <p:sldId id="518" r:id="rId105"/>
    <p:sldId id="519" r:id="rId106"/>
    <p:sldId id="520" r:id="rId107"/>
    <p:sldId id="521" r:id="rId108"/>
    <p:sldId id="522" r:id="rId109"/>
    <p:sldId id="523" r:id="rId110"/>
    <p:sldId id="588" r:id="rId111"/>
    <p:sldId id="574" r:id="rId112"/>
    <p:sldId id="575" r:id="rId113"/>
    <p:sldId id="576" r:id="rId114"/>
    <p:sldId id="577" r:id="rId115"/>
    <p:sldId id="578" r:id="rId116"/>
    <p:sldId id="579" r:id="rId117"/>
    <p:sldId id="580" r:id="rId118"/>
    <p:sldId id="581" r:id="rId119"/>
    <p:sldId id="582" r:id="rId120"/>
    <p:sldId id="583" r:id="rId121"/>
    <p:sldId id="584" r:id="rId122"/>
    <p:sldId id="585" r:id="rId123"/>
    <p:sldId id="586" r:id="rId124"/>
    <p:sldId id="587" r:id="rId12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pos="3810">
          <p15:clr>
            <a:srgbClr val="A4A3A4"/>
          </p15:clr>
        </p15:guide>
        <p15:guide id="5" orient="horz" pos="1938">
          <p15:clr>
            <a:srgbClr val="A4A3A4"/>
          </p15:clr>
        </p15:guide>
        <p15:guide id="6" orient="horz" pos="1555">
          <p15:clr>
            <a:srgbClr val="A4A3A4"/>
          </p15:clr>
        </p15:guide>
        <p15:guide id="7" orient="horz" pos="1071" userDrawn="1">
          <p15:clr>
            <a:srgbClr val="A4A3A4"/>
          </p15:clr>
        </p15:guide>
        <p15:guide id="8" orient="horz" pos="3220">
          <p15:clr>
            <a:srgbClr val="A4A3A4"/>
          </p15:clr>
        </p15:guide>
        <p15:guide id="9" orient="horz" pos="912">
          <p15:clr>
            <a:srgbClr val="A4A3A4"/>
          </p15:clr>
        </p15:guide>
        <p15:guide id="10" orient="horz" pos="1468">
          <p15:clr>
            <a:srgbClr val="A4A3A4"/>
          </p15:clr>
        </p15:guide>
        <p15:guide id="11" orient="horz" pos="1479">
          <p15:clr>
            <a:srgbClr val="A4A3A4"/>
          </p15:clr>
        </p15:guide>
        <p15:guide id="12" orient="horz" pos="885">
          <p15:clr>
            <a:srgbClr val="A4A3A4"/>
          </p15:clr>
        </p15:guide>
        <p15:guide id="13" orient="horz" pos="3326">
          <p15:clr>
            <a:srgbClr val="A4A3A4"/>
          </p15:clr>
        </p15:guide>
        <p15:guide id="14" pos="3828">
          <p15:clr>
            <a:srgbClr val="A4A3A4"/>
          </p15:clr>
        </p15:guide>
        <p15:guide id="15" orient="horz" pos="2235">
          <p15:clr>
            <a:srgbClr val="A4A3A4"/>
          </p15:clr>
        </p15:guide>
        <p15:guide id="16" orient="horz" pos="1452">
          <p15:clr>
            <a:srgbClr val="A4A3A4"/>
          </p15:clr>
        </p15:guide>
        <p15:guide id="17" orient="horz" pos="1570">
          <p15:clr>
            <a:srgbClr val="A4A3A4"/>
          </p15:clr>
        </p15:guide>
        <p15:guide id="18" orient="horz" pos="2692">
          <p15:clr>
            <a:srgbClr val="A4A3A4"/>
          </p15:clr>
        </p15:guide>
        <p15:guide id="19" orient="horz" pos="9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B11"/>
    <a:srgbClr val="FFCE19"/>
    <a:srgbClr val="D7401E"/>
    <a:srgbClr val="6A57DD"/>
    <a:srgbClr val="F7C248"/>
    <a:srgbClr val="29489A"/>
    <a:srgbClr val="A35CC8"/>
    <a:srgbClr val="A39FFF"/>
    <a:srgbClr val="EA485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8228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08" y="84"/>
      </p:cViewPr>
      <p:guideLst>
        <p:guide orient="horz" pos="2160"/>
        <p:guide pos="3840"/>
        <p:guide orient="horz" pos="1104"/>
        <p:guide pos="3810"/>
        <p:guide orient="horz" pos="1938"/>
        <p:guide orient="horz" pos="1555"/>
        <p:guide orient="horz" pos="1071"/>
        <p:guide orient="horz" pos="3220"/>
        <p:guide orient="horz" pos="912"/>
        <p:guide orient="horz" pos="1468"/>
        <p:guide orient="horz" pos="1479"/>
        <p:guide orient="horz" pos="885"/>
        <p:guide orient="horz" pos="3326"/>
        <p:guide pos="3828"/>
        <p:guide orient="horz" pos="2235"/>
        <p:guide orient="horz" pos="1452"/>
        <p:guide orient="horz" pos="1570"/>
        <p:guide orient="horz" pos="2692"/>
        <p:guide orient="horz" pos="92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35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C:/Users/IMCO/Google%20Drive/IMCO/Capi&#769;tulo%20ICE%202018/Grafica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CO\Desktop\SALUD-PROTECCION%202015-2016%20+%20IM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CO\Desktop\2018_Sociedad_Esperanza%20de%20vid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orgeacast\Downloads\20181029%20Datos%20actualizacio&#769;n%20cashless%20P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000"/>
            </a:pPr>
            <a:r>
              <a:rPr lang="en-US" dirty="0"/>
              <a:t>Resultados electorales 1 de julio de 2018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Resultados electorales 1 de julio 2018</c:v>
                </c:pt>
              </c:strCache>
            </c:strRef>
          </c:tx>
          <c:spPr>
            <a:solidFill>
              <a:srgbClr val="1814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25E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1E2-47F8-8F4E-F479718E6285}"/>
              </c:ext>
            </c:extLst>
          </c:dPt>
          <c:cat>
            <c:strRef>
              <c:f>Hoja1!$A$2:$A$5</c:f>
              <c:strCache>
                <c:ptCount val="4"/>
                <c:pt idx="0">
                  <c:v>Cambio de partido o coalición</c:v>
                </c:pt>
                <c:pt idx="1">
                  <c:v>Sin cambio de partido o coalición</c:v>
                </c:pt>
                <c:pt idx="2">
                  <c:v>Usos y costumbres</c:v>
                </c:pt>
                <c:pt idx="3">
                  <c:v>Elección extraordinaria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145</c:v>
                </c:pt>
                <c:pt idx="1">
                  <c:v>82</c:v>
                </c:pt>
                <c:pt idx="2">
                  <c:v>15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E-43CE-92D3-7347A6B61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2"/>
        <c:overlap val="-3"/>
        <c:axId val="2063242312"/>
        <c:axId val="2129171704"/>
      </c:barChart>
      <c:catAx>
        <c:axId val="206324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129171704"/>
        <c:crosses val="autoZero"/>
        <c:auto val="1"/>
        <c:lblAlgn val="ctr"/>
        <c:lblOffset val="100"/>
        <c:noMultiLvlLbl val="0"/>
      </c:catAx>
      <c:valAx>
        <c:axId val="212917170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206324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>
              <a:lumMod val="95000"/>
              <a:lumOff val="5000"/>
            </a:schemeClr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MX" dirty="0"/>
              <a:t>Diferencia porcentual en salarios promedio, en relación a educación primaria incompleta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'Grafica 2'!$A$14</c:f>
              <c:strCache>
                <c:ptCount val="1"/>
                <c:pt idx="0">
                  <c:v>Por lo menos algo de universidad</c:v>
                </c:pt>
              </c:strCache>
            </c:strRef>
          </c:tx>
          <c:spPr>
            <a:ln w="28575" cap="rnd">
              <a:solidFill>
                <a:srgbClr val="23D09C"/>
              </a:solidFill>
              <a:round/>
            </a:ln>
            <a:effectLst/>
          </c:spPr>
          <c:marker>
            <c:symbol val="none"/>
          </c:marker>
          <c:cat>
            <c:numRef>
              <c:f>'Grafica 2'!$B$10:$U$10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'Grafica 2'!$B$14:$U$14</c:f>
              <c:numCache>
                <c:formatCode>0%</c:formatCode>
                <c:ptCount val="20"/>
                <c:pt idx="0">
                  <c:v>1.1333333333333331</c:v>
                </c:pt>
                <c:pt idx="1">
                  <c:v>1.1733333333333329</c:v>
                </c:pt>
                <c:pt idx="2">
                  <c:v>1.1466666666666669</c:v>
                </c:pt>
                <c:pt idx="3">
                  <c:v>1.093333333333333</c:v>
                </c:pt>
                <c:pt idx="4">
                  <c:v>1.053333333333333</c:v>
                </c:pt>
                <c:pt idx="5">
                  <c:v>1.006666666666667</c:v>
                </c:pt>
                <c:pt idx="6">
                  <c:v>0.98</c:v>
                </c:pt>
                <c:pt idx="7">
                  <c:v>0.96666666666666701</c:v>
                </c:pt>
                <c:pt idx="8">
                  <c:v>0.94666666666666699</c:v>
                </c:pt>
                <c:pt idx="9">
                  <c:v>0.92</c:v>
                </c:pt>
                <c:pt idx="10">
                  <c:v>0.89333333333333298</c:v>
                </c:pt>
                <c:pt idx="11">
                  <c:v>0.88666666666666705</c:v>
                </c:pt>
                <c:pt idx="12">
                  <c:v>0.86</c:v>
                </c:pt>
                <c:pt idx="13">
                  <c:v>0.89333333333333298</c:v>
                </c:pt>
                <c:pt idx="14">
                  <c:v>0.83333333333333304</c:v>
                </c:pt>
                <c:pt idx="15">
                  <c:v>0.78666666666666596</c:v>
                </c:pt>
                <c:pt idx="16">
                  <c:v>0.8</c:v>
                </c:pt>
                <c:pt idx="17">
                  <c:v>0.793333333333333</c:v>
                </c:pt>
                <c:pt idx="18">
                  <c:v>0.793333333333333</c:v>
                </c:pt>
                <c:pt idx="19">
                  <c:v>0.77333333333333298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F2-4FF4-8A4F-AAC1C943AB70}"/>
            </c:ext>
          </c:extLst>
        </c:ser>
        <c:ser>
          <c:idx val="1"/>
          <c:order val="1"/>
          <c:tx>
            <c:strRef>
              <c:f>'Grafica 2'!$A$15</c:f>
              <c:strCache>
                <c:ptCount val="1"/>
                <c:pt idx="0">
                  <c:v>Bachillerato completo</c:v>
                </c:pt>
              </c:strCache>
            </c:strRef>
          </c:tx>
          <c:spPr>
            <a:ln w="28575" cap="rnd">
              <a:solidFill>
                <a:srgbClr val="00AFEC"/>
              </a:solidFill>
              <a:round/>
            </a:ln>
            <a:effectLst/>
          </c:spPr>
          <c:marker>
            <c:symbol val="none"/>
          </c:marker>
          <c:cat>
            <c:numRef>
              <c:f>'Grafica 2'!$B$10:$U$10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'Grafica 2'!$B$15:$U$15</c:f>
              <c:numCache>
                <c:formatCode>0%</c:formatCode>
                <c:ptCount val="20"/>
                <c:pt idx="0">
                  <c:v>0.63333333333333297</c:v>
                </c:pt>
                <c:pt idx="1">
                  <c:v>0.66666666666666696</c:v>
                </c:pt>
                <c:pt idx="2">
                  <c:v>0.64666666666666694</c:v>
                </c:pt>
                <c:pt idx="3">
                  <c:v>0.6</c:v>
                </c:pt>
                <c:pt idx="4">
                  <c:v>0.54666666666666697</c:v>
                </c:pt>
                <c:pt idx="5">
                  <c:v>0.52666666666666595</c:v>
                </c:pt>
                <c:pt idx="6">
                  <c:v>0.48</c:v>
                </c:pt>
                <c:pt idx="7">
                  <c:v>0.43333333333333302</c:v>
                </c:pt>
                <c:pt idx="8">
                  <c:v>0.44</c:v>
                </c:pt>
                <c:pt idx="9">
                  <c:v>0.473333333333333</c:v>
                </c:pt>
                <c:pt idx="10">
                  <c:v>0.43333333333333302</c:v>
                </c:pt>
                <c:pt idx="11">
                  <c:v>0.42666666666666703</c:v>
                </c:pt>
                <c:pt idx="12">
                  <c:v>0.42</c:v>
                </c:pt>
                <c:pt idx="13">
                  <c:v>0.43333333333333302</c:v>
                </c:pt>
                <c:pt idx="14">
                  <c:v>0.4</c:v>
                </c:pt>
                <c:pt idx="15">
                  <c:v>0.38</c:v>
                </c:pt>
                <c:pt idx="16">
                  <c:v>0.37333333333333302</c:v>
                </c:pt>
                <c:pt idx="17">
                  <c:v>0.36666666666666697</c:v>
                </c:pt>
                <c:pt idx="18">
                  <c:v>0.33333333333333298</c:v>
                </c:pt>
                <c:pt idx="19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F2-4FF4-8A4F-AAC1C943AB70}"/>
            </c:ext>
          </c:extLst>
        </c:ser>
        <c:ser>
          <c:idx val="2"/>
          <c:order val="2"/>
          <c:tx>
            <c:strRef>
              <c:f>'Grafica 2'!$A$16</c:f>
              <c:strCache>
                <c:ptCount val="1"/>
                <c:pt idx="0">
                  <c:v>Secundaria completa</c:v>
                </c:pt>
              </c:strCache>
            </c:strRef>
          </c:tx>
          <c:spPr>
            <a:ln w="28575" cap="rnd">
              <a:solidFill>
                <a:srgbClr val="FFBA00"/>
              </a:solidFill>
              <a:round/>
            </a:ln>
            <a:effectLst/>
          </c:spPr>
          <c:marker>
            <c:symbol val="none"/>
          </c:marker>
          <c:cat>
            <c:numRef>
              <c:f>'Grafica 2'!$B$10:$U$10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'Grafica 2'!$B$16:$U$16</c:f>
              <c:numCache>
                <c:formatCode>0%</c:formatCode>
                <c:ptCount val="20"/>
                <c:pt idx="0">
                  <c:v>0.3</c:v>
                </c:pt>
                <c:pt idx="1">
                  <c:v>0.353333333333333</c:v>
                </c:pt>
                <c:pt idx="2">
                  <c:v>0.34</c:v>
                </c:pt>
                <c:pt idx="3">
                  <c:v>0.3</c:v>
                </c:pt>
                <c:pt idx="4">
                  <c:v>0.28666666666666701</c:v>
                </c:pt>
                <c:pt idx="5">
                  <c:v>0.26</c:v>
                </c:pt>
                <c:pt idx="6">
                  <c:v>0.22666666666666699</c:v>
                </c:pt>
                <c:pt idx="7">
                  <c:v>0.24666666666666701</c:v>
                </c:pt>
                <c:pt idx="8">
                  <c:v>0.22</c:v>
                </c:pt>
                <c:pt idx="9">
                  <c:v>0.24</c:v>
                </c:pt>
                <c:pt idx="10">
                  <c:v>0.206666666666667</c:v>
                </c:pt>
                <c:pt idx="11">
                  <c:v>0.2</c:v>
                </c:pt>
                <c:pt idx="12">
                  <c:v>0.193333333333333</c:v>
                </c:pt>
                <c:pt idx="13">
                  <c:v>0.21333333333333299</c:v>
                </c:pt>
                <c:pt idx="14">
                  <c:v>0.193333333333333</c:v>
                </c:pt>
                <c:pt idx="15">
                  <c:v>0.18666666666666701</c:v>
                </c:pt>
                <c:pt idx="16">
                  <c:v>0.193333333333333</c:v>
                </c:pt>
                <c:pt idx="17">
                  <c:v>0.16666666666666699</c:v>
                </c:pt>
                <c:pt idx="18">
                  <c:v>0.15333333333333299</c:v>
                </c:pt>
                <c:pt idx="19">
                  <c:v>0.133333333333333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F2-4FF4-8A4F-AAC1C943AB70}"/>
            </c:ext>
          </c:extLst>
        </c:ser>
        <c:ser>
          <c:idx val="3"/>
          <c:order val="3"/>
          <c:tx>
            <c:strRef>
              <c:f>'Grafica 2'!$A$17</c:f>
              <c:strCache>
                <c:ptCount val="1"/>
                <c:pt idx="0">
                  <c:v>Primaria Completa</c:v>
                </c:pt>
              </c:strCache>
            </c:strRef>
          </c:tx>
          <c:spPr>
            <a:ln w="28575" cap="rnd">
              <a:solidFill>
                <a:srgbClr val="F25E5E"/>
              </a:solidFill>
              <a:round/>
            </a:ln>
            <a:effectLst/>
          </c:spPr>
          <c:marker>
            <c:symbol val="none"/>
          </c:marker>
          <c:cat>
            <c:numRef>
              <c:f>'Grafica 2'!$B$10:$U$10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'Grafica 2'!$B$17:$U$17</c:f>
              <c:numCache>
                <c:formatCode>0%</c:formatCode>
                <c:ptCount val="20"/>
                <c:pt idx="0">
                  <c:v>0.16</c:v>
                </c:pt>
                <c:pt idx="1">
                  <c:v>0.16666666666666699</c:v>
                </c:pt>
                <c:pt idx="2">
                  <c:v>0.18666666666666701</c:v>
                </c:pt>
                <c:pt idx="3">
                  <c:v>0.133333333333333</c:v>
                </c:pt>
                <c:pt idx="4">
                  <c:v>0.12666666666666701</c:v>
                </c:pt>
                <c:pt idx="5">
                  <c:v>0.11333333333333299</c:v>
                </c:pt>
                <c:pt idx="6">
                  <c:v>9.3333333333333296E-2</c:v>
                </c:pt>
                <c:pt idx="7">
                  <c:v>0.12</c:v>
                </c:pt>
                <c:pt idx="8">
                  <c:v>0.11333333333333299</c:v>
                </c:pt>
                <c:pt idx="9">
                  <c:v>8.6666666666666697E-2</c:v>
                </c:pt>
                <c:pt idx="10">
                  <c:v>0.06</c:v>
                </c:pt>
                <c:pt idx="11">
                  <c:v>9.3333333333333296E-2</c:v>
                </c:pt>
                <c:pt idx="12">
                  <c:v>0.06</c:v>
                </c:pt>
                <c:pt idx="13">
                  <c:v>9.3333333333333296E-2</c:v>
                </c:pt>
                <c:pt idx="14">
                  <c:v>0.06</c:v>
                </c:pt>
                <c:pt idx="15">
                  <c:v>6.6666666666666693E-2</c:v>
                </c:pt>
                <c:pt idx="16">
                  <c:v>6.6666666666666693E-2</c:v>
                </c:pt>
                <c:pt idx="17">
                  <c:v>4.6666666666666697E-2</c:v>
                </c:pt>
                <c:pt idx="18">
                  <c:v>3.3333333333333298E-2</c:v>
                </c:pt>
                <c:pt idx="19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F2-4FF4-8A4F-AAC1C943A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5056280"/>
        <c:axId val="-2145060168"/>
      </c:lineChart>
      <c:catAx>
        <c:axId val="-21450562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-2145060168"/>
        <c:crosses val="autoZero"/>
        <c:auto val="1"/>
        <c:lblAlgn val="ctr"/>
        <c:lblOffset val="100"/>
        <c:tickLblSkip val="3"/>
        <c:noMultiLvlLbl val="0"/>
      </c:catAx>
      <c:valAx>
        <c:axId val="-2145060168"/>
        <c:scaling>
          <c:orientation val="minMax"/>
          <c:max val="1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-21450562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s-MX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s-MX" dirty="0"/>
              <a:t>(Porcentaje de la población ocupada)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A57DD"/>
            </a:solidFill>
            <a:ln>
              <a:noFill/>
            </a:ln>
            <a:effectLst/>
          </c:spPr>
          <c:invertIfNegative val="0"/>
          <c:cat>
            <c:strRef>
              <c:f>'[SALUD-PROTECCION 2015-2016 + IM (3).xlsx]Hoja1'!$I$3:$I$34</c:f>
              <c:strCache>
                <c:ptCount val="32"/>
                <c:pt idx="0">
                  <c:v>Coahuila</c:v>
                </c:pt>
                <c:pt idx="1">
                  <c:v>Chihuahua</c:v>
                </c:pt>
                <c:pt idx="2">
                  <c:v>Nuevo León</c:v>
                </c:pt>
                <c:pt idx="3">
                  <c:v>Baja California</c:v>
                </c:pt>
                <c:pt idx="4">
                  <c:v>Baja California Sur</c:v>
                </c:pt>
                <c:pt idx="5">
                  <c:v>Sonora</c:v>
                </c:pt>
                <c:pt idx="6">
                  <c:v>Aguascalientes</c:v>
                </c:pt>
                <c:pt idx="7">
                  <c:v>Querétaro</c:v>
                </c:pt>
                <c:pt idx="8">
                  <c:v>Quintana Roo</c:v>
                </c:pt>
                <c:pt idx="9">
                  <c:v>Tamaulipas</c:v>
                </c:pt>
                <c:pt idx="10">
                  <c:v>Sinaloa</c:v>
                </c:pt>
                <c:pt idx="11">
                  <c:v>Jalisco</c:v>
                </c:pt>
                <c:pt idx="12">
                  <c:v>Durango</c:v>
                </c:pt>
                <c:pt idx="13">
                  <c:v>Guanajuato</c:v>
                </c:pt>
                <c:pt idx="14">
                  <c:v>Distrito Federal</c:v>
                </c:pt>
                <c:pt idx="15">
                  <c:v>Tabasco</c:v>
                </c:pt>
                <c:pt idx="16">
                  <c:v>México</c:v>
                </c:pt>
                <c:pt idx="17">
                  <c:v>San Luis Potosí</c:v>
                </c:pt>
                <c:pt idx="18">
                  <c:v>Colima</c:v>
                </c:pt>
                <c:pt idx="19">
                  <c:v>Zacatecas</c:v>
                </c:pt>
                <c:pt idx="20">
                  <c:v>Campeche</c:v>
                </c:pt>
                <c:pt idx="21">
                  <c:v>Nayarit</c:v>
                </c:pt>
                <c:pt idx="22">
                  <c:v>Yucatán</c:v>
                </c:pt>
                <c:pt idx="23">
                  <c:v>Hidalgo</c:v>
                </c:pt>
                <c:pt idx="24">
                  <c:v>Veracruz</c:v>
                </c:pt>
                <c:pt idx="25">
                  <c:v>Michoacán</c:v>
                </c:pt>
                <c:pt idx="26">
                  <c:v>Morelos</c:v>
                </c:pt>
                <c:pt idx="27">
                  <c:v>Chiapas</c:v>
                </c:pt>
                <c:pt idx="28">
                  <c:v>Puebla</c:v>
                </c:pt>
                <c:pt idx="29">
                  <c:v>Oaxaca</c:v>
                </c:pt>
                <c:pt idx="30">
                  <c:v>Tlaxcala</c:v>
                </c:pt>
                <c:pt idx="31">
                  <c:v>Guerrero</c:v>
                </c:pt>
              </c:strCache>
            </c:strRef>
          </c:cat>
          <c:val>
            <c:numRef>
              <c:f>'[SALUD-PROTECCION 2015-2016 + IM (3).xlsx]Hoja1'!$J$3:$J$34</c:f>
              <c:numCache>
                <c:formatCode>0%</c:formatCode>
                <c:ptCount val="32"/>
                <c:pt idx="0">
                  <c:v>0.61979365685899901</c:v>
                </c:pt>
                <c:pt idx="1">
                  <c:v>0.604807496435119</c:v>
                </c:pt>
                <c:pt idx="2">
                  <c:v>0.58247168882323996</c:v>
                </c:pt>
                <c:pt idx="3">
                  <c:v>0.54097116843702597</c:v>
                </c:pt>
                <c:pt idx="4">
                  <c:v>0.53118067537589397</c:v>
                </c:pt>
                <c:pt idx="5">
                  <c:v>0.52627257799671601</c:v>
                </c:pt>
                <c:pt idx="6">
                  <c:v>0.50399361022364197</c:v>
                </c:pt>
                <c:pt idx="7">
                  <c:v>0.48509485094850902</c:v>
                </c:pt>
                <c:pt idx="8">
                  <c:v>0.48018847718997698</c:v>
                </c:pt>
                <c:pt idx="9">
                  <c:v>0.46713957855205501</c:v>
                </c:pt>
                <c:pt idx="10">
                  <c:v>0.45846213292117499</c:v>
                </c:pt>
                <c:pt idx="11">
                  <c:v>0.45273631840796003</c:v>
                </c:pt>
                <c:pt idx="12">
                  <c:v>0.41809190191633999</c:v>
                </c:pt>
                <c:pt idx="13">
                  <c:v>0.41478713465901501</c:v>
                </c:pt>
                <c:pt idx="14">
                  <c:v>0.41309602285211999</c:v>
                </c:pt>
                <c:pt idx="15">
                  <c:v>0.40180360721442898</c:v>
                </c:pt>
                <c:pt idx="16">
                  <c:v>0.40129617627997399</c:v>
                </c:pt>
                <c:pt idx="17">
                  <c:v>0.39969076149980698</c:v>
                </c:pt>
                <c:pt idx="18">
                  <c:v>0.394909524756413</c:v>
                </c:pt>
                <c:pt idx="19">
                  <c:v>0.39135359637530698</c:v>
                </c:pt>
                <c:pt idx="20">
                  <c:v>0.37344564781387901</c:v>
                </c:pt>
                <c:pt idx="21">
                  <c:v>0.363843092666288</c:v>
                </c:pt>
                <c:pt idx="22">
                  <c:v>0.34770114942528701</c:v>
                </c:pt>
                <c:pt idx="23">
                  <c:v>0.322163819535699</c:v>
                </c:pt>
                <c:pt idx="24">
                  <c:v>0.31916480238627898</c:v>
                </c:pt>
                <c:pt idx="25">
                  <c:v>0.31717977955150101</c:v>
                </c:pt>
                <c:pt idx="26">
                  <c:v>0.30346887204227002</c:v>
                </c:pt>
                <c:pt idx="27">
                  <c:v>0.29164522216503702</c:v>
                </c:pt>
                <c:pt idx="28">
                  <c:v>0.28241453649522602</c:v>
                </c:pt>
                <c:pt idx="29">
                  <c:v>0.25399703313004801</c:v>
                </c:pt>
                <c:pt idx="30">
                  <c:v>0.25084342131375298</c:v>
                </c:pt>
                <c:pt idx="31">
                  <c:v>0.22386625672559601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7E-4E82-8335-49E88D59F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4390328"/>
        <c:axId val="-2144386808"/>
      </c:barChart>
      <c:catAx>
        <c:axId val="-214439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-2144386808"/>
        <c:crosses val="autoZero"/>
        <c:auto val="1"/>
        <c:lblAlgn val="ctr"/>
        <c:lblOffset val="100"/>
        <c:noMultiLvlLbl val="0"/>
      </c:catAx>
      <c:valAx>
        <c:axId val="-2144386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-214439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'[2018_Sociedad_Esperanza de vida.xlsx]Indicador'!$B$1</c:f>
              <c:strCache>
                <c:ptCount val="1"/>
                <c:pt idx="0">
                  <c:v>Esperanza de vida</c:v>
                </c:pt>
              </c:strCache>
            </c:strRef>
          </c:tx>
          <c:spPr>
            <a:solidFill>
              <a:srgbClr val="6A57DD"/>
            </a:solidFill>
            <a:ln>
              <a:noFill/>
            </a:ln>
            <a:effectLst/>
          </c:spPr>
          <c:invertIfNegative val="0"/>
          <c:cat>
            <c:strRef>
              <c:f>'[2018_Sociedad_Esperanza de vida.xlsx]Indicador'!$BV$10:$BV$41</c:f>
              <c:strCache>
                <c:ptCount val="32"/>
                <c:pt idx="0">
                  <c:v>Nuevo León</c:v>
                </c:pt>
                <c:pt idx="1">
                  <c:v>Ciudad de México</c:v>
                </c:pt>
                <c:pt idx="2">
                  <c:v>Baja California Sur</c:v>
                </c:pt>
                <c:pt idx="3">
                  <c:v>Colima</c:v>
                </c:pt>
                <c:pt idx="4">
                  <c:v>Aguascalientes</c:v>
                </c:pt>
                <c:pt idx="5">
                  <c:v>Tamaulipas</c:v>
                </c:pt>
                <c:pt idx="6">
                  <c:v>Durango</c:v>
                </c:pt>
                <c:pt idx="7">
                  <c:v>Coahuila</c:v>
                </c:pt>
                <c:pt idx="8">
                  <c:v>Morelos</c:v>
                </c:pt>
                <c:pt idx="9">
                  <c:v>Sinaloa</c:v>
                </c:pt>
                <c:pt idx="10">
                  <c:v>Quintana Roo</c:v>
                </c:pt>
                <c:pt idx="11">
                  <c:v>Jalisco</c:v>
                </c:pt>
                <c:pt idx="12">
                  <c:v>Guanajuato</c:v>
                </c:pt>
                <c:pt idx="13">
                  <c:v>Yucatán</c:v>
                </c:pt>
                <c:pt idx="14">
                  <c:v>Querétaro</c:v>
                </c:pt>
                <c:pt idx="15">
                  <c:v>Sonora</c:v>
                </c:pt>
                <c:pt idx="16">
                  <c:v>Zacatecas</c:v>
                </c:pt>
                <c:pt idx="17">
                  <c:v>Tlaxcala</c:v>
                </c:pt>
                <c:pt idx="18">
                  <c:v>México</c:v>
                </c:pt>
                <c:pt idx="19">
                  <c:v>Nayarit</c:v>
                </c:pt>
                <c:pt idx="20">
                  <c:v>Campeche</c:v>
                </c:pt>
                <c:pt idx="21">
                  <c:v>Puebla</c:v>
                </c:pt>
                <c:pt idx="22">
                  <c:v>Tabasco</c:v>
                </c:pt>
                <c:pt idx="23">
                  <c:v>Michoacán</c:v>
                </c:pt>
                <c:pt idx="24">
                  <c:v>San Luis Potosí</c:v>
                </c:pt>
                <c:pt idx="25">
                  <c:v>Hidalgo</c:v>
                </c:pt>
                <c:pt idx="26">
                  <c:v>Veracruz</c:v>
                </c:pt>
                <c:pt idx="27">
                  <c:v>Baja California</c:v>
                </c:pt>
                <c:pt idx="28">
                  <c:v>Chihuahua</c:v>
                </c:pt>
                <c:pt idx="29">
                  <c:v>Oaxaca</c:v>
                </c:pt>
                <c:pt idx="30">
                  <c:v>Guerrero</c:v>
                </c:pt>
                <c:pt idx="31">
                  <c:v>Chiapas</c:v>
                </c:pt>
              </c:strCache>
            </c:strRef>
          </c:cat>
          <c:val>
            <c:numRef>
              <c:f>'[2018_Sociedad_Esperanza de vida.xlsx]Indicador'!$BW$10:$BW$41</c:f>
              <c:numCache>
                <c:formatCode>#,##0.0</c:formatCode>
                <c:ptCount val="32"/>
                <c:pt idx="0">
                  <c:v>76.686411843664146</c:v>
                </c:pt>
                <c:pt idx="1">
                  <c:v>76.212619492364823</c:v>
                </c:pt>
                <c:pt idx="2">
                  <c:v>76.151900761203265</c:v>
                </c:pt>
                <c:pt idx="3">
                  <c:v>76.046897219028551</c:v>
                </c:pt>
                <c:pt idx="4">
                  <c:v>75.994819427943099</c:v>
                </c:pt>
                <c:pt idx="5">
                  <c:v>75.988968457373872</c:v>
                </c:pt>
                <c:pt idx="6">
                  <c:v>75.974928253663649</c:v>
                </c:pt>
                <c:pt idx="7">
                  <c:v>75.948882465956913</c:v>
                </c:pt>
                <c:pt idx="8">
                  <c:v>75.892907636165504</c:v>
                </c:pt>
                <c:pt idx="9">
                  <c:v>75.830101636948882</c:v>
                </c:pt>
                <c:pt idx="10">
                  <c:v>75.788708328690362</c:v>
                </c:pt>
                <c:pt idx="11">
                  <c:v>75.698009320342962</c:v>
                </c:pt>
                <c:pt idx="12">
                  <c:v>75.637645344372402</c:v>
                </c:pt>
                <c:pt idx="13">
                  <c:v>75.603968110864983</c:v>
                </c:pt>
                <c:pt idx="14">
                  <c:v>75.53506201561548</c:v>
                </c:pt>
                <c:pt idx="15">
                  <c:v>75.49719004184</c:v>
                </c:pt>
                <c:pt idx="16">
                  <c:v>75.47623463363405</c:v>
                </c:pt>
                <c:pt idx="17">
                  <c:v>75.434225174425407</c:v>
                </c:pt>
                <c:pt idx="18">
                  <c:v>75.40561135359718</c:v>
                </c:pt>
                <c:pt idx="19">
                  <c:v>75.369367995692073</c:v>
                </c:pt>
                <c:pt idx="20">
                  <c:v>75.367490563053238</c:v>
                </c:pt>
                <c:pt idx="21">
                  <c:v>74.981604217305602</c:v>
                </c:pt>
                <c:pt idx="22">
                  <c:v>74.9437097931566</c:v>
                </c:pt>
                <c:pt idx="23">
                  <c:v>74.925602270735382</c:v>
                </c:pt>
                <c:pt idx="24">
                  <c:v>74.88919065849538</c:v>
                </c:pt>
                <c:pt idx="25">
                  <c:v>74.604844847760688</c:v>
                </c:pt>
                <c:pt idx="26">
                  <c:v>74.239990659373106</c:v>
                </c:pt>
                <c:pt idx="27">
                  <c:v>74.217342048221909</c:v>
                </c:pt>
                <c:pt idx="28">
                  <c:v>73.514306421169394</c:v>
                </c:pt>
                <c:pt idx="29">
                  <c:v>73.206665956628541</c:v>
                </c:pt>
                <c:pt idx="30">
                  <c:v>73.10424645393563</c:v>
                </c:pt>
                <c:pt idx="31">
                  <c:v>72.971649170449382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3E-4767-9704-A9A7541EA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2143308840"/>
        <c:axId val="-2143862296"/>
      </c:barChart>
      <c:lineChart>
        <c:grouping val="standard"/>
        <c:varyColors val="0"/>
        <c:ser>
          <c:idx val="1"/>
          <c:order val="1"/>
          <c:tx>
            <c:v>Nacional</c:v>
          </c:tx>
          <c:spPr>
            <a:ln w="28575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'[2018_Sociedad_Esperanza de vida.xlsx]Indicador'!$BV$10:$BV$41</c:f>
              <c:strCache>
                <c:ptCount val="32"/>
                <c:pt idx="0">
                  <c:v>Nuevo León</c:v>
                </c:pt>
                <c:pt idx="1">
                  <c:v>Ciudad de México</c:v>
                </c:pt>
                <c:pt idx="2">
                  <c:v>Baja California Sur</c:v>
                </c:pt>
                <c:pt idx="3">
                  <c:v>Colima</c:v>
                </c:pt>
                <c:pt idx="4">
                  <c:v>Aguascalientes</c:v>
                </c:pt>
                <c:pt idx="5">
                  <c:v>Tamaulipas</c:v>
                </c:pt>
                <c:pt idx="6">
                  <c:v>Durango</c:v>
                </c:pt>
                <c:pt idx="7">
                  <c:v>Coahuila</c:v>
                </c:pt>
                <c:pt idx="8">
                  <c:v>Morelos</c:v>
                </c:pt>
                <c:pt idx="9">
                  <c:v>Sinaloa</c:v>
                </c:pt>
                <c:pt idx="10">
                  <c:v>Quintana Roo</c:v>
                </c:pt>
                <c:pt idx="11">
                  <c:v>Jalisco</c:v>
                </c:pt>
                <c:pt idx="12">
                  <c:v>Guanajuato</c:v>
                </c:pt>
                <c:pt idx="13">
                  <c:v>Yucatán</c:v>
                </c:pt>
                <c:pt idx="14">
                  <c:v>Querétaro</c:v>
                </c:pt>
                <c:pt idx="15">
                  <c:v>Sonora</c:v>
                </c:pt>
                <c:pt idx="16">
                  <c:v>Zacatecas</c:v>
                </c:pt>
                <c:pt idx="17">
                  <c:v>Tlaxcala</c:v>
                </c:pt>
                <c:pt idx="18">
                  <c:v>México</c:v>
                </c:pt>
                <c:pt idx="19">
                  <c:v>Nayarit</c:v>
                </c:pt>
                <c:pt idx="20">
                  <c:v>Campeche</c:v>
                </c:pt>
                <c:pt idx="21">
                  <c:v>Puebla</c:v>
                </c:pt>
                <c:pt idx="22">
                  <c:v>Tabasco</c:v>
                </c:pt>
                <c:pt idx="23">
                  <c:v>Michoacán</c:v>
                </c:pt>
                <c:pt idx="24">
                  <c:v>San Luis Potosí</c:v>
                </c:pt>
                <c:pt idx="25">
                  <c:v>Hidalgo</c:v>
                </c:pt>
                <c:pt idx="26">
                  <c:v>Veracruz</c:v>
                </c:pt>
                <c:pt idx="27">
                  <c:v>Baja California</c:v>
                </c:pt>
                <c:pt idx="28">
                  <c:v>Chihuahua</c:v>
                </c:pt>
                <c:pt idx="29">
                  <c:v>Oaxaca</c:v>
                </c:pt>
                <c:pt idx="30">
                  <c:v>Guerrero</c:v>
                </c:pt>
                <c:pt idx="31">
                  <c:v>Chiapas</c:v>
                </c:pt>
              </c:strCache>
            </c:strRef>
          </c:cat>
          <c:val>
            <c:numRef>
              <c:f>'[2018_Sociedad_Esperanza de vida.xlsx]Indicador'!$BX$10:$BX$41</c:f>
              <c:numCache>
                <c:formatCode>General</c:formatCode>
                <c:ptCount val="32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>
                  <c:v>75</c:v>
                </c:pt>
                <c:pt idx="8">
                  <c:v>75</c:v>
                </c:pt>
                <c:pt idx="9">
                  <c:v>75</c:v>
                </c:pt>
                <c:pt idx="10">
                  <c:v>75</c:v>
                </c:pt>
                <c:pt idx="11">
                  <c:v>75</c:v>
                </c:pt>
                <c:pt idx="12">
                  <c:v>75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75</c:v>
                </c:pt>
                <c:pt idx="17">
                  <c:v>75</c:v>
                </c:pt>
                <c:pt idx="18">
                  <c:v>75</c:v>
                </c:pt>
                <c:pt idx="19">
                  <c:v>75</c:v>
                </c:pt>
                <c:pt idx="20">
                  <c:v>75</c:v>
                </c:pt>
                <c:pt idx="21">
                  <c:v>75</c:v>
                </c:pt>
                <c:pt idx="22">
                  <c:v>75</c:v>
                </c:pt>
                <c:pt idx="23">
                  <c:v>75</c:v>
                </c:pt>
                <c:pt idx="24">
                  <c:v>75</c:v>
                </c:pt>
                <c:pt idx="25">
                  <c:v>75</c:v>
                </c:pt>
                <c:pt idx="26">
                  <c:v>75</c:v>
                </c:pt>
                <c:pt idx="27">
                  <c:v>75</c:v>
                </c:pt>
                <c:pt idx="28">
                  <c:v>75</c:v>
                </c:pt>
                <c:pt idx="29">
                  <c:v>75</c:v>
                </c:pt>
                <c:pt idx="30">
                  <c:v>75</c:v>
                </c:pt>
                <c:pt idx="31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3E-4767-9704-A9A7541EA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3308840"/>
        <c:axId val="-2143862296"/>
      </c:lineChart>
      <c:catAx>
        <c:axId val="-2143308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-2143862296"/>
        <c:crosses val="autoZero"/>
        <c:auto val="1"/>
        <c:lblAlgn val="ctr"/>
        <c:lblOffset val="100"/>
        <c:noMultiLvlLbl val="0"/>
      </c:catAx>
      <c:valAx>
        <c:axId val="-214386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-2143308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3D0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91-4A89-B4CA-D4ED690FF8B6}"/>
              </c:ext>
            </c:extLst>
          </c:dPt>
          <c:dPt>
            <c:idx val="1"/>
            <c:invertIfNegative val="0"/>
            <c:bubble3D val="0"/>
            <c:spPr>
              <a:solidFill>
                <a:srgbClr val="F25E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91-4A89-B4CA-D4ED690FF8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181433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Hoja1!$A$3:$A$4</c:f>
              <c:strCache>
                <c:ptCount val="2"/>
                <c:pt idx="0">
                  <c:v>Nuevo León </c:v>
                </c:pt>
                <c:pt idx="1">
                  <c:v>Chiapas</c:v>
                </c:pt>
              </c:strCache>
            </c:strRef>
          </c:cat>
          <c:val>
            <c:numRef>
              <c:f>Hoja1!$B$3:$B$4</c:f>
              <c:numCache>
                <c:formatCode>General</c:formatCode>
                <c:ptCount val="2"/>
                <c:pt idx="0">
                  <c:v>77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F-493A-B282-D6D21D24A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3369112"/>
        <c:axId val="-2143365528"/>
      </c:barChart>
      <c:catAx>
        <c:axId val="-214336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-2143365528"/>
        <c:crosses val="autoZero"/>
        <c:auto val="1"/>
        <c:lblAlgn val="ctr"/>
        <c:lblOffset val="100"/>
        <c:noMultiLvlLbl val="0"/>
      </c:catAx>
      <c:valAx>
        <c:axId val="-2143365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4336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181433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49090913765201"/>
          <c:y val="3.4236164135629597E-2"/>
          <c:w val="0.62101818172469503"/>
          <c:h val="0.931527671728740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6A57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6C-4D8E-952B-32512AAC8041}"/>
              </c:ext>
            </c:extLst>
          </c:dPt>
          <c:dPt>
            <c:idx val="1"/>
            <c:bubble3D val="0"/>
            <c:spPr>
              <a:solidFill>
                <a:srgbClr val="23D0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6C-4D8E-952B-32512AAC8041}"/>
              </c:ext>
            </c:extLst>
          </c:dPt>
          <c:dPt>
            <c:idx val="2"/>
            <c:bubble3D val="0"/>
            <c:spPr>
              <a:solidFill>
                <a:srgbClr val="F25E5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6C-4D8E-952B-32512AAC80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6C-4D8E-952B-32512AAC8041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6C-4D8E-952B-32512AAC8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Corruption!$E$1</c:f>
              <c:strCache>
                <c:ptCount val="1"/>
                <c:pt idx="0">
                  <c:v>Made digital payments in the past year (% age 15+)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25E5E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rgbClr val="6A57DD"/>
                </a:solidFill>
                <a:prstDash val="solid"/>
              </a:ln>
              <a:effectLst/>
            </c:spPr>
            <c:trendlineType val="log"/>
            <c:dispRSqr val="0"/>
            <c:dispEq val="0"/>
          </c:trendline>
          <c:xVal>
            <c:numRef>
              <c:f>Corruption!$D$2:$D$134</c:f>
              <c:numCache>
                <c:formatCode>General</c:formatCode>
                <c:ptCount val="133"/>
                <c:pt idx="0">
                  <c:v>89</c:v>
                </c:pt>
                <c:pt idx="1">
                  <c:v>88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84</c:v>
                </c:pt>
                <c:pt idx="6">
                  <c:v>84</c:v>
                </c:pt>
                <c:pt idx="7">
                  <c:v>82</c:v>
                </c:pt>
                <c:pt idx="8">
                  <c:v>82</c:v>
                </c:pt>
                <c:pt idx="9">
                  <c:v>82</c:v>
                </c:pt>
                <c:pt idx="10">
                  <c:v>82</c:v>
                </c:pt>
                <c:pt idx="11">
                  <c:v>81</c:v>
                </c:pt>
                <c:pt idx="12">
                  <c:v>77</c:v>
                </c:pt>
                <c:pt idx="13">
                  <c:v>75</c:v>
                </c:pt>
                <c:pt idx="14">
                  <c:v>75</c:v>
                </c:pt>
                <c:pt idx="15">
                  <c:v>75</c:v>
                </c:pt>
                <c:pt idx="16">
                  <c:v>74</c:v>
                </c:pt>
                <c:pt idx="17">
                  <c:v>73</c:v>
                </c:pt>
                <c:pt idx="18">
                  <c:v>71</c:v>
                </c:pt>
                <c:pt idx="19">
                  <c:v>71</c:v>
                </c:pt>
                <c:pt idx="20">
                  <c:v>70</c:v>
                </c:pt>
                <c:pt idx="21">
                  <c:v>70</c:v>
                </c:pt>
                <c:pt idx="22">
                  <c:v>67</c:v>
                </c:pt>
                <c:pt idx="23">
                  <c:v>63</c:v>
                </c:pt>
                <c:pt idx="24">
                  <c:v>62</c:v>
                </c:pt>
                <c:pt idx="25">
                  <c:v>61</c:v>
                </c:pt>
                <c:pt idx="26">
                  <c:v>61</c:v>
                </c:pt>
                <c:pt idx="27">
                  <c:v>60</c:v>
                </c:pt>
                <c:pt idx="28">
                  <c:v>59</c:v>
                </c:pt>
                <c:pt idx="29">
                  <c:v>59</c:v>
                </c:pt>
                <c:pt idx="30">
                  <c:v>58</c:v>
                </c:pt>
                <c:pt idx="31">
                  <c:v>57</c:v>
                </c:pt>
                <c:pt idx="32">
                  <c:v>57</c:v>
                </c:pt>
                <c:pt idx="33">
                  <c:v>57</c:v>
                </c:pt>
                <c:pt idx="34">
                  <c:v>56</c:v>
                </c:pt>
                <c:pt idx="35">
                  <c:v>56</c:v>
                </c:pt>
                <c:pt idx="36">
                  <c:v>55</c:v>
                </c:pt>
                <c:pt idx="37">
                  <c:v>54</c:v>
                </c:pt>
                <c:pt idx="38">
                  <c:v>51</c:v>
                </c:pt>
                <c:pt idx="39">
                  <c:v>50</c:v>
                </c:pt>
                <c:pt idx="40">
                  <c:v>50</c:v>
                </c:pt>
                <c:pt idx="41">
                  <c:v>49</c:v>
                </c:pt>
                <c:pt idx="42">
                  <c:v>49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47</c:v>
                </c:pt>
                <c:pt idx="47">
                  <c:v>46</c:v>
                </c:pt>
                <c:pt idx="48">
                  <c:v>45</c:v>
                </c:pt>
                <c:pt idx="49">
                  <c:v>45</c:v>
                </c:pt>
                <c:pt idx="50">
                  <c:v>44</c:v>
                </c:pt>
                <c:pt idx="51">
                  <c:v>43</c:v>
                </c:pt>
                <c:pt idx="52">
                  <c:v>43</c:v>
                </c:pt>
                <c:pt idx="53">
                  <c:v>42</c:v>
                </c:pt>
                <c:pt idx="54">
                  <c:v>42</c:v>
                </c:pt>
                <c:pt idx="55">
                  <c:v>42</c:v>
                </c:pt>
                <c:pt idx="56">
                  <c:v>41</c:v>
                </c:pt>
                <c:pt idx="57">
                  <c:v>41</c:v>
                </c:pt>
                <c:pt idx="58">
                  <c:v>41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39</c:v>
                </c:pt>
                <c:pt idx="64">
                  <c:v>39</c:v>
                </c:pt>
                <c:pt idx="65">
                  <c:v>39</c:v>
                </c:pt>
                <c:pt idx="66">
                  <c:v>39</c:v>
                </c:pt>
                <c:pt idx="67">
                  <c:v>38</c:v>
                </c:pt>
                <c:pt idx="68">
                  <c:v>38</c:v>
                </c:pt>
                <c:pt idx="69">
                  <c:v>38</c:v>
                </c:pt>
                <c:pt idx="70">
                  <c:v>37</c:v>
                </c:pt>
                <c:pt idx="71">
                  <c:v>37</c:v>
                </c:pt>
                <c:pt idx="72">
                  <c:v>37</c:v>
                </c:pt>
                <c:pt idx="73">
                  <c:v>37</c:v>
                </c:pt>
                <c:pt idx="74">
                  <c:v>37</c:v>
                </c:pt>
                <c:pt idx="75">
                  <c:v>37</c:v>
                </c:pt>
                <c:pt idx="76">
                  <c:v>37</c:v>
                </c:pt>
                <c:pt idx="77">
                  <c:v>36</c:v>
                </c:pt>
                <c:pt idx="78">
                  <c:v>36</c:v>
                </c:pt>
                <c:pt idx="79">
                  <c:v>36</c:v>
                </c:pt>
                <c:pt idx="80">
                  <c:v>35</c:v>
                </c:pt>
                <c:pt idx="81">
                  <c:v>35</c:v>
                </c:pt>
                <c:pt idx="82">
                  <c:v>35</c:v>
                </c:pt>
                <c:pt idx="83">
                  <c:v>34</c:v>
                </c:pt>
                <c:pt idx="84">
                  <c:v>33</c:v>
                </c:pt>
                <c:pt idx="85">
                  <c:v>33</c:v>
                </c:pt>
                <c:pt idx="86">
                  <c:v>33</c:v>
                </c:pt>
                <c:pt idx="87">
                  <c:v>33</c:v>
                </c:pt>
                <c:pt idx="88">
                  <c:v>32</c:v>
                </c:pt>
                <c:pt idx="89">
                  <c:v>32</c:v>
                </c:pt>
                <c:pt idx="90">
                  <c:v>32</c:v>
                </c:pt>
                <c:pt idx="91">
                  <c:v>32</c:v>
                </c:pt>
                <c:pt idx="92">
                  <c:v>31</c:v>
                </c:pt>
                <c:pt idx="93">
                  <c:v>31</c:v>
                </c:pt>
                <c:pt idx="94">
                  <c:v>31</c:v>
                </c:pt>
                <c:pt idx="95">
                  <c:v>31</c:v>
                </c:pt>
                <c:pt idx="96">
                  <c:v>31</c:v>
                </c:pt>
                <c:pt idx="97">
                  <c:v>31</c:v>
                </c:pt>
                <c:pt idx="98">
                  <c:v>31</c:v>
                </c:pt>
                <c:pt idx="99">
                  <c:v>30</c:v>
                </c:pt>
                <c:pt idx="100">
                  <c:v>30</c:v>
                </c:pt>
                <c:pt idx="101">
                  <c:v>30</c:v>
                </c:pt>
                <c:pt idx="102">
                  <c:v>30</c:v>
                </c:pt>
                <c:pt idx="103">
                  <c:v>29</c:v>
                </c:pt>
                <c:pt idx="104">
                  <c:v>29</c:v>
                </c:pt>
                <c:pt idx="105">
                  <c:v>29</c:v>
                </c:pt>
                <c:pt idx="106">
                  <c:v>29</c:v>
                </c:pt>
                <c:pt idx="107">
                  <c:v>29</c:v>
                </c:pt>
                <c:pt idx="108">
                  <c:v>28</c:v>
                </c:pt>
                <c:pt idx="109">
                  <c:v>28</c:v>
                </c:pt>
                <c:pt idx="110">
                  <c:v>28</c:v>
                </c:pt>
                <c:pt idx="111">
                  <c:v>28</c:v>
                </c:pt>
                <c:pt idx="112">
                  <c:v>28</c:v>
                </c:pt>
                <c:pt idx="113">
                  <c:v>27</c:v>
                </c:pt>
                <c:pt idx="114">
                  <c:v>27</c:v>
                </c:pt>
                <c:pt idx="115">
                  <c:v>26</c:v>
                </c:pt>
                <c:pt idx="116">
                  <c:v>26</c:v>
                </c:pt>
                <c:pt idx="117">
                  <c:v>25</c:v>
                </c:pt>
                <c:pt idx="118">
                  <c:v>25</c:v>
                </c:pt>
                <c:pt idx="119">
                  <c:v>24</c:v>
                </c:pt>
                <c:pt idx="120">
                  <c:v>23</c:v>
                </c:pt>
                <c:pt idx="121">
                  <c:v>22</c:v>
                </c:pt>
                <c:pt idx="122">
                  <c:v>22</c:v>
                </c:pt>
                <c:pt idx="123">
                  <c:v>22</c:v>
                </c:pt>
                <c:pt idx="124">
                  <c:v>21</c:v>
                </c:pt>
                <c:pt idx="125">
                  <c:v>21</c:v>
                </c:pt>
                <c:pt idx="126">
                  <c:v>20</c:v>
                </c:pt>
                <c:pt idx="127">
                  <c:v>19</c:v>
                </c:pt>
                <c:pt idx="128">
                  <c:v>18</c:v>
                </c:pt>
                <c:pt idx="129">
                  <c:v>18</c:v>
                </c:pt>
                <c:pt idx="130">
                  <c:v>17</c:v>
                </c:pt>
                <c:pt idx="131">
                  <c:v>15</c:v>
                </c:pt>
                <c:pt idx="132">
                  <c:v>12</c:v>
                </c:pt>
              </c:numCache>
            </c:numRef>
          </c:xVal>
          <c:yVal>
            <c:numRef>
              <c:f>Corruption!$E$2:$E$134</c:f>
              <c:numCache>
                <c:formatCode>0%</c:formatCode>
                <c:ptCount val="133"/>
                <c:pt idx="0">
                  <c:v>0.96122627258300797</c:v>
                </c:pt>
                <c:pt idx="1">
                  <c:v>0.98493103027343798</c:v>
                </c:pt>
                <c:pt idx="2">
                  <c:v>0.98147354125976605</c:v>
                </c:pt>
                <c:pt idx="3">
                  <c:v>0.98876686096191402</c:v>
                </c:pt>
                <c:pt idx="4">
                  <c:v>0.95224166870117199</c:v>
                </c:pt>
                <c:pt idx="5">
                  <c:v>0.84436599731445305</c:v>
                </c:pt>
                <c:pt idx="6">
                  <c:v>0.97510330200195305</c:v>
                </c:pt>
                <c:pt idx="7">
                  <c:v>0.97031311035156298</c:v>
                </c:pt>
                <c:pt idx="8">
                  <c:v>0.96835563659668</c:v>
                </c:pt>
                <c:pt idx="9">
                  <c:v>0.96924247741699199</c:v>
                </c:pt>
                <c:pt idx="10">
                  <c:v>0.94160430908203097</c:v>
                </c:pt>
                <c:pt idx="11">
                  <c:v>0.96545738220214805</c:v>
                </c:pt>
                <c:pt idx="12">
                  <c:v>0.935796585083008</c:v>
                </c:pt>
                <c:pt idx="13">
                  <c:v>0.93515693664550803</c:v>
                </c:pt>
                <c:pt idx="14">
                  <c:v>0.96331665039062497</c:v>
                </c:pt>
                <c:pt idx="15">
                  <c:v>0.89000442504882804</c:v>
                </c:pt>
                <c:pt idx="16">
                  <c:v>0.91232627868652305</c:v>
                </c:pt>
                <c:pt idx="17">
                  <c:v>0.88598022460937498</c:v>
                </c:pt>
                <c:pt idx="18">
                  <c:v>0.94374557495117195</c:v>
                </c:pt>
                <c:pt idx="19">
                  <c:v>0.76074005126953104</c:v>
                </c:pt>
                <c:pt idx="20">
                  <c:v>0.89519340515136703</c:v>
                </c:pt>
                <c:pt idx="21">
                  <c:v>0.52634323120117199</c:v>
                </c:pt>
                <c:pt idx="22">
                  <c:v>0.56426654815673805</c:v>
                </c:pt>
                <c:pt idx="23">
                  <c:v>0.812449417114258</c:v>
                </c:pt>
                <c:pt idx="24">
                  <c:v>0.86013809204101599</c:v>
                </c:pt>
                <c:pt idx="25">
                  <c:v>0.343222770690918</c:v>
                </c:pt>
                <c:pt idx="26">
                  <c:v>0.89933311462402299</c:v>
                </c:pt>
                <c:pt idx="27">
                  <c:v>0.79042930603027295</c:v>
                </c:pt>
                <c:pt idx="28">
                  <c:v>0.463691253662109</c:v>
                </c:pt>
                <c:pt idx="29">
                  <c:v>0.67008804321289095</c:v>
                </c:pt>
                <c:pt idx="30">
                  <c:v>0.83102439880371104</c:v>
                </c:pt>
                <c:pt idx="31">
                  <c:v>0.65523559570312495</c:v>
                </c:pt>
                <c:pt idx="32">
                  <c:v>0.76399810791015599</c:v>
                </c:pt>
                <c:pt idx="33">
                  <c:v>0.88187026977539096</c:v>
                </c:pt>
                <c:pt idx="34">
                  <c:v>0.29068929672241201</c:v>
                </c:pt>
                <c:pt idx="35">
                  <c:v>0.79335006713867195</c:v>
                </c:pt>
                <c:pt idx="36">
                  <c:v>0.31537830352783203</c:v>
                </c:pt>
                <c:pt idx="37">
                  <c:v>0.90761123657226594</c:v>
                </c:pt>
                <c:pt idx="38">
                  <c:v>0.63073379516601602</c:v>
                </c:pt>
                <c:pt idx="39">
                  <c:v>0.86169052124023404</c:v>
                </c:pt>
                <c:pt idx="40">
                  <c:v>0.53496559143066402</c:v>
                </c:pt>
                <c:pt idx="41">
                  <c:v>0.75112472534179697</c:v>
                </c:pt>
                <c:pt idx="42">
                  <c:v>0.57469333648681598</c:v>
                </c:pt>
                <c:pt idx="43">
                  <c:v>0.56628067016601602</c:v>
                </c:pt>
                <c:pt idx="44">
                  <c:v>0.13633927345275901</c:v>
                </c:pt>
                <c:pt idx="45">
                  <c:v>0.32680938720703101</c:v>
                </c:pt>
                <c:pt idx="46">
                  <c:v>0.60095359802246096</c:v>
                </c:pt>
                <c:pt idx="47">
                  <c:v>0.45121101379394501</c:v>
                </c:pt>
                <c:pt idx="48">
                  <c:v>0.61725307464599599</c:v>
                </c:pt>
                <c:pt idx="49">
                  <c:v>0.34671966552734401</c:v>
                </c:pt>
                <c:pt idx="50">
                  <c:v>0.69344558715820304</c:v>
                </c:pt>
                <c:pt idx="51">
                  <c:v>0.41243961334228502</c:v>
                </c:pt>
                <c:pt idx="52">
                  <c:v>0.430800628662109</c:v>
                </c:pt>
                <c:pt idx="53">
                  <c:v>0.33582038879394499</c:v>
                </c:pt>
                <c:pt idx="54">
                  <c:v>0.33489471435546903</c:v>
                </c:pt>
                <c:pt idx="55">
                  <c:v>0.19093969345092801</c:v>
                </c:pt>
                <c:pt idx="56">
                  <c:v>0.60872207641601594</c:v>
                </c:pt>
                <c:pt idx="57">
                  <c:v>0.49788059234619098</c:v>
                </c:pt>
                <c:pt idx="58">
                  <c:v>0.50016151428222699</c:v>
                </c:pt>
                <c:pt idx="59">
                  <c:v>0.434067535400391</c:v>
                </c:pt>
                <c:pt idx="60">
                  <c:v>0.19971897125244101</c:v>
                </c:pt>
                <c:pt idx="61">
                  <c:v>8.7216968536377004E-2</c:v>
                </c:pt>
                <c:pt idx="62">
                  <c:v>0.54208278656005904</c:v>
                </c:pt>
                <c:pt idx="63">
                  <c:v>0.31872875213622998</c:v>
                </c:pt>
                <c:pt idx="64">
                  <c:v>0.24991821289062499</c:v>
                </c:pt>
                <c:pt idx="65">
                  <c:v>0.235018730163574</c:v>
                </c:pt>
                <c:pt idx="66">
                  <c:v>0.62693572998046898</c:v>
                </c:pt>
                <c:pt idx="67">
                  <c:v>0.14412379264831501</c:v>
                </c:pt>
                <c:pt idx="68">
                  <c:v>0.32433544158935501</c:v>
                </c:pt>
                <c:pt idx="69">
                  <c:v>0.37347938537597702</c:v>
                </c:pt>
                <c:pt idx="70">
                  <c:v>0.458894424438477</c:v>
                </c:pt>
                <c:pt idx="71">
                  <c:v>0.28548845291137698</c:v>
                </c:pt>
                <c:pt idx="72">
                  <c:v>0.267581577301025</c:v>
                </c:pt>
                <c:pt idx="73">
                  <c:v>0.25096126556396497</c:v>
                </c:pt>
                <c:pt idx="74">
                  <c:v>0.245306663513184</c:v>
                </c:pt>
                <c:pt idx="75">
                  <c:v>0.43151550292968799</c:v>
                </c:pt>
                <c:pt idx="76">
                  <c:v>0.33120105743408201</c:v>
                </c:pt>
                <c:pt idx="77">
                  <c:v>0.68654731750488296</c:v>
                </c:pt>
                <c:pt idx="78">
                  <c:v>0.79392066955566398</c:v>
                </c:pt>
                <c:pt idx="79">
                  <c:v>0.39768531799316398</c:v>
                </c:pt>
                <c:pt idx="80">
                  <c:v>0.31874036788940402</c:v>
                </c:pt>
                <c:pt idx="81">
                  <c:v>6.9275512695312499E-2</c:v>
                </c:pt>
                <c:pt idx="82">
                  <c:v>0.160971412658691</c:v>
                </c:pt>
                <c:pt idx="83">
                  <c:v>0.13639180183410601</c:v>
                </c:pt>
                <c:pt idx="84">
                  <c:v>0.15571342468261701</c:v>
                </c:pt>
                <c:pt idx="85">
                  <c:v>0.33054039001464802</c:v>
                </c:pt>
                <c:pt idx="86">
                  <c:v>0.18248590469360401</c:v>
                </c:pt>
                <c:pt idx="87">
                  <c:v>0.104139471054077</c:v>
                </c:pt>
                <c:pt idx="88">
                  <c:v>0.22026760101318399</c:v>
                </c:pt>
                <c:pt idx="89">
                  <c:v>0.49868946075439502</c:v>
                </c:pt>
                <c:pt idx="90">
                  <c:v>0.14317141532897901</c:v>
                </c:pt>
                <c:pt idx="91">
                  <c:v>0.27020463943481399</c:v>
                </c:pt>
                <c:pt idx="92">
                  <c:v>0.103882474899292</c:v>
                </c:pt>
                <c:pt idx="93">
                  <c:v>0.38318683624267602</c:v>
                </c:pt>
                <c:pt idx="94">
                  <c:v>0.24133424758911101</c:v>
                </c:pt>
                <c:pt idx="95">
                  <c:v>0.222745532989502</c:v>
                </c:pt>
                <c:pt idx="96">
                  <c:v>0.27345403671264601</c:v>
                </c:pt>
                <c:pt idx="97">
                  <c:v>9.11240386962891E-2</c:v>
                </c:pt>
                <c:pt idx="98">
                  <c:v>0.29458662033081101</c:v>
                </c:pt>
                <c:pt idx="99">
                  <c:v>0.79393264770507799</c:v>
                </c:pt>
                <c:pt idx="100">
                  <c:v>3.5605521202087403E-2</c:v>
                </c:pt>
                <c:pt idx="101">
                  <c:v>0.13147290229797401</c:v>
                </c:pt>
                <c:pt idx="102">
                  <c:v>0.47407581329345699</c:v>
                </c:pt>
                <c:pt idx="103">
                  <c:v>0.33218963623046899</c:v>
                </c:pt>
                <c:pt idx="104">
                  <c:v>0.30497112274169902</c:v>
                </c:pt>
                <c:pt idx="105">
                  <c:v>0.227449569702148</c:v>
                </c:pt>
                <c:pt idx="106">
                  <c:v>0.36751983642578101</c:v>
                </c:pt>
                <c:pt idx="107">
                  <c:v>0.61633129119872998</c:v>
                </c:pt>
                <c:pt idx="108">
                  <c:v>0.30134820938110402</c:v>
                </c:pt>
                <c:pt idx="109">
                  <c:v>0.26716922760009798</c:v>
                </c:pt>
                <c:pt idx="110">
                  <c:v>0.76411201477050805</c:v>
                </c:pt>
                <c:pt idx="111">
                  <c:v>0.27140489578247101</c:v>
                </c:pt>
                <c:pt idx="112">
                  <c:v>9.9291839599609397E-2</c:v>
                </c:pt>
                <c:pt idx="113">
                  <c:v>0.15892377853393599</c:v>
                </c:pt>
                <c:pt idx="114">
                  <c:v>0.23723966598510701</c:v>
                </c:pt>
                <c:pt idx="115">
                  <c:v>0.179669761657715</c:v>
                </c:pt>
                <c:pt idx="116">
                  <c:v>0.51265586853027301</c:v>
                </c:pt>
                <c:pt idx="117">
                  <c:v>0.24501932144165001</c:v>
                </c:pt>
                <c:pt idx="118">
                  <c:v>0.29601118087768602</c:v>
                </c:pt>
                <c:pt idx="119">
                  <c:v>0.12137784004211399</c:v>
                </c:pt>
                <c:pt idx="120">
                  <c:v>6.3558592796325697E-2</c:v>
                </c:pt>
                <c:pt idx="121">
                  <c:v>0.226995601654053</c:v>
                </c:pt>
                <c:pt idx="122">
                  <c:v>0.31694501876831099</c:v>
                </c:pt>
                <c:pt idx="123">
                  <c:v>0.492026138305664</c:v>
                </c:pt>
                <c:pt idx="124">
                  <c:v>0.12465919494628901</c:v>
                </c:pt>
                <c:pt idx="125">
                  <c:v>0.369570732116699</c:v>
                </c:pt>
                <c:pt idx="126">
                  <c:v>0.17315423965454099</c:v>
                </c:pt>
                <c:pt idx="127">
                  <c:v>9.2741718292236305E-2</c:v>
                </c:pt>
                <c:pt idx="128">
                  <c:v>0.11119535446167</c:v>
                </c:pt>
                <c:pt idx="129">
                  <c:v>0.64812942504882798</c:v>
                </c:pt>
                <c:pt idx="130">
                  <c:v>0.20762998580932601</c:v>
                </c:pt>
                <c:pt idx="131">
                  <c:v>3.75868797302246E-2</c:v>
                </c:pt>
                <c:pt idx="132">
                  <c:v>4.5940256118774399E-2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E23-4997-BCDD-8366D2B34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3488168"/>
        <c:axId val="-2143482344"/>
      </c:scatterChart>
      <c:valAx>
        <c:axId val="-2143488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81433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s-MX" dirty="0"/>
                  <a:t>Índice de Percepción de Corrupción 2017</a:t>
                </a:r>
              </a:p>
            </c:rich>
          </c:tx>
          <c:layout>
            <c:manualLayout>
              <c:xMode val="edge"/>
              <c:yMode val="edge"/>
              <c:x val="0.37427285504368901"/>
              <c:y val="0.94184880642708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181433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-2143482344"/>
        <c:crosses val="autoZero"/>
        <c:crossBetween val="midCat"/>
      </c:valAx>
      <c:valAx>
        <c:axId val="-2143482344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181433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r>
                  <a:rPr lang="es-MX" dirty="0"/>
                  <a:t>Personas que hicieron pagos electrónicos en el últomo año (% de +15 años)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60447760146461E-2"/>
              <c:y val="8.076711204242770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181433"/>
                  </a:solidFill>
                  <a:latin typeface="Arial" charset="0"/>
                  <a:ea typeface="Arial" charset="0"/>
                  <a:cs typeface="Arial" charset="0"/>
                </a:defRPr>
              </a:pPr>
              <a:endParaRPr lang="es-MX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defRPr>
            </a:pPr>
            <a:endParaRPr lang="es-MX"/>
          </a:p>
        </c:txPr>
        <c:crossAx val="-2143488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81433"/>
          </a:solidFill>
          <a:latin typeface="Arial" charset="0"/>
          <a:ea typeface="Arial" charset="0"/>
          <a:cs typeface="Arial" charset="0"/>
        </a:defRPr>
      </a:pPr>
      <a:endParaRPr lang="es-MX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México</c:v>
                </c:pt>
              </c:strCache>
            </c:strRef>
          </c:tx>
          <c:spPr>
            <a:ln w="28575" cap="rnd">
              <a:solidFill>
                <a:srgbClr val="23D09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3D09C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Hoja1!$B$2:$B$16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-1</c:v>
                </c:pt>
                <c:pt idx="3">
                  <c:v>-3</c:v>
                </c:pt>
                <c:pt idx="4">
                  <c:v>-1</c:v>
                </c:pt>
                <c:pt idx="5">
                  <c:v>0</c:v>
                </c:pt>
                <c:pt idx="6">
                  <c:v>-3</c:v>
                </c:pt>
                <c:pt idx="7">
                  <c:v>-5</c:v>
                </c:pt>
                <c:pt idx="8">
                  <c:v>-6</c:v>
                </c:pt>
                <c:pt idx="9">
                  <c:v>-2</c:v>
                </c:pt>
                <c:pt idx="10">
                  <c:v>-2</c:v>
                </c:pt>
                <c:pt idx="11">
                  <c:v>-1</c:v>
                </c:pt>
                <c:pt idx="12">
                  <c:v>-1</c:v>
                </c:pt>
                <c:pt idx="13">
                  <c:v>-6</c:v>
                </c:pt>
                <c:pt idx="14">
                  <c:v>-7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FE-42F6-A16F-1107112D221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Estonia</c:v>
                </c:pt>
              </c:strCache>
            </c:strRef>
          </c:tx>
          <c:spPr>
            <a:ln w="28575" cap="rnd">
              <a:solidFill>
                <a:srgbClr val="6A57D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A57DD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Hoja1!$A$2:$A$16</c:f>
              <c:numCache>
                <c:formatCode>General</c:formatCod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numCache>
            </c:numRef>
          </c:cat>
          <c:val>
            <c:numRef>
              <c:f>Hoja1!$C$2:$C$16</c:f>
              <c:numCache>
                <c:formatCode>General</c:formatCode>
                <c:ptCount val="15"/>
                <c:pt idx="0">
                  <c:v>0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10</c:v>
                </c:pt>
                <c:pt idx="5">
                  <c:v>11</c:v>
                </c:pt>
                <c:pt idx="6">
                  <c:v>11</c:v>
                </c:pt>
                <c:pt idx="7">
                  <c:v>10</c:v>
                </c:pt>
                <c:pt idx="8">
                  <c:v>9</c:v>
                </c:pt>
                <c:pt idx="9">
                  <c:v>9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15</c:v>
                </c:pt>
                <c:pt idx="14">
                  <c:v>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CFE-42F6-A16F-1107112D221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43516856"/>
        <c:axId val="-2143513432"/>
      </c:lineChart>
      <c:catAx>
        <c:axId val="-214351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es-MX"/>
          </a:p>
        </c:txPr>
        <c:crossAx val="-2143513432"/>
        <c:crosses val="autoZero"/>
        <c:auto val="1"/>
        <c:lblAlgn val="ctr"/>
        <c:lblOffset val="100"/>
        <c:noMultiLvlLbl val="0"/>
      </c:catAx>
      <c:valAx>
        <c:axId val="-214351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 dirty="0"/>
                  <a:t>Diferencia de puntaje IPC respecto del año base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-214351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charset="0"/>
          <a:ea typeface="Arial" charset="0"/>
          <a:cs typeface="Arial" charset="0"/>
        </a:defRPr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rgbClr val="23D0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E87-4F19-9FD7-8DCF12A238A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E87-4F19-9FD7-8DCF12A238A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87-4F19-9FD7-8DCF12A238A3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E87-4F19-9FD7-8DCF12A238A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87-4F19-9FD7-8DCF12A23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3D0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2C-4976-A2DC-C9088D21BCBE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2C-4976-A2DC-C9088D21BC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2C-4976-A2DC-C9088D21BC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2C-4976-A2DC-C9088D21BCBE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2C-4976-A2DC-C9088D21B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3D0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5D-4A2C-AE1C-0FE7CC0EA6F0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5D-4A2C-AE1C-0FE7CC0EA6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5D-4A2C-AE1C-0FE7CC0EA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75D-4A2C-AE1C-0FE7CC0EA6F0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5D-4A2C-AE1C-0FE7CC0EA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8437498077630503"/>
          <c:h val="0.973414100435866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65BF41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6A6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A21E-470A-9489-EDE239E9E06F}"/>
              </c:ext>
            </c:extLst>
          </c:dPt>
          <c:dPt>
            <c:idx val="1"/>
            <c:invertIfNegative val="0"/>
            <c:bubble3D val="0"/>
            <c:spPr>
              <a:solidFill>
                <a:srgbClr val="16A6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A21E-470A-9489-EDE239E9E0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21E-470A-9489-EDE239E9E06F}"/>
              </c:ext>
            </c:extLst>
          </c:dPt>
          <c:dPt>
            <c:idx val="3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A21E-470A-9489-EDE239E9E06F}"/>
              </c:ext>
            </c:extLst>
          </c:dPt>
          <c:dPt>
            <c:idx val="4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A21E-470A-9489-EDE239E9E06F}"/>
              </c:ext>
            </c:extLst>
          </c:dPt>
          <c:dPt>
            <c:idx val="5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A21E-470A-9489-EDE239E9E06F}"/>
              </c:ext>
            </c:extLst>
          </c:dPt>
          <c:dPt>
            <c:idx val="6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A21E-470A-9489-EDE239E9E06F}"/>
              </c:ext>
            </c:extLst>
          </c:dPt>
          <c:dPt>
            <c:idx val="7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A21E-470A-9489-EDE239E9E06F}"/>
              </c:ext>
            </c:extLst>
          </c:dPt>
          <c:dPt>
            <c:idx val="8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A21E-470A-9489-EDE239E9E06F}"/>
              </c:ext>
            </c:extLst>
          </c:dPt>
          <c:dPt>
            <c:idx val="9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A21E-470A-9489-EDE239E9E06F}"/>
              </c:ext>
            </c:extLst>
          </c:dPt>
          <c:dPt>
            <c:idx val="10"/>
            <c:invertIfNegative val="0"/>
            <c:bubble3D val="0"/>
            <c:spPr>
              <a:solidFill>
                <a:srgbClr val="EBEAE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A21E-470A-9489-EDE239E9E06F}"/>
              </c:ext>
            </c:extLst>
          </c:dPt>
          <c:dPt>
            <c:idx val="11"/>
            <c:invertIfNegative val="0"/>
            <c:bubble3D val="0"/>
            <c:spPr>
              <a:solidFill>
                <a:srgbClr val="EBEAE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A21E-470A-9489-EDE239E9E06F}"/>
              </c:ext>
            </c:extLst>
          </c:dPt>
          <c:dPt>
            <c:idx val="12"/>
            <c:invertIfNegative val="0"/>
            <c:bubble3D val="0"/>
            <c:spPr>
              <a:solidFill>
                <a:srgbClr val="EAE9E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9-A21E-470A-9489-EDE239E9E06F}"/>
              </c:ext>
            </c:extLst>
          </c:dPt>
          <c:cat>
            <c:strRef>
              <c:f>Hoja1!$A$2:$A$14</c:f>
              <c:strCache>
                <c:ptCount val="10"/>
                <c:pt idx="0">
                  <c:v>Valle de México</c:v>
                </c:pt>
                <c:pt idx="1">
                  <c:v>Juárez</c:v>
                </c:pt>
                <c:pt idx="2">
                  <c:v>Querétaro</c:v>
                </c:pt>
                <c:pt idx="3">
                  <c:v>San Luis Potosí-Soledad</c:v>
                </c:pt>
                <c:pt idx="4">
                  <c:v>Mérida</c:v>
                </c:pt>
                <c:pt idx="5">
                  <c:v>Puebla-Tlaxcala</c:v>
                </c:pt>
                <c:pt idx="6">
                  <c:v>Monterrey</c:v>
                </c:pt>
                <c:pt idx="7">
                  <c:v>Tijuana</c:v>
                </c:pt>
                <c:pt idx="8">
                  <c:v>Guadalajara</c:v>
                </c:pt>
                <c:pt idx="9">
                  <c:v>Mexicali</c:v>
                </c:pt>
              </c:strCache>
            </c:strRef>
          </c:cat>
          <c:val>
            <c:numRef>
              <c:f>Hoja1!$B$2:$B$14</c:f>
              <c:numCache>
                <c:formatCode>0.00</c:formatCode>
                <c:ptCount val="13"/>
                <c:pt idx="0">
                  <c:v>55.856833007572092</c:v>
                </c:pt>
                <c:pt idx="1">
                  <c:v>53.256583894772398</c:v>
                </c:pt>
                <c:pt idx="2">
                  <c:v>48.099611450776393</c:v>
                </c:pt>
                <c:pt idx="3">
                  <c:v>47.007964638183452</c:v>
                </c:pt>
                <c:pt idx="4">
                  <c:v>46.830920181711242</c:v>
                </c:pt>
                <c:pt idx="5">
                  <c:v>46.404085866283992</c:v>
                </c:pt>
                <c:pt idx="6">
                  <c:v>45.432777901666213</c:v>
                </c:pt>
                <c:pt idx="7">
                  <c:v>45.31333118791494</c:v>
                </c:pt>
                <c:pt idx="8">
                  <c:v>45.280620281611142</c:v>
                </c:pt>
                <c:pt idx="9">
                  <c:v>45.250844521123973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21E-470A-9489-EDE239E9E06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A21E-470A-9489-EDE239E9E06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A21E-470A-9489-EDE239E9E06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A21E-470A-9489-EDE239E9E06F}"/>
              </c:ext>
            </c:extLst>
          </c:dPt>
          <c:cat>
            <c:strRef>
              <c:f>Hoja1!$A$2:$A$14</c:f>
              <c:strCache>
                <c:ptCount val="10"/>
                <c:pt idx="0">
                  <c:v>Valle de México</c:v>
                </c:pt>
                <c:pt idx="1">
                  <c:v>Juárez</c:v>
                </c:pt>
                <c:pt idx="2">
                  <c:v>Querétaro</c:v>
                </c:pt>
                <c:pt idx="3">
                  <c:v>San Luis Potosí-Soledad</c:v>
                </c:pt>
                <c:pt idx="4">
                  <c:v>Mérida</c:v>
                </c:pt>
                <c:pt idx="5">
                  <c:v>Puebla-Tlaxcala</c:v>
                </c:pt>
                <c:pt idx="6">
                  <c:v>Monterrey</c:v>
                </c:pt>
                <c:pt idx="7">
                  <c:v>Tijuana</c:v>
                </c:pt>
                <c:pt idx="8">
                  <c:v>Guadalajara</c:v>
                </c:pt>
                <c:pt idx="9">
                  <c:v>Mexicali</c:v>
                </c:pt>
              </c:strCache>
            </c:strRef>
          </c:cat>
          <c:val>
            <c:numRef>
              <c:f>Hoja1!$C$2:$C$14</c:f>
              <c:numCache>
                <c:formatCode>0.00</c:formatCode>
                <c:ptCount val="13"/>
                <c:pt idx="0">
                  <c:v>44.143166992427879</c:v>
                </c:pt>
                <c:pt idx="1">
                  <c:v>46.743416105227602</c:v>
                </c:pt>
                <c:pt idx="2">
                  <c:v>51.900388549223543</c:v>
                </c:pt>
                <c:pt idx="3">
                  <c:v>52.992035361816541</c:v>
                </c:pt>
                <c:pt idx="4">
                  <c:v>53.169079818288758</c:v>
                </c:pt>
                <c:pt idx="5">
                  <c:v>53.59591413371588</c:v>
                </c:pt>
                <c:pt idx="6">
                  <c:v>54.567222098333623</c:v>
                </c:pt>
                <c:pt idx="7">
                  <c:v>54.68666881208506</c:v>
                </c:pt>
                <c:pt idx="8">
                  <c:v>54.719379718388751</c:v>
                </c:pt>
                <c:pt idx="9">
                  <c:v>54.749155478876013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A21E-470A-9489-EDE239E9E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129894664"/>
        <c:axId val="2129880472"/>
      </c:barChart>
      <c:catAx>
        <c:axId val="2129894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29880472"/>
        <c:crosses val="autoZero"/>
        <c:auto val="1"/>
        <c:lblAlgn val="ctr"/>
        <c:lblOffset val="100"/>
        <c:noMultiLvlLbl val="0"/>
      </c:catAx>
      <c:valAx>
        <c:axId val="2129880472"/>
        <c:scaling>
          <c:orientation val="minMax"/>
          <c:max val="100"/>
        </c:scaling>
        <c:delete val="1"/>
        <c:axPos val="t"/>
        <c:numFmt formatCode="0.00" sourceLinked="1"/>
        <c:majorTickMark val="out"/>
        <c:minorTickMark val="none"/>
        <c:tickLblPos val="nextTo"/>
        <c:crossAx val="2129894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8437498077630503"/>
          <c:h val="0.973414100435866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65BF41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039-4C15-A1A7-60305AFFC570}"/>
              </c:ext>
            </c:extLst>
          </c:dPt>
          <c:dPt>
            <c:idx val="1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039-4C15-A1A7-60305AFFC570}"/>
              </c:ext>
            </c:extLst>
          </c:dPt>
          <c:dPt>
            <c:idx val="2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5039-4C15-A1A7-60305AFFC570}"/>
              </c:ext>
            </c:extLst>
          </c:dPt>
          <c:dPt>
            <c:idx val="3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5039-4C15-A1A7-60305AFFC570}"/>
              </c:ext>
            </c:extLst>
          </c:dPt>
          <c:dPt>
            <c:idx val="4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5039-4C15-A1A7-60305AFFC570}"/>
              </c:ext>
            </c:extLst>
          </c:dPt>
          <c:dPt>
            <c:idx val="5"/>
            <c:invertIfNegative val="0"/>
            <c:bubble3D val="0"/>
            <c:spPr>
              <a:solidFill>
                <a:srgbClr val="EFEEE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5039-4C15-A1A7-60305AFFC570}"/>
              </c:ext>
            </c:extLst>
          </c:dPt>
          <c:dPt>
            <c:idx val="6"/>
            <c:invertIfNegative val="0"/>
            <c:bubble3D val="0"/>
            <c:spPr>
              <a:solidFill>
                <a:srgbClr val="EFEEE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5039-4C15-A1A7-60305AFFC570}"/>
              </c:ext>
            </c:extLst>
          </c:dPt>
          <c:dPt>
            <c:idx val="7"/>
            <c:invertIfNegative val="0"/>
            <c:bubble3D val="0"/>
            <c:spPr>
              <a:solidFill>
                <a:srgbClr val="EDECE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5039-4C15-A1A7-60305AFFC570}"/>
              </c:ext>
            </c:extLst>
          </c:dPt>
          <c:dPt>
            <c:idx val="8"/>
            <c:invertIfNegative val="0"/>
            <c:bubble3D val="0"/>
            <c:spPr>
              <a:solidFill>
                <a:srgbClr val="EDECE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5039-4C15-A1A7-60305AFFC570}"/>
              </c:ext>
            </c:extLst>
          </c:dPt>
          <c:dPt>
            <c:idx val="9"/>
            <c:invertIfNegative val="0"/>
            <c:bubble3D val="0"/>
            <c:spPr>
              <a:solidFill>
                <a:srgbClr val="EDECE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5039-4C15-A1A7-60305AFFC570}"/>
              </c:ext>
            </c:extLst>
          </c:dPt>
          <c:dPt>
            <c:idx val="10"/>
            <c:invertIfNegative val="0"/>
            <c:bubble3D val="0"/>
            <c:spPr>
              <a:solidFill>
                <a:srgbClr val="EDECE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5039-4C15-A1A7-60305AFFC570}"/>
              </c:ext>
            </c:extLst>
          </c:dPt>
          <c:dPt>
            <c:idx val="11"/>
            <c:invertIfNegative val="0"/>
            <c:bubble3D val="0"/>
            <c:spPr>
              <a:solidFill>
                <a:srgbClr val="EDECE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5039-4C15-A1A7-60305AFFC570}"/>
              </c:ext>
            </c:extLst>
          </c:dPt>
          <c:dPt>
            <c:idx val="12"/>
            <c:invertIfNegative val="0"/>
            <c:bubble3D val="0"/>
            <c:spPr>
              <a:solidFill>
                <a:srgbClr val="EDECEA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9-5039-4C15-A1A7-60305AFFC570}"/>
              </c:ext>
            </c:extLst>
          </c:dPt>
          <c:cat>
            <c:strRef>
              <c:f>Hoja1!$A$2:$A$14</c:f>
              <c:strCache>
                <c:ptCount val="13"/>
                <c:pt idx="0">
                  <c:v>Valle de México</c:v>
                </c:pt>
                <c:pt idx="1">
                  <c:v>Los Cabos</c:v>
                </c:pt>
                <c:pt idx="2">
                  <c:v>Querétaro</c:v>
                </c:pt>
                <c:pt idx="3">
                  <c:v>Monterrey</c:v>
                </c:pt>
                <c:pt idx="4">
                  <c:v>Cancún</c:v>
                </c:pt>
                <c:pt idx="5">
                  <c:v>La Paz</c:v>
                </c:pt>
                <c:pt idx="6">
                  <c:v>Saltillo</c:v>
                </c:pt>
                <c:pt idx="7">
                  <c:v>Guadalajara</c:v>
                </c:pt>
                <c:pt idx="8">
                  <c:v>Chihuahua</c:v>
                </c:pt>
                <c:pt idx="9">
                  <c:v>Hermosillo</c:v>
                </c:pt>
                <c:pt idx="10">
                  <c:v>Aguascalientes</c:v>
                </c:pt>
                <c:pt idx="11">
                  <c:v>Campeche</c:v>
                </c:pt>
                <c:pt idx="12">
                  <c:v>Puerto Vallarta</c:v>
                </c:pt>
              </c:strCache>
            </c:strRef>
          </c:cat>
          <c:val>
            <c:numRef>
              <c:f>Hoja1!$B$2:$B$14</c:f>
              <c:numCache>
                <c:formatCode>0.00</c:formatCode>
                <c:ptCount val="13"/>
                <c:pt idx="0">
                  <c:v>44.85</c:v>
                </c:pt>
                <c:pt idx="1">
                  <c:v>43.66</c:v>
                </c:pt>
                <c:pt idx="2">
                  <c:v>41.94</c:v>
                </c:pt>
                <c:pt idx="3">
                  <c:v>41.36</c:v>
                </c:pt>
                <c:pt idx="4">
                  <c:v>41.23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039-4C15-A1A7-60305AFFC57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5039-4C15-A1A7-60305AFFC57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5039-4C15-A1A7-60305AFFC57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5039-4C15-A1A7-60305AFFC57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5039-4C15-A1A7-60305AFFC57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5039-4C15-A1A7-60305AFFC57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5039-4C15-A1A7-60305AFFC57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5039-4C15-A1A7-60305AFFC57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5039-4C15-A1A7-60305AFFC570}"/>
              </c:ext>
            </c:extLst>
          </c:dPt>
          <c:cat>
            <c:strRef>
              <c:f>Hoja1!$A$2:$A$14</c:f>
              <c:strCache>
                <c:ptCount val="13"/>
                <c:pt idx="0">
                  <c:v>Valle de México</c:v>
                </c:pt>
                <c:pt idx="1">
                  <c:v>Los Cabos</c:v>
                </c:pt>
                <c:pt idx="2">
                  <c:v>Querétaro</c:v>
                </c:pt>
                <c:pt idx="3">
                  <c:v>Monterrey</c:v>
                </c:pt>
                <c:pt idx="4">
                  <c:v>Cancún</c:v>
                </c:pt>
                <c:pt idx="5">
                  <c:v>La Paz</c:v>
                </c:pt>
                <c:pt idx="6">
                  <c:v>Saltillo</c:v>
                </c:pt>
                <c:pt idx="7">
                  <c:v>Guadalajara</c:v>
                </c:pt>
                <c:pt idx="8">
                  <c:v>Chihuahua</c:v>
                </c:pt>
                <c:pt idx="9">
                  <c:v>Hermosillo</c:v>
                </c:pt>
                <c:pt idx="10">
                  <c:v>Aguascalientes</c:v>
                </c:pt>
                <c:pt idx="11">
                  <c:v>Campeche</c:v>
                </c:pt>
                <c:pt idx="12">
                  <c:v>Puerto Vallarta</c:v>
                </c:pt>
              </c:strCache>
            </c:strRef>
          </c:cat>
          <c:val>
            <c:numRef>
              <c:f>Hoja1!$C$2:$C$14</c:f>
              <c:numCache>
                <c:formatCode>0.00</c:formatCode>
                <c:ptCount val="13"/>
                <c:pt idx="0">
                  <c:v>55.15</c:v>
                </c:pt>
                <c:pt idx="1">
                  <c:v>56.34</c:v>
                </c:pt>
                <c:pt idx="2">
                  <c:v>58.06</c:v>
                </c:pt>
                <c:pt idx="3">
                  <c:v>58.64</c:v>
                </c:pt>
                <c:pt idx="4">
                  <c:v>58.77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5039-4C15-A1A7-60305AFFC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145909320"/>
        <c:axId val="-2145906280"/>
      </c:barChart>
      <c:catAx>
        <c:axId val="-21459093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2145906280"/>
        <c:crosses val="autoZero"/>
        <c:auto val="1"/>
        <c:lblAlgn val="ctr"/>
        <c:lblOffset val="100"/>
        <c:noMultiLvlLbl val="0"/>
      </c:catAx>
      <c:valAx>
        <c:axId val="-2145906280"/>
        <c:scaling>
          <c:orientation val="minMax"/>
          <c:max val="100"/>
        </c:scaling>
        <c:delete val="1"/>
        <c:axPos val="t"/>
        <c:numFmt formatCode="0.00" sourceLinked="1"/>
        <c:majorTickMark val="out"/>
        <c:minorTickMark val="none"/>
        <c:tickLblPos val="nextTo"/>
        <c:crossAx val="-2145909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62673912881611E-2"/>
          <c:w val="0.98437498077630503"/>
          <c:h val="0.973414100435866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65BF4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3A6-4195-B12E-AFEA9DADFA5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A6-4195-B12E-AFEA9DADFA5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3A6-4195-B12E-AFEA9DADFA51}"/>
              </c:ext>
            </c:extLst>
          </c:dPt>
          <c:dPt>
            <c:idx val="3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3A6-4195-B12E-AFEA9DADFA51}"/>
              </c:ext>
            </c:extLst>
          </c:dPt>
          <c:dPt>
            <c:idx val="4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43A6-4195-B12E-AFEA9DADFA51}"/>
              </c:ext>
            </c:extLst>
          </c:dPt>
          <c:dPt>
            <c:idx val="5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43A6-4195-B12E-AFEA9DADFA51}"/>
              </c:ext>
            </c:extLst>
          </c:dPt>
          <c:dPt>
            <c:idx val="6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43A6-4195-B12E-AFEA9DADFA51}"/>
              </c:ext>
            </c:extLst>
          </c:dPt>
          <c:dPt>
            <c:idx val="7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43A6-4195-B12E-AFEA9DADFA51}"/>
              </c:ext>
            </c:extLst>
          </c:dPt>
          <c:dPt>
            <c:idx val="8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43A6-4195-B12E-AFEA9DADFA51}"/>
              </c:ext>
            </c:extLst>
          </c:dPt>
          <c:dPt>
            <c:idx val="9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43A6-4195-B12E-AFEA9DADFA51}"/>
              </c:ext>
            </c:extLst>
          </c:dPt>
          <c:dPt>
            <c:idx val="10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43A6-4195-B12E-AFEA9DADFA51}"/>
              </c:ext>
            </c:extLst>
          </c:dPt>
          <c:dPt>
            <c:idx val="11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43A6-4195-B12E-AFEA9DADFA51}"/>
              </c:ext>
            </c:extLst>
          </c:dPt>
          <c:dPt>
            <c:idx val="12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43A6-4195-B12E-AFEA9DADFA51}"/>
              </c:ext>
            </c:extLst>
          </c:dPt>
          <c:dPt>
            <c:idx val="13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43A6-4195-B12E-AFEA9DADFA51}"/>
              </c:ext>
            </c:extLst>
          </c:dPt>
          <c:dPt>
            <c:idx val="14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A-15CF-491D-BDA0-815914A3A722}"/>
              </c:ext>
            </c:extLst>
          </c:dPt>
          <c:cat>
            <c:strRef>
              <c:f>Hoja1!$A$2:$A$16</c:f>
              <c:strCache>
                <c:ptCount val="14"/>
                <c:pt idx="0">
                  <c:v>Valle de México</c:v>
                </c:pt>
                <c:pt idx="1">
                  <c:v>Juárez</c:v>
                </c:pt>
                <c:pt idx="2">
                  <c:v>Querétaro</c:v>
                </c:pt>
                <c:pt idx="3">
                  <c:v>San Luis Potosí-Soledad</c:v>
                </c:pt>
                <c:pt idx="4">
                  <c:v>Mérida</c:v>
                </c:pt>
                <c:pt idx="5">
                  <c:v>Puebla-Tlaxcala</c:v>
                </c:pt>
                <c:pt idx="6">
                  <c:v>Monterrey</c:v>
                </c:pt>
                <c:pt idx="7">
                  <c:v>Tijuana</c:v>
                </c:pt>
                <c:pt idx="8">
                  <c:v>Guadalajara</c:v>
                </c:pt>
                <c:pt idx="9">
                  <c:v>Mexicali</c:v>
                </c:pt>
                <c:pt idx="10">
                  <c:v>Aguascalientes</c:v>
                </c:pt>
                <c:pt idx="11">
                  <c:v>Campeche</c:v>
                </c:pt>
                <c:pt idx="12">
                  <c:v>Puerto Vallarta</c:v>
                </c:pt>
                <c:pt idx="13">
                  <c:v>hola</c:v>
                </c:pt>
              </c:strCache>
            </c:strRef>
          </c:cat>
          <c:val>
            <c:numRef>
              <c:f>Hoja1!$B$2:$B$16</c:f>
              <c:numCache>
                <c:formatCode>0.00</c:formatCode>
                <c:ptCount val="15"/>
                <c:pt idx="0">
                  <c:v>51.153364409718861</c:v>
                </c:pt>
                <c:pt idx="1">
                  <c:v>50.110619882214728</c:v>
                </c:pt>
                <c:pt idx="2">
                  <c:v>49.514923058151247</c:v>
                </c:pt>
                <c:pt idx="3">
                  <c:v>47.470653279056457</c:v>
                </c:pt>
                <c:pt idx="4">
                  <c:v>46.535642126726131</c:v>
                </c:pt>
                <c:pt idx="5">
                  <c:v>46.385648906812662</c:v>
                </c:pt>
                <c:pt idx="6">
                  <c:v>46.350883095045511</c:v>
                </c:pt>
                <c:pt idx="7">
                  <c:v>46.069149324735271</c:v>
                </c:pt>
                <c:pt idx="8">
                  <c:v>45.660152960317298</c:v>
                </c:pt>
                <c:pt idx="9">
                  <c:v>45.571356839047553</c:v>
                </c:pt>
                <c:pt idx="10">
                  <c:v>45.539915647159162</c:v>
                </c:pt>
                <c:pt idx="11">
                  <c:v>44.141652925859447</c:v>
                </c:pt>
                <c:pt idx="12">
                  <c:v>43.493126210969642</c:v>
                </c:pt>
                <c:pt idx="13">
                  <c:v>43.265369845605342</c:v>
                </c:pt>
                <c:pt idx="14">
                  <c:v>42.997938255481742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3A6-4195-B12E-AFEA9DADFA5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43A6-4195-B12E-AFEA9DADFA5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43A6-4195-B12E-AFEA9DADFA5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43A6-4195-B12E-AFEA9DADFA51}"/>
              </c:ext>
            </c:extLst>
          </c:dPt>
          <c:cat>
            <c:strRef>
              <c:f>Hoja1!$A$2:$A$16</c:f>
              <c:strCache>
                <c:ptCount val="14"/>
                <c:pt idx="0">
                  <c:v>Valle de México</c:v>
                </c:pt>
                <c:pt idx="1">
                  <c:v>Juárez</c:v>
                </c:pt>
                <c:pt idx="2">
                  <c:v>Querétaro</c:v>
                </c:pt>
                <c:pt idx="3">
                  <c:v>San Luis Potosí-Soledad</c:v>
                </c:pt>
                <c:pt idx="4">
                  <c:v>Mérida</c:v>
                </c:pt>
                <c:pt idx="5">
                  <c:v>Puebla-Tlaxcala</c:v>
                </c:pt>
                <c:pt idx="6">
                  <c:v>Monterrey</c:v>
                </c:pt>
                <c:pt idx="7">
                  <c:v>Tijuana</c:v>
                </c:pt>
                <c:pt idx="8">
                  <c:v>Guadalajara</c:v>
                </c:pt>
                <c:pt idx="9">
                  <c:v>Mexicali</c:v>
                </c:pt>
                <c:pt idx="10">
                  <c:v>Aguascalientes</c:v>
                </c:pt>
                <c:pt idx="11">
                  <c:v>Campeche</c:v>
                </c:pt>
                <c:pt idx="12">
                  <c:v>Puerto Vallarta</c:v>
                </c:pt>
                <c:pt idx="13">
                  <c:v>hola</c:v>
                </c:pt>
              </c:strCache>
            </c:strRef>
          </c:cat>
          <c:val>
            <c:numRef>
              <c:f>Hoja1!$C$2:$C$16</c:f>
              <c:numCache>
                <c:formatCode>0.00</c:formatCode>
                <c:ptCount val="15"/>
                <c:pt idx="0">
                  <c:v>48.846635590280982</c:v>
                </c:pt>
                <c:pt idx="1">
                  <c:v>49.889380117785272</c:v>
                </c:pt>
                <c:pt idx="2">
                  <c:v>50.485076941848739</c:v>
                </c:pt>
                <c:pt idx="3">
                  <c:v>52.529346720943401</c:v>
                </c:pt>
                <c:pt idx="4">
                  <c:v>53.464357873273883</c:v>
                </c:pt>
                <c:pt idx="5">
                  <c:v>53.614351093187253</c:v>
                </c:pt>
                <c:pt idx="6">
                  <c:v>53.649116904954262</c:v>
                </c:pt>
                <c:pt idx="7">
                  <c:v>53.930850675264558</c:v>
                </c:pt>
                <c:pt idx="8">
                  <c:v>54.339847039682432</c:v>
                </c:pt>
                <c:pt idx="9">
                  <c:v>54.428643160952433</c:v>
                </c:pt>
                <c:pt idx="10">
                  <c:v>54.460084352840873</c:v>
                </c:pt>
                <c:pt idx="11">
                  <c:v>55.85834707414039</c:v>
                </c:pt>
                <c:pt idx="12">
                  <c:v>56.506873789030323</c:v>
                </c:pt>
                <c:pt idx="13">
                  <c:v>56.734630154394623</c:v>
                </c:pt>
                <c:pt idx="14">
                  <c:v>57.002061744518258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43A6-4195-B12E-AFEA9DADF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144750840"/>
        <c:axId val="-2144747800"/>
      </c:barChart>
      <c:catAx>
        <c:axId val="-21447508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2144747800"/>
        <c:crosses val="autoZero"/>
        <c:auto val="1"/>
        <c:lblAlgn val="ctr"/>
        <c:lblOffset val="100"/>
        <c:noMultiLvlLbl val="0"/>
      </c:catAx>
      <c:valAx>
        <c:axId val="-2144747800"/>
        <c:scaling>
          <c:orientation val="minMax"/>
          <c:max val="100"/>
        </c:scaling>
        <c:delete val="1"/>
        <c:axPos val="t"/>
        <c:numFmt formatCode="0.00" sourceLinked="1"/>
        <c:majorTickMark val="out"/>
        <c:minorTickMark val="none"/>
        <c:tickLblPos val="nextTo"/>
        <c:crossAx val="-2144750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8437498077630503"/>
          <c:h val="0.973414100435866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65BF41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7EE-437C-A1ED-916746A26180}"/>
              </c:ext>
            </c:extLst>
          </c:dPt>
          <c:dPt>
            <c:idx val="1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7EE-437C-A1ED-916746A26180}"/>
              </c:ext>
            </c:extLst>
          </c:dPt>
          <c:dPt>
            <c:idx val="2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7EE-437C-A1ED-916746A26180}"/>
              </c:ext>
            </c:extLst>
          </c:dPt>
          <c:dPt>
            <c:idx val="3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17EE-437C-A1ED-916746A26180}"/>
              </c:ext>
            </c:extLst>
          </c:dPt>
          <c:dPt>
            <c:idx val="4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17EE-437C-A1ED-916746A26180}"/>
              </c:ext>
            </c:extLst>
          </c:dPt>
          <c:dPt>
            <c:idx val="5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17EE-437C-A1ED-916746A26180}"/>
              </c:ext>
            </c:extLst>
          </c:dPt>
          <c:dPt>
            <c:idx val="6"/>
            <c:invertIfNegative val="0"/>
            <c:bubble3D val="0"/>
            <c:spPr>
              <a:solidFill>
                <a:srgbClr val="D7401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D-17EE-437C-A1ED-916746A26180}"/>
              </c:ext>
            </c:extLst>
          </c:dPt>
          <c:dPt>
            <c:idx val="7"/>
            <c:invertIfNegative val="0"/>
            <c:bubble3D val="0"/>
            <c:spPr>
              <a:solidFill>
                <a:srgbClr val="D7401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F-17EE-437C-A1ED-916746A26180}"/>
              </c:ext>
            </c:extLst>
          </c:dPt>
          <c:dPt>
            <c:idx val="8"/>
            <c:invertIfNegative val="0"/>
            <c:bubble3D val="0"/>
            <c:spPr>
              <a:solidFill>
                <a:srgbClr val="D7401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1-17EE-437C-A1ED-916746A26180}"/>
              </c:ext>
            </c:extLst>
          </c:dPt>
          <c:dPt>
            <c:idx val="9"/>
            <c:invertIfNegative val="0"/>
            <c:bubble3D val="0"/>
            <c:spPr>
              <a:solidFill>
                <a:srgbClr val="D7401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3-17EE-437C-A1ED-916746A26180}"/>
              </c:ext>
            </c:extLst>
          </c:dPt>
          <c:dPt>
            <c:idx val="10"/>
            <c:invertIfNegative val="0"/>
            <c:bubble3D val="0"/>
            <c:spPr>
              <a:solidFill>
                <a:srgbClr val="D7401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5-17EE-437C-A1ED-916746A26180}"/>
              </c:ext>
            </c:extLst>
          </c:dPt>
          <c:dPt>
            <c:idx val="11"/>
            <c:invertIfNegative val="0"/>
            <c:bubble3D val="0"/>
            <c:spPr>
              <a:solidFill>
                <a:srgbClr val="D7401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7-17EE-437C-A1ED-916746A26180}"/>
              </c:ext>
            </c:extLst>
          </c:dPt>
          <c:dPt>
            <c:idx val="12"/>
            <c:invertIfNegative val="0"/>
            <c:bubble3D val="0"/>
            <c:spPr>
              <a:solidFill>
                <a:srgbClr val="A3140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9-17EE-437C-A1ED-916746A26180}"/>
              </c:ext>
            </c:extLst>
          </c:dPt>
          <c:cat>
            <c:strRef>
              <c:f>Hoja1!$A$2:$A$14</c:f>
              <c:strCache>
                <c:ptCount val="13"/>
                <c:pt idx="0">
                  <c:v>Valle de México</c:v>
                </c:pt>
                <c:pt idx="1">
                  <c:v>Los Cabos</c:v>
                </c:pt>
                <c:pt idx="2">
                  <c:v>Querétaro</c:v>
                </c:pt>
                <c:pt idx="3">
                  <c:v>Monterrey</c:v>
                </c:pt>
                <c:pt idx="4">
                  <c:v>Cancún</c:v>
                </c:pt>
                <c:pt idx="5">
                  <c:v>La Paz</c:v>
                </c:pt>
                <c:pt idx="6">
                  <c:v>Saltillo</c:v>
                </c:pt>
                <c:pt idx="7">
                  <c:v>Guadalajara</c:v>
                </c:pt>
                <c:pt idx="8">
                  <c:v>Chihuahua</c:v>
                </c:pt>
                <c:pt idx="9">
                  <c:v>Hermosillo</c:v>
                </c:pt>
                <c:pt idx="10">
                  <c:v>Aguascalientes</c:v>
                </c:pt>
                <c:pt idx="11">
                  <c:v>Campeche</c:v>
                </c:pt>
                <c:pt idx="12">
                  <c:v>Puerto Vallarta</c:v>
                </c:pt>
              </c:strCache>
            </c:strRef>
          </c:cat>
          <c:val>
            <c:numRef>
              <c:f>Hoja1!$B$2:$B$14</c:f>
              <c:numCache>
                <c:formatCode>0.00</c:formatCode>
                <c:ptCount val="13"/>
                <c:pt idx="0">
                  <c:v>42.997938255481742</c:v>
                </c:pt>
                <c:pt idx="1">
                  <c:v>42.824055409031878</c:v>
                </c:pt>
                <c:pt idx="2">
                  <c:v>40.871377347405129</c:v>
                </c:pt>
                <c:pt idx="3">
                  <c:v>40.307514234849172</c:v>
                </c:pt>
                <c:pt idx="4">
                  <c:v>40.121457726130942</c:v>
                </c:pt>
                <c:pt idx="5">
                  <c:v>40.038041839781258</c:v>
                </c:pt>
                <c:pt idx="6">
                  <c:v>39.177047635738752</c:v>
                </c:pt>
                <c:pt idx="7">
                  <c:v>39.118079971575618</c:v>
                </c:pt>
                <c:pt idx="8">
                  <c:v>38.769824497318268</c:v>
                </c:pt>
                <c:pt idx="9">
                  <c:v>37.221406642285828</c:v>
                </c:pt>
                <c:pt idx="10">
                  <c:v>36.994265644479427</c:v>
                </c:pt>
                <c:pt idx="11">
                  <c:v>35.558695443488297</c:v>
                </c:pt>
                <c:pt idx="12">
                  <c:v>34.66978933837256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7EE-437C-A1ED-916746A2618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pattFill prst="pct75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17EE-437C-A1ED-916746A2618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17EE-437C-A1ED-916746A26180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17EE-437C-A1ED-916746A2618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17EE-437C-A1ED-916746A2618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4-17EE-437C-A1ED-916746A26180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6-17EE-437C-A1ED-916746A26180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17EE-437C-A1ED-916746A26180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17EE-437C-A1ED-916746A26180}"/>
              </c:ext>
            </c:extLst>
          </c:dPt>
          <c:cat>
            <c:strRef>
              <c:f>Hoja1!$A$2:$A$14</c:f>
              <c:strCache>
                <c:ptCount val="13"/>
                <c:pt idx="0">
                  <c:v>Valle de México</c:v>
                </c:pt>
                <c:pt idx="1">
                  <c:v>Los Cabos</c:v>
                </c:pt>
                <c:pt idx="2">
                  <c:v>Querétaro</c:v>
                </c:pt>
                <c:pt idx="3">
                  <c:v>Monterrey</c:v>
                </c:pt>
                <c:pt idx="4">
                  <c:v>Cancún</c:v>
                </c:pt>
                <c:pt idx="5">
                  <c:v>La Paz</c:v>
                </c:pt>
                <c:pt idx="6">
                  <c:v>Saltillo</c:v>
                </c:pt>
                <c:pt idx="7">
                  <c:v>Guadalajara</c:v>
                </c:pt>
                <c:pt idx="8">
                  <c:v>Chihuahua</c:v>
                </c:pt>
                <c:pt idx="9">
                  <c:v>Hermosillo</c:v>
                </c:pt>
                <c:pt idx="10">
                  <c:v>Aguascalientes</c:v>
                </c:pt>
                <c:pt idx="11">
                  <c:v>Campeche</c:v>
                </c:pt>
                <c:pt idx="12">
                  <c:v>Puerto Vallarta</c:v>
                </c:pt>
              </c:strCache>
            </c:strRef>
          </c:cat>
          <c:val>
            <c:numRef>
              <c:f>Hoja1!$C$2:$C$14</c:f>
              <c:numCache>
                <c:formatCode>0.00</c:formatCode>
                <c:ptCount val="13"/>
                <c:pt idx="0">
                  <c:v>57.002061744518258</c:v>
                </c:pt>
                <c:pt idx="1">
                  <c:v>57.175944590968122</c:v>
                </c:pt>
                <c:pt idx="2">
                  <c:v>59.128622652594871</c:v>
                </c:pt>
                <c:pt idx="3">
                  <c:v>59.692485765150842</c:v>
                </c:pt>
                <c:pt idx="4">
                  <c:v>59.878542273869058</c:v>
                </c:pt>
                <c:pt idx="5">
                  <c:v>59.961958160218742</c:v>
                </c:pt>
                <c:pt idx="6">
                  <c:v>60.822952364261212</c:v>
                </c:pt>
                <c:pt idx="7">
                  <c:v>60.881920028424346</c:v>
                </c:pt>
                <c:pt idx="8">
                  <c:v>61.230175502681561</c:v>
                </c:pt>
                <c:pt idx="9">
                  <c:v>62.778593357714172</c:v>
                </c:pt>
                <c:pt idx="10">
                  <c:v>63.005734355520573</c:v>
                </c:pt>
                <c:pt idx="11">
                  <c:v>64.44130455651171</c:v>
                </c:pt>
                <c:pt idx="12">
                  <c:v>65.330210661627504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17EE-437C-A1ED-916746A26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146050552"/>
        <c:axId val="-2146054232"/>
      </c:barChart>
      <c:catAx>
        <c:axId val="-21460505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2146054232"/>
        <c:crosses val="autoZero"/>
        <c:auto val="1"/>
        <c:lblAlgn val="ctr"/>
        <c:lblOffset val="100"/>
        <c:noMultiLvlLbl val="0"/>
      </c:catAx>
      <c:valAx>
        <c:axId val="-2146054232"/>
        <c:scaling>
          <c:orientation val="minMax"/>
          <c:max val="100"/>
        </c:scaling>
        <c:delete val="1"/>
        <c:axPos val="t"/>
        <c:numFmt formatCode="0.00" sourceLinked="1"/>
        <c:majorTickMark val="out"/>
        <c:minorTickMark val="none"/>
        <c:tickLblPos val="nextTo"/>
        <c:crossAx val="-21460505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8437498077630503"/>
          <c:h val="0.973414100435866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65BF4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841-46BB-A476-66B8EC1906DF}"/>
              </c:ext>
            </c:extLst>
          </c:dPt>
          <c:dPt>
            <c:idx val="1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0841-46BB-A476-66B8EC1906DF}"/>
              </c:ext>
            </c:extLst>
          </c:dPt>
          <c:dPt>
            <c:idx val="2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4-0841-46BB-A476-66B8EC1906DF}"/>
              </c:ext>
            </c:extLst>
          </c:dPt>
          <c:dPt>
            <c:idx val="3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6-0841-46BB-A476-66B8EC1906DF}"/>
              </c:ext>
            </c:extLst>
          </c:dPt>
          <c:dPt>
            <c:idx val="4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8-0841-46BB-A476-66B8EC1906DF}"/>
              </c:ext>
            </c:extLst>
          </c:dPt>
          <c:dPt>
            <c:idx val="5"/>
            <c:invertIfNegative val="0"/>
            <c:bubble3D val="0"/>
            <c:spPr>
              <a:solidFill>
                <a:srgbClr val="FD7B1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A-0841-46BB-A476-66B8EC1906DF}"/>
              </c:ext>
            </c:extLst>
          </c:dPt>
          <c:dPt>
            <c:idx val="6"/>
            <c:invertIfNegative val="0"/>
            <c:bubble3D val="0"/>
            <c:spPr>
              <a:solidFill>
                <a:srgbClr val="D7401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C-0841-46BB-A476-66B8EC1906DF}"/>
              </c:ext>
            </c:extLst>
          </c:dPt>
          <c:dPt>
            <c:idx val="7"/>
            <c:invertIfNegative val="0"/>
            <c:bubble3D val="0"/>
            <c:spPr>
              <a:solidFill>
                <a:srgbClr val="D7401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E-0841-46BB-A476-66B8EC1906DF}"/>
              </c:ext>
            </c:extLst>
          </c:dPt>
          <c:dPt>
            <c:idx val="8"/>
            <c:invertIfNegative val="0"/>
            <c:bubble3D val="0"/>
            <c:spPr>
              <a:solidFill>
                <a:srgbClr val="A3140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0-0841-46BB-A476-66B8EC1906DF}"/>
              </c:ext>
            </c:extLst>
          </c:dPt>
          <c:dPt>
            <c:idx val="9"/>
            <c:invertIfNegative val="0"/>
            <c:bubble3D val="0"/>
            <c:spPr>
              <a:solidFill>
                <a:srgbClr val="FFCE19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2-0841-46BB-A476-66B8EC1906DF}"/>
              </c:ext>
            </c:extLst>
          </c:dPt>
          <c:dPt>
            <c:idx val="10"/>
            <c:invertIfNegative val="0"/>
            <c:bubble3D val="0"/>
            <c:spPr>
              <a:solidFill>
                <a:srgbClr val="EBEAE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4-0841-46BB-A476-66B8EC1906DF}"/>
              </c:ext>
            </c:extLst>
          </c:dPt>
          <c:dPt>
            <c:idx val="11"/>
            <c:invertIfNegative val="0"/>
            <c:bubble3D val="0"/>
            <c:spPr>
              <a:solidFill>
                <a:srgbClr val="EBEAE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6-0841-46BB-A476-66B8EC1906DF}"/>
              </c:ext>
            </c:extLst>
          </c:dPt>
          <c:dPt>
            <c:idx val="12"/>
            <c:invertIfNegative val="0"/>
            <c:bubble3D val="0"/>
            <c:spPr>
              <a:solidFill>
                <a:srgbClr val="EAE9E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8-0841-46BB-A476-66B8EC1906DF}"/>
              </c:ext>
            </c:extLst>
          </c:dPt>
          <c:cat>
            <c:strRef>
              <c:f>Hoja1!$A$2:$A$14</c:f>
              <c:strCache>
                <c:ptCount val="9"/>
                <c:pt idx="0">
                  <c:v>Valle de México</c:v>
                </c:pt>
                <c:pt idx="1">
                  <c:v>Juárez</c:v>
                </c:pt>
                <c:pt idx="2">
                  <c:v>Querétaro</c:v>
                </c:pt>
                <c:pt idx="3">
                  <c:v>San Luis Potosí-Soledad</c:v>
                </c:pt>
                <c:pt idx="4">
                  <c:v>Mérida</c:v>
                </c:pt>
                <c:pt idx="5">
                  <c:v>Puebla-Tlaxcala</c:v>
                </c:pt>
                <c:pt idx="6">
                  <c:v>Monterrey</c:v>
                </c:pt>
                <c:pt idx="7">
                  <c:v>Tijuana</c:v>
                </c:pt>
                <c:pt idx="8">
                  <c:v>Guadalajara</c:v>
                </c:pt>
              </c:strCache>
            </c:strRef>
          </c:cat>
          <c:val>
            <c:numRef>
              <c:f>Hoja1!$B$2:$B$14</c:f>
              <c:numCache>
                <c:formatCode>0.00</c:formatCode>
                <c:ptCount val="13"/>
                <c:pt idx="0">
                  <c:v>47.908133714334227</c:v>
                </c:pt>
                <c:pt idx="1">
                  <c:v>46.192847368627731</c:v>
                </c:pt>
                <c:pt idx="2">
                  <c:v>41.599773483876781</c:v>
                </c:pt>
                <c:pt idx="3">
                  <c:v>40.653775006775099</c:v>
                </c:pt>
                <c:pt idx="4">
                  <c:v>39.818216567445972</c:v>
                </c:pt>
                <c:pt idx="5">
                  <c:v>39.673653352954631</c:v>
                </c:pt>
                <c:pt idx="6">
                  <c:v>38.498769416547553</c:v>
                </c:pt>
                <c:pt idx="7">
                  <c:v>36.462444717756703</c:v>
                </c:pt>
                <c:pt idx="8">
                  <c:v>35.171297476897209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841-46BB-A476-66B8EC1906D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pattFill prst="pct75">
              <a:fgClr>
                <a:schemeClr val="bg1">
                  <a:lumMod val="95000"/>
                </a:schemeClr>
              </a:fgClr>
              <a:bgClr>
                <a:schemeClr val="bg1">
                  <a:lumMod val="85000"/>
                </a:schemeClr>
              </a:bgClr>
            </a:pattFill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EBEAE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B-0841-46BB-A476-66B8EC1906DF}"/>
              </c:ext>
            </c:extLst>
          </c:dPt>
          <c:dPt>
            <c:idx val="11"/>
            <c:invertIfNegative val="0"/>
            <c:bubble3D val="0"/>
            <c:spPr>
              <a:solidFill>
                <a:srgbClr val="EBEAE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D-0841-46BB-A476-66B8EC1906DF}"/>
              </c:ext>
            </c:extLst>
          </c:dPt>
          <c:dPt>
            <c:idx val="12"/>
            <c:invertIfNegative val="0"/>
            <c:bubble3D val="0"/>
            <c:spPr>
              <a:solidFill>
                <a:srgbClr val="EAE9E7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1F-0841-46BB-A476-66B8EC1906DF}"/>
              </c:ext>
            </c:extLst>
          </c:dPt>
          <c:cat>
            <c:strRef>
              <c:f>Hoja1!$A$2:$A$14</c:f>
              <c:strCache>
                <c:ptCount val="9"/>
                <c:pt idx="0">
                  <c:v>Valle de México</c:v>
                </c:pt>
                <c:pt idx="1">
                  <c:v>Juárez</c:v>
                </c:pt>
                <c:pt idx="2">
                  <c:v>Querétaro</c:v>
                </c:pt>
                <c:pt idx="3">
                  <c:v>San Luis Potosí-Soledad</c:v>
                </c:pt>
                <c:pt idx="4">
                  <c:v>Mérida</c:v>
                </c:pt>
                <c:pt idx="5">
                  <c:v>Puebla-Tlaxcala</c:v>
                </c:pt>
                <c:pt idx="6">
                  <c:v>Monterrey</c:v>
                </c:pt>
                <c:pt idx="7">
                  <c:v>Tijuana</c:v>
                </c:pt>
                <c:pt idx="8">
                  <c:v>Guadalajara</c:v>
                </c:pt>
              </c:strCache>
            </c:strRef>
          </c:cat>
          <c:val>
            <c:numRef>
              <c:f>Hoja1!$C$2:$C$14</c:f>
              <c:numCache>
                <c:formatCode>0.00</c:formatCode>
                <c:ptCount val="13"/>
                <c:pt idx="0">
                  <c:v>52.091866285665773</c:v>
                </c:pt>
                <c:pt idx="1">
                  <c:v>53.807152631372247</c:v>
                </c:pt>
                <c:pt idx="2">
                  <c:v>58.400226516123233</c:v>
                </c:pt>
                <c:pt idx="3">
                  <c:v>59.346224993224872</c:v>
                </c:pt>
                <c:pt idx="4">
                  <c:v>60.181783432553942</c:v>
                </c:pt>
                <c:pt idx="5">
                  <c:v>60.326346647045384</c:v>
                </c:pt>
                <c:pt idx="6">
                  <c:v>61.501230583452269</c:v>
                </c:pt>
                <c:pt idx="7">
                  <c:v>63.537555282243282</c:v>
                </c:pt>
                <c:pt idx="8">
                  <c:v>64.828702523102223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0841-46BB-A476-66B8EC190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2146259880"/>
        <c:axId val="-2146263544"/>
      </c:barChart>
      <c:catAx>
        <c:axId val="-214625988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-2146263544"/>
        <c:crosses val="autoZero"/>
        <c:auto val="1"/>
        <c:lblAlgn val="ctr"/>
        <c:lblOffset val="100"/>
        <c:noMultiLvlLbl val="0"/>
      </c:catAx>
      <c:valAx>
        <c:axId val="-2146263544"/>
        <c:scaling>
          <c:orientation val="minMax"/>
          <c:max val="100"/>
        </c:scaling>
        <c:delete val="1"/>
        <c:axPos val="t"/>
        <c:numFmt formatCode="0.00" sourceLinked="1"/>
        <c:majorTickMark val="out"/>
        <c:minorTickMark val="none"/>
        <c:tickLblPos val="nextTo"/>
        <c:crossAx val="-2146259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/>
    </cs:fontRef>
    <cs:defRPr sz="1000" kern="1200"/>
  </cs:axisTitle>
  <cs:category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9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/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/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/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/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0.35742</cdr:x>
      <cdr:y>0.18515</cdr:y>
    </cdr:from>
    <cdr:to>
      <cdr:x>0.69177</cdr:x>
      <cdr:y>0.60107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E64717C7-BBE2-4B83-93F6-2F6FC50D10D3}"/>
            </a:ext>
          </a:extLst>
        </cdr:cNvPr>
        <cdr:cNvCxnSpPr/>
      </cdr:nvCxnSpPr>
      <cdr:spPr>
        <a:xfrm xmlns:a="http://schemas.openxmlformats.org/drawingml/2006/main">
          <a:off x="2274917" y="562493"/>
          <a:ext cx="2128058" cy="1263535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11081-F5A8-0D4E-8AED-41F527D37FE4}" type="datetimeFigureOut">
              <a:rPr lang="es-ES" smtClean="0"/>
              <a:t>28/10/2019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5BF21-5831-1648-A785-F2B4CF8FF35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749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Los ganadores: Long Island City (NY)</a:t>
            </a:r>
            <a:r>
              <a:rPr lang="es-ES_tradnl" baseline="0" dirty="0"/>
              <a:t> y Cristal City (Virginia). Al menos NY prácticamente no ofreció incentivos fiscales. Presentó una propuesta muy sólida con respecto al talento de la zona, y ofreció espacio para vivienda y desarrollo del lugar que rodee la ubicación de las oficinas. </a:t>
            </a:r>
          </a:p>
          <a:p>
            <a:r>
              <a:rPr lang="es-ES_tradnl" dirty="0"/>
              <a:t>https://www.cnet.com/news/heres-what-the-20-finalist-cities-offered-amazon-for-hq2/</a:t>
            </a:r>
          </a:p>
          <a:p>
            <a:r>
              <a:rPr lang="es-ES_tradnl" dirty="0"/>
              <a:t>https://nypost.com/2017/10/18/de-blasio-pitches-nyc-as-home-for-amazons-next-headquarters/</a:t>
            </a: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BF21-5831-1648-A785-F2B4CF8FF357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307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D21E0-67DD-42C8-8E26-0CFBAAC5DDCE}" type="slidenum">
              <a:rPr lang="es-MX" smtClean="0"/>
              <a:t>87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704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D21E0-67DD-42C8-8E26-0CFBAAC5DDCE}" type="slidenum">
              <a:rPr lang="es-MX" smtClean="0"/>
              <a:t>90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6102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BF21-5831-1648-A785-F2B4CF8FF357}" type="slidenum">
              <a:rPr lang="es-ES" smtClean="0"/>
              <a:t>123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939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EF0BC-8048-004B-BEBB-51402B370B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6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9EF0BC-8048-004B-BEBB-51402B370B2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3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BF21-5831-1648-A785-F2B4CF8FF357}" type="slidenum">
              <a:rPr lang="es-ES" smtClean="0"/>
              <a:t>53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1735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BF21-5831-1648-A785-F2B4CF8FF357}" type="slidenum">
              <a:rPr lang="es-ES" smtClean="0"/>
              <a:t>54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900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D21E0-67DD-42C8-8E26-0CFBAAC5DDCE}" type="slidenum">
              <a:rPr lang="es-MX" smtClean="0"/>
              <a:t>58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763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D21E0-67DD-42C8-8E26-0CFBAAC5DDCE}" type="slidenum">
              <a:rPr lang="es-MX" smtClean="0"/>
              <a:t>60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90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D21E0-67DD-42C8-8E26-0CFBAAC5DDCE}" type="slidenum">
              <a:rPr lang="es-MX" smtClean="0"/>
              <a:t>64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906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BF21-5831-1648-A785-F2B4CF8FF357}" type="slidenum">
              <a:rPr lang="es-ES" smtClean="0"/>
              <a:t>66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718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9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bg>
      <p:bgPr>
        <a:solidFill>
          <a:srgbClr val="00AF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1923845"/>
            <a:ext cx="1157403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480" y="6478093"/>
            <a:ext cx="1189712" cy="277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58560" y="6548484"/>
            <a:ext cx="3827779" cy="173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974" y="6554176"/>
            <a:ext cx="1682425" cy="134181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35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bg>
      <p:bgPr>
        <a:solidFill>
          <a:srgbClr val="181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39" y="367555"/>
            <a:ext cx="11998959" cy="7249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480" y="6478093"/>
            <a:ext cx="1189712" cy="277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58560" y="6548484"/>
            <a:ext cx="3827779" cy="173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974" y="6554176"/>
            <a:ext cx="1682425" cy="134181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3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bg>
      <p:bgPr>
        <a:solidFill>
          <a:srgbClr val="181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39" y="367555"/>
            <a:ext cx="11998959" cy="7249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480" y="6478093"/>
            <a:ext cx="1189712" cy="277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58560" y="6548484"/>
            <a:ext cx="3827779" cy="173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974" y="6554176"/>
            <a:ext cx="1682425" cy="134181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9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Diapositiva de título">
    <p:bg>
      <p:bgPr>
        <a:solidFill>
          <a:srgbClr val="181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39" y="367555"/>
            <a:ext cx="11998959" cy="7249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480" y="6478093"/>
            <a:ext cx="1189712" cy="277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58560" y="6548484"/>
            <a:ext cx="3827779" cy="173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974" y="6554176"/>
            <a:ext cx="1682425" cy="134181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6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a de título">
    <p:bg>
      <p:bgPr>
        <a:solidFill>
          <a:srgbClr val="23D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39" y="367555"/>
            <a:ext cx="11998959" cy="7249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480" y="6478093"/>
            <a:ext cx="1189712" cy="277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58560" y="6548484"/>
            <a:ext cx="3827779" cy="173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974" y="6554176"/>
            <a:ext cx="1682425" cy="134181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07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Diapositiva de título">
    <p:bg>
      <p:bgPr>
        <a:solidFill>
          <a:srgbClr val="23D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9344">
            <a:off x="4197740" y="-1079291"/>
            <a:ext cx="10315653" cy="84958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39" y="367555"/>
            <a:ext cx="11998959" cy="7249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3480" y="6478093"/>
            <a:ext cx="1189712" cy="277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58560" y="6548484"/>
            <a:ext cx="3827779" cy="173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07974" y="6554176"/>
            <a:ext cx="1682425" cy="134181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166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Diapositiva de título">
    <p:bg>
      <p:bgPr>
        <a:solidFill>
          <a:srgbClr val="23D0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9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8265" y="438676"/>
            <a:ext cx="832693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39" y="367555"/>
            <a:ext cx="11998959" cy="7249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3480" y="6478093"/>
            <a:ext cx="1189712" cy="277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58560" y="6548484"/>
            <a:ext cx="3827779" cy="173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07974" y="6554176"/>
            <a:ext cx="1682425" cy="134181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315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7163" y="307825"/>
            <a:ext cx="4324200" cy="657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0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910" y="103527"/>
            <a:ext cx="7476423" cy="597649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00982" y="78228"/>
            <a:ext cx="3214468" cy="16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2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7"/>
          <p:cNvSpPr/>
          <p:nvPr userDrawn="1"/>
        </p:nvSpPr>
        <p:spPr>
          <a:xfrm>
            <a:off x="0" y="-1"/>
            <a:ext cx="12192000" cy="136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" y="107827"/>
            <a:ext cx="11998960" cy="166244"/>
          </a:xfrm>
          <a:prstGeom prst="rect">
            <a:avLst/>
          </a:prstGeom>
        </p:spPr>
      </p:pic>
      <p:cxnSp>
        <p:nvCxnSpPr>
          <p:cNvPr id="12" name="Conector recto 10"/>
          <p:cNvCxnSpPr/>
          <p:nvPr userDrawn="1"/>
        </p:nvCxnSpPr>
        <p:spPr>
          <a:xfrm>
            <a:off x="91440" y="343647"/>
            <a:ext cx="119989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8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7"/>
          <p:cNvSpPr/>
          <p:nvPr userDrawn="1"/>
        </p:nvSpPr>
        <p:spPr>
          <a:xfrm>
            <a:off x="0" y="-1"/>
            <a:ext cx="12192000" cy="1366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" y="107827"/>
            <a:ext cx="11998960" cy="166244"/>
          </a:xfrm>
          <a:prstGeom prst="rect">
            <a:avLst/>
          </a:prstGeom>
        </p:spPr>
      </p:pic>
      <p:cxnSp>
        <p:nvCxnSpPr>
          <p:cNvPr id="12" name="Conector recto 10"/>
          <p:cNvCxnSpPr/>
          <p:nvPr userDrawn="1"/>
        </p:nvCxnSpPr>
        <p:spPr>
          <a:xfrm>
            <a:off x="91440" y="343647"/>
            <a:ext cx="119989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4"/>
          <p:cNvSpPr/>
          <p:nvPr userDrawn="1"/>
        </p:nvSpPr>
        <p:spPr>
          <a:xfrm>
            <a:off x="7349924" y="69999"/>
            <a:ext cx="4831916" cy="237364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442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-1"/>
            <a:ext cx="12192000" cy="1473799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428862"/>
            <a:ext cx="11998960" cy="597649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4"/>
          <p:cNvSpPr/>
          <p:nvPr userDrawn="1"/>
        </p:nvSpPr>
        <p:spPr>
          <a:xfrm>
            <a:off x="7349924" y="69999"/>
            <a:ext cx="4831916" cy="237364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0896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-1"/>
            <a:ext cx="12192000" cy="1473799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428862"/>
            <a:ext cx="11998960" cy="597649"/>
          </a:xfrm>
          <a:prstGeom prst="rect">
            <a:avLst/>
          </a:prstGeo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367555"/>
            <a:ext cx="11998960" cy="7249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6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Pr>
        <a:solidFill>
          <a:srgbClr val="1814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39" y="367555"/>
            <a:ext cx="11998959" cy="724946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8" name="Conector recto 7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3480" y="6478093"/>
            <a:ext cx="1189712" cy="2779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58560" y="6548484"/>
            <a:ext cx="3827779" cy="1731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07974" y="6554176"/>
            <a:ext cx="1682425" cy="134181"/>
          </a:xfrm>
          <a:prstGeom prst="rect">
            <a:avLst/>
          </a:prstGeom>
        </p:spPr>
      </p:pic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35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6.emf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1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1440" y="106283"/>
            <a:ext cx="11998960" cy="166244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>
            <a:off x="96520" y="343647"/>
            <a:ext cx="11998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 userDrawn="1"/>
        </p:nvCxnSpPr>
        <p:spPr>
          <a:xfrm>
            <a:off x="0" y="638884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4472" y="6480605"/>
            <a:ext cx="1188720" cy="27773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6258560" y="6548756"/>
            <a:ext cx="3827780" cy="173116"/>
          </a:xfrm>
          <a:prstGeom prst="rect">
            <a:avLst/>
          </a:prstGeom>
        </p:spPr>
      </p:pic>
      <p:cxnSp>
        <p:nvCxnSpPr>
          <p:cNvPr id="14" name="Conector recto 13"/>
          <p:cNvCxnSpPr/>
          <p:nvPr userDrawn="1"/>
        </p:nvCxnSpPr>
        <p:spPr>
          <a:xfrm>
            <a:off x="10259200" y="6480605"/>
            <a:ext cx="0" cy="2777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407975" y="6554176"/>
            <a:ext cx="1682425" cy="1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9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5" r:id="rId2"/>
    <p:sldLayoutId id="2147483661" r:id="rId3"/>
    <p:sldLayoutId id="2147483662" r:id="rId4"/>
    <p:sldLayoutId id="2147483651" r:id="rId5"/>
    <p:sldLayoutId id="2147483654" r:id="rId6"/>
    <p:sldLayoutId id="2147483652" r:id="rId7"/>
    <p:sldLayoutId id="2147483653" r:id="rId8"/>
    <p:sldLayoutId id="2147483663" r:id="rId9"/>
    <p:sldLayoutId id="2147483656" r:id="rId10"/>
    <p:sldLayoutId id="2147483657" r:id="rId11"/>
    <p:sldLayoutId id="2147483666" r:id="rId12"/>
    <p:sldLayoutId id="2147483658" r:id="rId13"/>
    <p:sldLayoutId id="2147483664" r:id="rId14"/>
    <p:sldLayoutId id="2147483660" r:id="rId15"/>
    <p:sldLayoutId id="21474836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acapulco.gob.mx/ssp-academia/wp-content/uploads/2017/03/Bando-de-Polic%C3%ADa-y-Gobierno.pdf" TargetMode="Externa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http://municipiocampeche.mx/transparencia/files/reglamento_comercio.pdf" TargetMode="Externa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://municipiocampeche.mx/transparencia/files/reglamento_comercio.pdf" TargetMode="Externa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null/" TargetMode="Externa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eservicios2.aguascalientes.gob.mx/NormatecaAdministrador/archivos/MUN-4-2.pdf" TargetMode="Externa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juana.gob.mx/reglamentos/Municipales/RM_FuncionamientodeGirosComercialesIndustrialesydePrestaciondeServ_TJ-BC_25092017.pdf" TargetMode="Externa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ations.iadb.org/handle/11319/8930?locale-attribute=en&amp;locale-attribute=es&amp;" TargetMode="Externa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enio.com/politica/comunidad/tamaulipas-contribuye-evitar-gases-efecto-invernadero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www.ilmcorp.com/tools-and-resources/digital-storage-calculator/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ompeviento.tv/?p=2615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eignpolicy.com/2014/03/28/mapping-chinas-economic-activity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quote/AMZN?ltr=1" TargetMode="External"/><Relationship Id="rId2" Type="http://schemas.openxmlformats.org/officeDocument/2006/relationships/hyperlink" Target="https://www.clarin.com/arq/arquitectura/Amazon-construira-sede-invernadero-cupula_0_rJhqjxjPm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qz.com/1119945/a-nearly-complete-list-of-the-238-places-that-bid-for-amazons-next-headquarters/" TargetMode="Externa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40.emf"/><Relationship Id="rId7" Type="http://schemas.openxmlformats.org/officeDocument/2006/relationships/image" Target="../media/image42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chart" Target="../charts/chart3.xml"/><Relationship Id="rId10" Type="http://schemas.openxmlformats.org/officeDocument/2006/relationships/image" Target="../media/image44.emf"/><Relationship Id="rId4" Type="http://schemas.openxmlformats.org/officeDocument/2006/relationships/chart" Target="../charts/chart2.xml"/><Relationship Id="rId9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31.emf"/><Relationship Id="rId7" Type="http://schemas.openxmlformats.org/officeDocument/2006/relationships/image" Target="../media/image28.emf"/><Relationship Id="rId12" Type="http://schemas.openxmlformats.org/officeDocument/2006/relationships/image" Target="../media/image48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emf"/><Relationship Id="rId11" Type="http://schemas.openxmlformats.org/officeDocument/2006/relationships/image" Target="../media/image30.emf"/><Relationship Id="rId5" Type="http://schemas.openxmlformats.org/officeDocument/2006/relationships/image" Target="../media/image26.emf"/><Relationship Id="rId10" Type="http://schemas.openxmlformats.org/officeDocument/2006/relationships/image" Target="../media/image47.emf"/><Relationship Id="rId4" Type="http://schemas.openxmlformats.org/officeDocument/2006/relationships/image" Target="../media/image46.emf"/><Relationship Id="rId9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emf"/><Relationship Id="rId4" Type="http://schemas.openxmlformats.org/officeDocument/2006/relationships/image" Target="../media/image52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3.emf"/><Relationship Id="rId4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opiedades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piedades.com" TargetMode="External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etroscubicos.com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animalpolitico.com/2016/09/basura-cdmx-deposito-edomex/" TargetMode="Externa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elsur.mx/cierran-la-arteria-estar-intransitable-lazarus-cumple-demanda-a-vecinos-la-calle-alcatraz/" TargetMode="Externa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5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4484" y="2244081"/>
            <a:ext cx="5189596" cy="455512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2139745"/>
            <a:ext cx="10189733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sz="3600" b="1" dirty="0"/>
              <a:t>En la práctica no existe un ente único que podamos etiquetar como “el Gobierno”. </a:t>
            </a:r>
          </a:p>
          <a:p>
            <a:pPr>
              <a:lnSpc>
                <a:spcPct val="100000"/>
              </a:lnSpc>
            </a:pP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8566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3241743" y="2635572"/>
            <a:ext cx="5188771" cy="2588222"/>
          </a:xfrm>
          <a:prstGeom prst="rect">
            <a:avLst/>
          </a:prstGeom>
          <a:solidFill>
            <a:schemeClr val="tx1">
              <a:lumMod val="95000"/>
              <a:lumOff val="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latin typeface="Arial"/>
                <a:cs typeface="Arial"/>
                <a:sym typeface="Calibri"/>
              </a:rPr>
              <a:t>La mejora regulatoria se queda en el discurso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8" name="Google Shape;484;p70"/>
          <p:cNvSpPr txBox="1"/>
          <p:nvPr/>
        </p:nvSpPr>
        <p:spPr>
          <a:xfrm>
            <a:off x="0" y="5998037"/>
            <a:ext cx="11688661" cy="39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Fuentes: Mario Emilio Gutiérrez Caballero, Director General de la Comisión Federal de Mejora Regulatoria, en la 36ª Conferencia Nacional de Mejora Regulatoria, 2016. </a:t>
            </a:r>
            <a:endParaRPr lang="en-US" sz="1000" dirty="0">
              <a:latin typeface="Arial"/>
              <a:cs typeface="Arial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Encuesta Nacional de Calidad e Impacto Gubernamental (ENCIG).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Google Shape;486;p70"/>
          <p:cNvSpPr txBox="1"/>
          <p:nvPr/>
        </p:nvSpPr>
        <p:spPr>
          <a:xfrm>
            <a:off x="321857" y="1457235"/>
            <a:ext cx="115386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25E5E"/>
                </a:solidFill>
                <a:latin typeface="Arial"/>
                <a:ea typeface="Calibri"/>
                <a:cs typeface="Arial"/>
                <a:sym typeface="Calibri"/>
              </a:rPr>
              <a:t>Cuatro</a:t>
            </a:r>
            <a:r>
              <a:rPr lang="en-US" sz="2400" dirty="0">
                <a:solidFill>
                  <a:schemeClr val="accent1"/>
                </a:solidFill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de los 10 trámites con mayor percepción de corrupción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Calibri"/>
                <a:cs typeface="Arial"/>
                <a:sym typeface="Calibri"/>
              </a:rPr>
              <a:t>son responsabilidad absoluta de los municipios.</a:t>
            </a:r>
            <a:endParaRPr sz="2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11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626563" y="2984193"/>
            <a:ext cx="4479902" cy="1722567"/>
            <a:chOff x="7457705" y="1939927"/>
            <a:chExt cx="4088045" cy="157189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8405" y="1940470"/>
              <a:ext cx="604638" cy="6046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31182" y="1940470"/>
              <a:ext cx="604638" cy="60463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3959" y="1940470"/>
              <a:ext cx="604638" cy="60463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72264" y="1940470"/>
              <a:ext cx="604638" cy="60463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7705" y="2906640"/>
              <a:ext cx="605181" cy="60518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6407" y="2906640"/>
              <a:ext cx="605181" cy="60518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6746" y="2906640"/>
              <a:ext cx="605181" cy="60518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0976" y="2906640"/>
              <a:ext cx="605181" cy="60518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0569" y="2888294"/>
              <a:ext cx="605181" cy="60518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0569" y="1939927"/>
              <a:ext cx="605181" cy="605181"/>
            </a:xfrm>
            <a:prstGeom prst="rect">
              <a:avLst/>
            </a:prstGeom>
          </p:spPr>
        </p:pic>
      </p:grpSp>
      <p:cxnSp>
        <p:nvCxnSpPr>
          <p:cNvPr id="36" name="Straight Connector 35"/>
          <p:cNvCxnSpPr/>
          <p:nvPr/>
        </p:nvCxnSpPr>
        <p:spPr>
          <a:xfrm flipH="1">
            <a:off x="3527737" y="5084131"/>
            <a:ext cx="4682186" cy="1220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4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/>
        </p:nvSpPr>
        <p:spPr>
          <a:xfrm>
            <a:off x="7792540" y="2605522"/>
            <a:ext cx="2226540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211567" y="3129526"/>
            <a:ext cx="5248334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7918" y="2605522"/>
            <a:ext cx="1931123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918" y="2076149"/>
            <a:ext cx="6245718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54478"/>
            <a:ext cx="9809255" cy="165576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dirty="0">
                <a:latin typeface="Arial"/>
                <a:ea typeface="Calibri"/>
                <a:cs typeface="Arial"/>
                <a:sym typeface="Calibri"/>
              </a:rPr>
              <a:t>La incertidumbre en la regulación se convierte en extorsión, especialmente para los pequeños y medianos empresarios</a:t>
            </a:r>
            <a:r>
              <a:rPr lang="es-ES" sz="3600" dirty="0">
                <a:sym typeface="Calibri"/>
              </a:rPr>
              <a:t>.</a:t>
            </a:r>
            <a:endParaRPr lang="en-US" sz="3600" dirty="0"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Reglas locales: el absurdo y la ambigüedad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2877434"/>
            <a:ext cx="9144000" cy="121124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La autoridad municipal debe considerar </a:t>
            </a:r>
            <a:r>
              <a:rPr lang="en-US" b="1" dirty="0">
                <a:solidFill>
                  <a:srgbClr val="F25E5E"/>
                </a:solidFill>
                <a:latin typeface="Arial"/>
                <a:ea typeface="Calibri"/>
                <a:cs typeface="Arial"/>
                <a:sym typeface="Calibri"/>
              </a:rPr>
              <a:t>adecuadas las persianas, cortinas u otros materiales </a:t>
            </a: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que utilicen los establecimientos dedicados a la venta de bebidas alcohólicas.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Google Shape;500;p72"/>
          <p:cNvSpPr txBox="1"/>
          <p:nvPr/>
        </p:nvSpPr>
        <p:spPr>
          <a:xfrm>
            <a:off x="0" y="6005908"/>
            <a:ext cx="12090400" cy="38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H. Ayuntamiento de Acapulco, “Bando de Policía y Gobierno del Municipio de Acapulco de Juárez”, Art. 195, </a:t>
            </a:r>
            <a:r>
              <a:rPr lang="en-US" sz="1000" u="sng" dirty="0">
                <a:solidFill>
                  <a:schemeClr val="hlink"/>
                </a:solidFill>
                <a:latin typeface="Arial"/>
                <a:ea typeface="Calibri"/>
                <a:cs typeface="Arial"/>
                <a:sym typeface="Calibri"/>
                <a:hlinkClick r:id="rId2"/>
              </a:rPr>
              <a:t>http://acapulco.gob.mx/ssp-academia/wp-content/uploads/2017/03/Bando-de-Polic%C3%ADa-y-Gobierno.pdf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567" y="2225609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Acapulco</a:t>
            </a:r>
            <a:r>
              <a:rPr lang="en-US" sz="2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22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08;p73"/>
          <p:cNvSpPr txBox="1"/>
          <p:nvPr/>
        </p:nvSpPr>
        <p:spPr>
          <a:xfrm>
            <a:off x="28724" y="6150838"/>
            <a:ext cx="11688661" cy="44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H. Ayuntamiento de Campeche, “Reglamento para el Comercio en el Municipio de Campeche”, Art. 19,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Calibri"/>
                <a:cs typeface="Arial"/>
                <a:sym typeface="Calibri"/>
                <a:hlinkClick r:id="rId2"/>
              </a:rPr>
              <a:t>http://municipiocampeche.mx/transparencia/files/reglamento_comercio.pdf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1567" y="2877434"/>
            <a:ext cx="10225656" cy="1211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La autoridad municipal tiene la facultad de negar la licencia, autorización o permiso para ejercer el comercio </a:t>
            </a:r>
            <a:r>
              <a:rPr lang="en-US" b="1" dirty="0">
                <a:solidFill>
                  <a:srgbClr val="F25E5E"/>
                </a:solidFill>
                <a:latin typeface="Arial"/>
                <a:ea typeface="Calibri"/>
                <a:cs typeface="Arial"/>
                <a:sym typeface="Calibri"/>
              </a:rPr>
              <a:t>si, a su criterio, ya existe el número de comercios en la vía pública</a:t>
            </a:r>
            <a:r>
              <a:rPr lang="en-US" b="1" dirty="0">
                <a:solidFill>
                  <a:schemeClr val="accent1"/>
                </a:solidFill>
                <a:latin typeface="Arial"/>
                <a:ea typeface="Calibri"/>
                <a:cs typeface="Arial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que satisfaga la demanda.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567" y="2225609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Campeche</a:t>
            </a:r>
            <a:r>
              <a:rPr lang="en-US" sz="2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483A0B8-E97C-469D-A965-393ED9069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Reglas locales: el absurdo y la ambigüedad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9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08;p73"/>
          <p:cNvSpPr txBox="1"/>
          <p:nvPr/>
        </p:nvSpPr>
        <p:spPr>
          <a:xfrm>
            <a:off x="28724" y="6127480"/>
            <a:ext cx="11881054" cy="44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H. Ayuntamiento de Campeche, “Reglamento para el Comercio en el Municipio de Campeche”, Art. 19,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Calibri"/>
                <a:cs typeface="Arial"/>
                <a:sym typeface="Calibri"/>
                <a:hlinkClick r:id="rId2"/>
              </a:rPr>
              <a:t>http://municipiocampeche.mx/transparencia/files/reglamento_comercio.pdf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483A0B8-E97C-469D-A965-393ED9069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Reglas locales: el absurdo y la ambigüedad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Subtítulo 4"/>
          <p:cNvSpPr>
            <a:spLocks noGrp="1"/>
          </p:cNvSpPr>
          <p:nvPr>
            <p:ph type="subTitle" idx="1"/>
          </p:nvPr>
        </p:nvSpPr>
        <p:spPr>
          <a:xfrm>
            <a:off x="248142" y="2265221"/>
            <a:ext cx="10907537" cy="122169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3600" dirty="0">
                <a:solidFill>
                  <a:schemeClr val="dk1"/>
                </a:solidFill>
                <a:latin typeface="Arial"/>
                <a:cs typeface="Arial"/>
                <a:sym typeface="Calibri"/>
              </a:rPr>
              <a:t>Ese es el tipo de normatividad con el cual un presidente municipal </a:t>
            </a:r>
            <a:r>
              <a:rPr lang="en-US" sz="3600" b="1" dirty="0">
                <a:solidFill>
                  <a:srgbClr val="F25E5E"/>
                </a:solidFill>
                <a:sym typeface="Calibri"/>
              </a:rPr>
              <a:t>se puede convertir en un líder de ambulantes.</a:t>
            </a:r>
            <a:endParaRPr lang="en-US" sz="3600" b="1" dirty="0">
              <a:solidFill>
                <a:srgbClr val="F2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6;p74"/>
          <p:cNvSpPr txBox="1"/>
          <p:nvPr/>
        </p:nvSpPr>
        <p:spPr>
          <a:xfrm>
            <a:off x="17500" y="5976788"/>
            <a:ext cx="11688661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H. Ayuntamiento de Chihuahua, “Reglamento de Actividades Comerciales, Industriales y de Servicios para el Municipio de Chihuahua”, Art. 49, </a:t>
            </a:r>
            <a:r>
              <a:rPr lang="en-US" sz="1100" u="sng" dirty="0">
                <a:solidFill>
                  <a:schemeClr val="hlink"/>
                </a:solidFill>
                <a:latin typeface="Arial"/>
                <a:ea typeface="Calibri"/>
                <a:cs typeface="Arial"/>
                <a:sym typeface="Calibri"/>
                <a:hlinkClick r:id="rId2"/>
              </a:rPr>
              <a:t>http://www.municipiochihuahua.gob.mx/Transparencia/AD/16/81?file=Reglamento%20de%20Actividades%20Comerciales,%20Industriales%20y%20de%20Ser.pdf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567" y="2225609"/>
            <a:ext cx="214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Chihuahua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464C052-511E-48A3-88E7-BD80BA0F4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Reglas locales: el absurdo y la ambigüedad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848793A8-BFAE-46E1-96F5-71B9C65C6F5A}"/>
              </a:ext>
            </a:extLst>
          </p:cNvPr>
          <p:cNvSpPr txBox="1">
            <a:spLocks/>
          </p:cNvSpPr>
          <p:nvPr/>
        </p:nvSpPr>
        <p:spPr>
          <a:xfrm>
            <a:off x="211567" y="2877434"/>
            <a:ext cx="10513260" cy="19477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La Subdirección de Gobernación Municipal </a:t>
            </a:r>
            <a:r>
              <a:rPr lang="en-US" b="1" dirty="0">
                <a:solidFill>
                  <a:srgbClr val="F25E5E"/>
                </a:solidFill>
                <a:latin typeface="Arial"/>
                <a:ea typeface="Calibri"/>
                <a:cs typeface="Arial"/>
                <a:sym typeface="Calibri"/>
              </a:rPr>
              <a:t>puede suspender</a:t>
            </a: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las licencias para fotógrafos y videógrafos si a su juicio considera que </a:t>
            </a:r>
            <a:r>
              <a:rPr lang="en-US" b="1" dirty="0">
                <a:solidFill>
                  <a:srgbClr val="F25E5E"/>
                </a:solidFill>
                <a:latin typeface="Arial"/>
                <a:ea typeface="Calibri"/>
                <a:cs typeface="Arial"/>
                <a:sym typeface="Calibri"/>
              </a:rPr>
              <a:t>hay una oferta excesiva </a:t>
            </a: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de dicha actividad.</a:t>
            </a:r>
          </a:p>
        </p:txBody>
      </p:sp>
    </p:spTree>
    <p:extLst>
      <p:ext uri="{BB962C8B-B14F-4D97-AF65-F5344CB8AC3E}">
        <p14:creationId xmlns:p14="http://schemas.microsoft.com/office/powerpoint/2010/main" val="374014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24;p75"/>
          <p:cNvSpPr txBox="1"/>
          <p:nvPr/>
        </p:nvSpPr>
        <p:spPr>
          <a:xfrm>
            <a:off x="91440" y="6116660"/>
            <a:ext cx="116886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Secretaría General de Gobierno de Aguascalientes, “Código Municipal de Aguascalientes”, Art. 1306</a:t>
            </a: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  <a:hlinkClick r:id="rId2"/>
              </a:rPr>
              <a:t>http://eservicios2.aguascalientes.gob.mx/NormatecaAdministrador/archivos/MUN-4-2.pdf</a:t>
            </a:r>
            <a:endParaRPr sz="1100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11567" y="2877434"/>
            <a:ext cx="10513260" cy="1211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s-MX" dirty="0"/>
              <a:t>Cualquier persona interesada en obtener una licencia para la venta y/o consumo de bebidas alcohólicas, sustancias o medicamentos de efectos psicotrópicos debe conseguir </a:t>
            </a:r>
            <a:r>
              <a:rPr lang="es-MX" b="1" dirty="0">
                <a:solidFill>
                  <a:srgbClr val="F25E5E"/>
                </a:solidFill>
              </a:rPr>
              <a:t>firmas de por lo menos diez vecinos inmediatos del lugar </a:t>
            </a:r>
            <a:r>
              <a:rPr lang="es-MX" dirty="0"/>
              <a:t>para manifestar conformidad. </a:t>
            </a:r>
            <a:endParaRPr lang="en-US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  <a:p>
            <a:endParaRPr lang="es-ES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567" y="2225609"/>
            <a:ext cx="29241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Aguascalientes</a:t>
            </a:r>
            <a:r>
              <a:rPr lang="en-US" sz="2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2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073360B-120E-4F83-AE66-36789FC3D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Reglas locales: el absurdo y la ambigüedad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38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24;p75"/>
          <p:cNvSpPr txBox="1"/>
          <p:nvPr/>
        </p:nvSpPr>
        <p:spPr>
          <a:xfrm>
            <a:off x="91440" y="5977512"/>
            <a:ext cx="116886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XII Ayuntamiento de Tijuana, “</a:t>
            </a:r>
            <a:r>
              <a:rPr lang="en-US" sz="1100" dirty="0"/>
              <a:t>Reglamento para el funcionamiento de giros comerciales, industriales y de prestacion de servicios para el municipio de Tijuana, Baja California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Art. 74</a:t>
            </a: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</a:t>
            </a:r>
            <a:r>
              <a:rPr lang="en-US" sz="1100" dirty="0">
                <a:solidFill>
                  <a:schemeClr val="dk1"/>
                </a:solidFill>
                <a:ea typeface="Calibri"/>
                <a:cs typeface="Calibri"/>
                <a:sym typeface="Calibri"/>
                <a:hlinkClick r:id="rId2"/>
              </a:rPr>
              <a:t>http://www.tijuana.gob.mx/reglamentos/Municipales/RM_FuncionamientodeGirosComercialesIndustrialesydePrestaciondeServ_TJ-BC_25092017.pdf</a:t>
            </a:r>
            <a:endParaRPr sz="1100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211567" y="2877434"/>
            <a:ext cx="10513260" cy="1211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es-MX" dirty="0"/>
              <a:t>Para autorizar la operación de salas de masaje, los interesados deben </a:t>
            </a:r>
            <a:r>
              <a:rPr lang="es-MX" b="1" dirty="0">
                <a:solidFill>
                  <a:srgbClr val="F25E5E"/>
                </a:solidFill>
              </a:rPr>
              <a:t>entregar carta de residencia, contar con dictamen favorable de impacto social expedido por la Secretaría de Gobierno</a:t>
            </a:r>
            <a:r>
              <a:rPr lang="es-MX" dirty="0"/>
              <a:t>, contar con tarjeta de salud y acreditar la mayoría de edad de los empleados.  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567" y="2225609"/>
            <a:ext cx="1535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Tijuana</a:t>
            </a:r>
            <a:r>
              <a:rPr lang="en-US" sz="2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: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2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3E637DB-2A05-4C44-AAD4-989D479336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98960" cy="59764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Reglas locales: el absurdo y la ambigüedad</a:t>
            </a: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9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/>
          <p:cNvSpPr/>
          <p:nvPr/>
        </p:nvSpPr>
        <p:spPr>
          <a:xfrm>
            <a:off x="211569" y="4212469"/>
            <a:ext cx="4513940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FE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1567" y="3682646"/>
            <a:ext cx="6176275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FEC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228348" y="3146162"/>
            <a:ext cx="259622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FEC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dirty="0">
                <a:latin typeface="Arial"/>
                <a:ea typeface="Calibri"/>
                <a:cs typeface="Arial"/>
                <a:sym typeface="Calibri"/>
              </a:rPr>
              <a:t>Se debe contar con una lista digital clara y completa de los requisitos de apertura y operación de establecimientos mercantiles para </a:t>
            </a:r>
            <a:r>
              <a:rPr lang="en-US" sz="3600" b="1" dirty="0">
                <a:latin typeface="Arial"/>
                <a:ea typeface="Calibri"/>
                <a:cs typeface="Arial"/>
                <a:sym typeface="Calibri"/>
              </a:rPr>
              <a:t>reducir las oportunidades de extorsión </a:t>
            </a:r>
            <a:r>
              <a:rPr lang="en-US" sz="3600" dirty="0">
                <a:latin typeface="Arial"/>
                <a:ea typeface="Calibri"/>
                <a:cs typeface="Arial"/>
                <a:sym typeface="Calibri"/>
              </a:rPr>
              <a:t>que tienen las </a:t>
            </a:r>
            <a:r>
              <a:rPr lang="en-US" sz="3600" b="1" dirty="0">
                <a:latin typeface="Arial"/>
                <a:ea typeface="Calibri"/>
                <a:cs typeface="Arial"/>
                <a:sym typeface="Calibri"/>
              </a:rPr>
              <a:t>autoridades locales.</a:t>
            </a:r>
          </a:p>
          <a:p>
            <a:pPr>
              <a:lnSpc>
                <a:spcPct val="100000"/>
              </a:lnSpc>
            </a:pPr>
            <a:endParaRPr lang="es-ES" sz="3600" dirty="0"/>
          </a:p>
        </p:txBody>
      </p:sp>
      <p:sp>
        <p:nvSpPr>
          <p:cNvPr id="8" name="Rectangle 7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oogle Shape;449;p66"/>
          <p:cNvSpPr/>
          <p:nvPr/>
        </p:nvSpPr>
        <p:spPr>
          <a:xfrm>
            <a:off x="8284602" y="0"/>
            <a:ext cx="380579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-U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ANTICORRUPCIÓN</a:t>
            </a:r>
            <a:endParaRPr lang="en-US" sz="1600" b="1" dirty="0">
              <a:solidFill>
                <a:srgbClr val="00AFE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1570" y="2587108"/>
            <a:ext cx="212385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FEC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7846185" y="2047058"/>
            <a:ext cx="3373750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AFEC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s-MX" sz="3600" dirty="0">
                <a:latin typeface="Arial"/>
                <a:ea typeface="Calibri"/>
                <a:cs typeface="Arial"/>
                <a:sym typeface="Calibri"/>
              </a:rPr>
              <a:t>Otros medida contra la corrupción es </a:t>
            </a:r>
            <a:r>
              <a:rPr lang="es-MX" sz="3600" b="1" dirty="0">
                <a:latin typeface="Arial"/>
                <a:ea typeface="Calibri"/>
                <a:cs typeface="Arial"/>
                <a:sym typeface="Calibri"/>
              </a:rPr>
              <a:t>eliminar el uso de papel.</a:t>
            </a:r>
            <a:endParaRPr lang="es-MX" sz="3600" dirty="0"/>
          </a:p>
        </p:txBody>
      </p:sp>
      <p:sp>
        <p:nvSpPr>
          <p:cNvPr id="8" name="Rectangle 7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oogle Shape;449;p66"/>
          <p:cNvSpPr/>
          <p:nvPr/>
        </p:nvSpPr>
        <p:spPr>
          <a:xfrm>
            <a:off x="8284602" y="0"/>
            <a:ext cx="380579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-U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ANTICORRUPCIÓN</a:t>
            </a:r>
            <a:endParaRPr lang="en-US" sz="1600" b="1" dirty="0">
              <a:solidFill>
                <a:srgbClr val="00AFE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566" y="2700314"/>
            <a:ext cx="2776669" cy="455512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57945" y="2135415"/>
            <a:ext cx="3359216" cy="455512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2012745"/>
            <a:ext cx="11015234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sz="3600" dirty="0"/>
              <a:t>Existen</a:t>
            </a:r>
            <a:r>
              <a:rPr lang="es-ES_tradnl" sz="3600" b="1" dirty="0"/>
              <a:t> tres órdenes de Gobierno</a:t>
            </a:r>
            <a:r>
              <a:rPr lang="es-ES_tradnl" sz="3600" dirty="0"/>
              <a:t>: </a:t>
            </a:r>
            <a:r>
              <a:rPr lang="es-ES_tradnl" sz="3600" b="1" dirty="0"/>
              <a:t>federal, estatal y municipal,</a:t>
            </a:r>
            <a:r>
              <a:rPr lang="es-ES_tradnl" sz="3600" dirty="0"/>
              <a:t> los cuales tienen competencias y capacidades muy distintas.</a:t>
            </a:r>
          </a:p>
          <a:p>
            <a:pPr>
              <a:lnSpc>
                <a:spcPct val="100000"/>
              </a:lnSpc>
            </a:pP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938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3797" y="2789082"/>
            <a:ext cx="8068203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8202" y="2251305"/>
            <a:ext cx="8034132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Google Shape;449;p66"/>
          <p:cNvSpPr/>
          <p:nvPr/>
        </p:nvSpPr>
        <p:spPr>
          <a:xfrm>
            <a:off x="5989983" y="0"/>
            <a:ext cx="6100418" cy="3462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</a:rPr>
              <a:t>PROBLEMÁTICA: DIGITALIZACI</a:t>
            </a:r>
            <a:r>
              <a:rPr lang="es-ES" sz="1600" dirty="0">
                <a:solidFill>
                  <a:schemeClr val="bg1"/>
                </a:solidFill>
                <a:latin typeface="Arial" panose="020B0604020202020204" pitchFamily="34" charset="0"/>
              </a:rPr>
              <a:t>ÓN Y ABANDONO DE PAPEL</a:t>
            </a:r>
            <a:endParaRPr lang="es-ES_tradnl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algn="r"/>
            <a:endParaRPr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09FDC7-4263-4365-A94E-E10D3C9BFF28}"/>
              </a:ext>
            </a:extLst>
          </p:cNvPr>
          <p:cNvSpPr txBox="1"/>
          <p:nvPr/>
        </p:nvSpPr>
        <p:spPr>
          <a:xfrm>
            <a:off x="327908" y="2097752"/>
            <a:ext cx="105802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 y el dinero en efectivo son los principales aliados de la corrupción</a:t>
            </a:r>
            <a:r>
              <a:rPr lang="es-MX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complican los procesos de fiscalización, el manejo de información y la interacción con los ciudadanos.</a:t>
            </a:r>
          </a:p>
        </p:txBody>
      </p:sp>
    </p:spTree>
    <p:extLst>
      <p:ext uri="{BB962C8B-B14F-4D97-AF65-F5344CB8AC3E}">
        <p14:creationId xmlns:p14="http://schemas.microsoft.com/office/powerpoint/2010/main" val="17636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446888"/>
            <a:ext cx="12192000" cy="492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ctrTitle" idx="4294967295"/>
          </p:nvPr>
        </p:nvSpPr>
        <p:spPr>
          <a:xfrm>
            <a:off x="82296" y="489584"/>
            <a:ext cx="11916029" cy="886523"/>
          </a:xfrm>
          <a:prstGeom prst="rect">
            <a:avLst/>
          </a:prstGeom>
        </p:spPr>
        <p:txBody>
          <a:bodyPr anchor="ctr"/>
          <a:lstStyle/>
          <a:p>
            <a:r>
              <a:rPr lang="es-MX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reducir la corrupción en México es necesario limitar el uso de efectivo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9" name="Google Shape;449;p66"/>
          <p:cNvSpPr/>
          <p:nvPr/>
        </p:nvSpPr>
        <p:spPr>
          <a:xfrm>
            <a:off x="5897416" y="0"/>
            <a:ext cx="6192984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MX" sz="1600" b="1" dirty="0">
                <a:solidFill>
                  <a:srgbClr val="00AFEC"/>
                </a:solidFill>
                <a:latin typeface="Arial" panose="020B0604020202020204" pitchFamily="34" charset="0"/>
                <a:sym typeface="Calibri"/>
              </a:rPr>
              <a:t>DIGITALIZACIÓN Y ABANDONO DEL PAPEL</a:t>
            </a:r>
            <a:endParaRPr lang="es-ES_tradnl" sz="1600" b="1" dirty="0">
              <a:solidFill>
                <a:srgbClr val="00AFE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Chart 7">
            <a:extLst>
              <a:ext uri="{FF2B5EF4-FFF2-40B4-BE49-F238E27FC236}">
                <a16:creationId xmlns:a16="http://schemas.microsoft.com/office/drawing/2014/main" id="{44AE00D5-72CE-4143-9950-52C99742134B}"/>
              </a:ext>
            </a:extLst>
          </p:cNvPr>
          <p:cNvGraphicFramePr>
            <a:graphicFrameLocks/>
          </p:cNvGraphicFramePr>
          <p:nvPr/>
        </p:nvGraphicFramePr>
        <p:xfrm>
          <a:off x="4688958" y="1924493"/>
          <a:ext cx="7123814" cy="4258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16 CuadroTexto">
            <a:extLst>
              <a:ext uri="{FF2B5EF4-FFF2-40B4-BE49-F238E27FC236}">
                <a16:creationId xmlns:a16="http://schemas.microsoft.com/office/drawing/2014/main" id="{D5F6C698-0E1E-467C-8398-0E7D7F582A75}"/>
              </a:ext>
            </a:extLst>
          </p:cNvPr>
          <p:cNvSpPr txBox="1"/>
          <p:nvPr/>
        </p:nvSpPr>
        <p:spPr>
          <a:xfrm>
            <a:off x="4721092" y="6152707"/>
            <a:ext cx="589741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charset="0"/>
                <a:ea typeface="Arial" charset="0"/>
                <a:cs typeface="Arial" charset="0"/>
              </a:rPr>
              <a:t>Fuente: Reducción del uso de efectivo e inclusión financiera elaborado por el IMCO.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35541EE-93F6-4B6B-ABA7-6B882DD6A6EF}"/>
              </a:ext>
            </a:extLst>
          </p:cNvPr>
          <p:cNvSpPr/>
          <p:nvPr/>
        </p:nvSpPr>
        <p:spPr>
          <a:xfrm>
            <a:off x="-2" y="1469036"/>
            <a:ext cx="4157332" cy="4921528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ítulo 3">
            <a:extLst>
              <a:ext uri="{FF2B5EF4-FFF2-40B4-BE49-F238E27FC236}">
                <a16:creationId xmlns:a16="http://schemas.microsoft.com/office/drawing/2014/main" id="{E111C2A5-45C6-4179-9EC7-FD838B4D9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47" y="2043355"/>
            <a:ext cx="3917034" cy="16420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dirty="0">
                <a:solidFill>
                  <a:schemeClr val="tx1"/>
                </a:solidFill>
              </a:rPr>
              <a:t>Aquellos países con mayor uso de transferencias electrónicas son menos corruptos.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446888"/>
            <a:ext cx="12192000" cy="492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ctrTitle" idx="4294967295"/>
          </p:nvPr>
        </p:nvSpPr>
        <p:spPr>
          <a:xfrm>
            <a:off x="82296" y="489584"/>
            <a:ext cx="11916029" cy="886523"/>
          </a:xfrm>
          <a:prstGeom prst="rect">
            <a:avLst/>
          </a:prstGeom>
        </p:spPr>
        <p:txBody>
          <a:bodyPr anchor="ctr"/>
          <a:lstStyle/>
          <a:p>
            <a:r>
              <a:rPr lang="es-MX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deben eliminar trámites presenciales que exigen el uso de papel, como hizo Estonia 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9" name="Google Shape;449;p66"/>
          <p:cNvSpPr/>
          <p:nvPr/>
        </p:nvSpPr>
        <p:spPr>
          <a:xfrm>
            <a:off x="5897416" y="0"/>
            <a:ext cx="6192984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MX" sz="1600" b="1" dirty="0">
                <a:solidFill>
                  <a:srgbClr val="00AFEC"/>
                </a:solidFill>
                <a:latin typeface="Arial" panose="020B0604020202020204" pitchFamily="34" charset="0"/>
                <a:sym typeface="Calibri"/>
              </a:rPr>
              <a:t>DIGITALIZACIÓN Y ABANDONO DEL PAPEL</a:t>
            </a:r>
            <a:endParaRPr lang="es-ES_tradnl" sz="1600" b="1" dirty="0">
              <a:solidFill>
                <a:srgbClr val="00AFEC"/>
              </a:solidFill>
              <a:latin typeface="Arial" panose="020B0604020202020204" pitchFamily="34" charset="0"/>
            </a:endParaRPr>
          </a:p>
        </p:txBody>
      </p:sp>
      <p:sp>
        <p:nvSpPr>
          <p:cNvPr id="11" name="16 CuadroTexto">
            <a:extLst>
              <a:ext uri="{FF2B5EF4-FFF2-40B4-BE49-F238E27FC236}">
                <a16:creationId xmlns:a16="http://schemas.microsoft.com/office/drawing/2014/main" id="{D5F6C698-0E1E-467C-8398-0E7D7F582A75}"/>
              </a:ext>
            </a:extLst>
          </p:cNvPr>
          <p:cNvSpPr txBox="1"/>
          <p:nvPr/>
        </p:nvSpPr>
        <p:spPr>
          <a:xfrm>
            <a:off x="4721092" y="6152707"/>
            <a:ext cx="5897416" cy="24622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s-MX" sz="1000" dirty="0">
                <a:latin typeface="Arial" charset="0"/>
                <a:ea typeface="Arial" charset="0"/>
                <a:cs typeface="Arial" charset="0"/>
              </a:rPr>
              <a:t>Fuente: Reducción del uso de efectivo e inclusión financiera elaborado por el IMCO.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035541EE-93F6-4B6B-ABA7-6B882DD6A6EF}"/>
              </a:ext>
            </a:extLst>
          </p:cNvPr>
          <p:cNvSpPr/>
          <p:nvPr/>
        </p:nvSpPr>
        <p:spPr>
          <a:xfrm>
            <a:off x="-2" y="1469036"/>
            <a:ext cx="4157332" cy="4921528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69D1B64-2D7C-4D83-A77C-894F0053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24" y="1748638"/>
            <a:ext cx="31440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Puntos ganados o perdidos en el Índice de Percepción de Corrupción, año base 2003</a:t>
            </a:r>
            <a:endParaRPr lang="es-MX" alt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id="{76DA0E58-EA31-4FE8-A4B4-323DA426CAE4}"/>
              </a:ext>
            </a:extLst>
          </p:cNvPr>
          <p:cNvCxnSpPr/>
          <p:nvPr/>
        </p:nvCxnSpPr>
        <p:spPr>
          <a:xfrm flipH="1">
            <a:off x="191386" y="3939802"/>
            <a:ext cx="3646968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0">
            <a:extLst>
              <a:ext uri="{FF2B5EF4-FFF2-40B4-BE49-F238E27FC236}">
                <a16:creationId xmlns:a16="http://schemas.microsoft.com/office/drawing/2014/main" id="{DAFFED8A-4CE7-48D6-AEBB-B380E5658250}"/>
              </a:ext>
            </a:extLst>
          </p:cNvPr>
          <p:cNvSpPr/>
          <p:nvPr/>
        </p:nvSpPr>
        <p:spPr>
          <a:xfrm>
            <a:off x="419630" y="5226844"/>
            <a:ext cx="172491" cy="172491"/>
          </a:xfrm>
          <a:prstGeom prst="ellipse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304B45A9-8F06-489D-AFD5-07388FE3D898}"/>
              </a:ext>
            </a:extLst>
          </p:cNvPr>
          <p:cNvSpPr/>
          <p:nvPr/>
        </p:nvSpPr>
        <p:spPr>
          <a:xfrm>
            <a:off x="419630" y="4430550"/>
            <a:ext cx="172491" cy="172491"/>
          </a:xfrm>
          <a:prstGeom prst="ellipse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Google Shape;483;p70">
            <a:extLst>
              <a:ext uri="{FF2B5EF4-FFF2-40B4-BE49-F238E27FC236}">
                <a16:creationId xmlns:a16="http://schemas.microsoft.com/office/drawing/2014/main" id="{AAA578AD-32F7-45DF-8974-2BA7D0385DEF}"/>
              </a:ext>
            </a:extLst>
          </p:cNvPr>
          <p:cNvSpPr txBox="1"/>
          <p:nvPr/>
        </p:nvSpPr>
        <p:spPr>
          <a:xfrm>
            <a:off x="644516" y="5115691"/>
            <a:ext cx="1333140" cy="3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M</a:t>
            </a:r>
            <a:r>
              <a:rPr lang="es-ES" sz="2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éxico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Google Shape;483;p70">
            <a:extLst>
              <a:ext uri="{FF2B5EF4-FFF2-40B4-BE49-F238E27FC236}">
                <a16:creationId xmlns:a16="http://schemas.microsoft.com/office/drawing/2014/main" id="{409A8A9E-0181-4181-9541-439EBC4F8CB1}"/>
              </a:ext>
            </a:extLst>
          </p:cNvPr>
          <p:cNvSpPr txBox="1"/>
          <p:nvPr/>
        </p:nvSpPr>
        <p:spPr>
          <a:xfrm>
            <a:off x="644516" y="4325931"/>
            <a:ext cx="13331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Estonia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086BDFDB-5A59-4030-8589-E88FA7115EE1}"/>
              </a:ext>
            </a:extLst>
          </p:cNvPr>
          <p:cNvGraphicFramePr/>
          <p:nvPr/>
        </p:nvGraphicFramePr>
        <p:xfrm>
          <a:off x="4472056" y="1923301"/>
          <a:ext cx="7485321" cy="3846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0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80547" y="2806262"/>
            <a:ext cx="2877009" cy="478691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757" y="3348873"/>
            <a:ext cx="2955634" cy="478691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40709" y="2682362"/>
            <a:ext cx="10282768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73% de los trámites estudiados </a:t>
            </a:r>
            <a:r>
              <a:rPr lang="es-MX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requirió más de dos horas </a:t>
            </a:r>
            <a:r>
              <a:rPr lang="es-MX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más de una interacción con un servidor público.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5E1276C-A21C-44AE-9ED3-A26071F05BF7}"/>
              </a:ext>
            </a:extLst>
          </p:cNvPr>
          <p:cNvSpPr/>
          <p:nvPr/>
        </p:nvSpPr>
        <p:spPr>
          <a:xfrm>
            <a:off x="0" y="5993975"/>
            <a:ext cx="11164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Benjamin Roseth, Angela Reyes y Carlos Santiso, </a:t>
            </a:r>
            <a:r>
              <a:rPr lang="es-MX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fin del trámite eterno; ciudadanos, burocracia y gobierno digital</a:t>
            </a:r>
            <a:r>
              <a:rPr lang="es-MX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(Washington D.C.: Banco Interamericano de Desarrollo, 2018), 59. Disponible en: </a:t>
            </a:r>
            <a:r>
              <a:rPr lang="es-MX" sz="1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https://publications.iadb.org/handle/11319/8930?locale-attribute=en&amp;locale-attribute=es&amp;</a:t>
            </a:r>
            <a:r>
              <a:rPr lang="es-MX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(Consultado el 18/09/2018). 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México, los trámites son demasiado complicados incluso para estándares de América Latina</a:t>
            </a:r>
            <a:b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7" name="Google Shape;449;p66"/>
          <p:cNvSpPr/>
          <p:nvPr/>
        </p:nvSpPr>
        <p:spPr>
          <a:xfrm>
            <a:off x="5897416" y="0"/>
            <a:ext cx="6192984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55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55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TRÁMITES PRESENCIALES COMPLICADOS</a:t>
            </a:r>
          </a:p>
        </p:txBody>
      </p:sp>
    </p:spTree>
    <p:extLst>
      <p:ext uri="{BB962C8B-B14F-4D97-AF65-F5344CB8AC3E}">
        <p14:creationId xmlns:p14="http://schemas.microsoft.com/office/powerpoint/2010/main" val="16434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8731" y="3137332"/>
            <a:ext cx="7229838" cy="453226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A55DFF-1C63-4FEB-A8CC-6AE8E13264EE}"/>
              </a:ext>
            </a:extLst>
          </p:cNvPr>
          <p:cNvSpPr txBox="1"/>
          <p:nvPr/>
        </p:nvSpPr>
        <p:spPr>
          <a:xfrm>
            <a:off x="237735" y="2441732"/>
            <a:ext cx="10564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papel no solo complica los trámites, hace casi imposible el trabajo de auditoría.</a:t>
            </a:r>
          </a:p>
        </p:txBody>
      </p:sp>
    </p:spTree>
    <p:extLst>
      <p:ext uri="{BB962C8B-B14F-4D97-AF65-F5344CB8AC3E}">
        <p14:creationId xmlns:p14="http://schemas.microsoft.com/office/powerpoint/2010/main" val="272555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19A55DFF-1C63-4FEB-A8CC-6AE8E13264EE}"/>
              </a:ext>
            </a:extLst>
          </p:cNvPr>
          <p:cNvSpPr txBox="1"/>
          <p:nvPr/>
        </p:nvSpPr>
        <p:spPr>
          <a:xfrm>
            <a:off x="0" y="1508471"/>
            <a:ext cx="5657852" cy="923330"/>
          </a:xfrm>
          <a:prstGeom prst="rect">
            <a:avLst/>
          </a:prstGeom>
          <a:solidFill>
            <a:srgbClr val="6A57DD"/>
          </a:solidFill>
        </p:spPr>
        <p:txBody>
          <a:bodyPr wrap="square" rtlCol="0">
            <a:spAutoFit/>
          </a:bodyPr>
          <a:lstStyle/>
          <a:p>
            <a:r>
              <a:rPr lang="es-MX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¿Qué es más</a:t>
            </a:r>
          </a:p>
        </p:txBody>
      </p:sp>
      <p:sp>
        <p:nvSpPr>
          <p:cNvPr id="6" name="CuadroTexto 1">
            <a:extLst>
              <a:ext uri="{FF2B5EF4-FFF2-40B4-BE49-F238E27FC236}">
                <a16:creationId xmlns:a16="http://schemas.microsoft.com/office/drawing/2014/main" id="{19A55DFF-1C63-4FEB-A8CC-6AE8E13264EE}"/>
              </a:ext>
            </a:extLst>
          </p:cNvPr>
          <p:cNvSpPr txBox="1"/>
          <p:nvPr/>
        </p:nvSpPr>
        <p:spPr>
          <a:xfrm>
            <a:off x="1" y="2825207"/>
            <a:ext cx="8071104" cy="1107996"/>
          </a:xfrm>
          <a:prstGeom prst="rect">
            <a:avLst/>
          </a:prstGeom>
          <a:solidFill>
            <a:srgbClr val="6A57DD"/>
          </a:solidFill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fácil de auditar?</a:t>
            </a:r>
          </a:p>
        </p:txBody>
      </p:sp>
    </p:spTree>
    <p:extLst>
      <p:ext uri="{BB962C8B-B14F-4D97-AF65-F5344CB8AC3E}">
        <p14:creationId xmlns:p14="http://schemas.microsoft.com/office/powerpoint/2010/main" val="15519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A55DFF-1C63-4FEB-A8CC-6AE8E13264EE}"/>
              </a:ext>
            </a:extLst>
          </p:cNvPr>
          <p:cNvSpPr txBox="1"/>
          <p:nvPr/>
        </p:nvSpPr>
        <p:spPr>
          <a:xfrm>
            <a:off x="4554072" y="354587"/>
            <a:ext cx="34672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F2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¿Esto?</a:t>
            </a:r>
          </a:p>
        </p:txBody>
      </p:sp>
      <p:pic>
        <p:nvPicPr>
          <p:cNvPr id="2052" name="Picture 4" descr="Resultado de imagen para archivo desordenado">
            <a:extLst>
              <a:ext uri="{FF2B5EF4-FFF2-40B4-BE49-F238E27FC236}">
                <a16:creationId xmlns:a16="http://schemas.microsoft.com/office/drawing/2014/main" id="{21D57B69-200A-4AFC-8C44-A7103125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85" y="154209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65BAFE-A7E3-4908-B6BE-AE2D52F3C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63" y="1695762"/>
            <a:ext cx="6990642" cy="3930316"/>
          </a:xfrm>
          <a:prstGeom prst="rect">
            <a:avLst/>
          </a:prstGeom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19A55DFF-1C63-4FEB-A8CC-6AE8E13264EE}"/>
              </a:ext>
            </a:extLst>
          </p:cNvPr>
          <p:cNvSpPr txBox="1"/>
          <p:nvPr/>
        </p:nvSpPr>
        <p:spPr>
          <a:xfrm>
            <a:off x="3696412" y="354587"/>
            <a:ext cx="51825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F2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¿O esto?</a:t>
            </a:r>
          </a:p>
        </p:txBody>
      </p:sp>
    </p:spTree>
    <p:extLst>
      <p:ext uri="{BB962C8B-B14F-4D97-AF65-F5344CB8AC3E}">
        <p14:creationId xmlns:p14="http://schemas.microsoft.com/office/powerpoint/2010/main" val="32459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183" y="3296734"/>
            <a:ext cx="1836982" cy="471348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8182" y="2770086"/>
            <a:ext cx="9932943" cy="471348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8767" y="2219325"/>
            <a:ext cx="1258033" cy="471348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A55DFF-1C63-4FEB-A8CC-6AE8E13264EE}"/>
              </a:ext>
            </a:extLst>
          </p:cNvPr>
          <p:cNvSpPr txBox="1"/>
          <p:nvPr/>
        </p:nvSpPr>
        <p:spPr>
          <a:xfrm>
            <a:off x="338182" y="2079100"/>
            <a:ext cx="101411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tener gobiernos eficientes, hay que 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dejar de generar papel y evitar su almacenamiento masivo.</a:t>
            </a:r>
          </a:p>
        </p:txBody>
      </p:sp>
    </p:spTree>
    <p:extLst>
      <p:ext uri="{BB962C8B-B14F-4D97-AF65-F5344CB8AC3E}">
        <p14:creationId xmlns:p14="http://schemas.microsoft.com/office/powerpoint/2010/main" val="256627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/>
        </p:nvSpPr>
        <p:spPr>
          <a:xfrm>
            <a:off x="288145" y="3139477"/>
            <a:ext cx="2532217" cy="478691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6105626" y="2615858"/>
            <a:ext cx="3270680" cy="478691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539B16-F517-44D5-9ABC-41495E2FF071}"/>
              </a:ext>
            </a:extLst>
          </p:cNvPr>
          <p:cNvSpPr/>
          <p:nvPr/>
        </p:nvSpPr>
        <p:spPr>
          <a:xfrm>
            <a:off x="0" y="6019971"/>
            <a:ext cx="119521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Diario Milenio, “Tamaulipas contribuye a evitar gases de efecto invernadero”, </a:t>
            </a:r>
            <a:r>
              <a:rPr lang="es-MX" sz="1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Milenio, </a:t>
            </a:r>
            <a:r>
              <a:rPr lang="es-MX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(2018), </a:t>
            </a:r>
            <a:r>
              <a:rPr lang="es-MX" sz="10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http://www.milenio.com/politica/comunidad/tamaulipas-contribuye-evitar-gases-efecto-invernadero</a:t>
            </a:r>
            <a:r>
              <a:rPr lang="es-MX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(Consultado el 18/09/2018).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494851"/>
            <a:ext cx="8891195" cy="597649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archivo muerto de Tamaulipas</a:t>
            </a:r>
          </a:p>
        </p:txBody>
      </p:sp>
      <p:sp>
        <p:nvSpPr>
          <p:cNvPr id="10" name="Google Shape;449;p66"/>
          <p:cNvSpPr/>
          <p:nvPr/>
        </p:nvSpPr>
        <p:spPr>
          <a:xfrm>
            <a:off x="3457303" y="0"/>
            <a:ext cx="863309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ADMINISTRACIÓN PÚBLICA OBSOLETA TRABAJANDO CON BASE EN EL PAPEL</a:t>
            </a:r>
          </a:p>
        </p:txBody>
      </p:sp>
      <p:sp>
        <p:nvSpPr>
          <p:cNvPr id="23" name="Rectángulo 4">
            <a:extLst>
              <a:ext uri="{FF2B5EF4-FFF2-40B4-BE49-F238E27FC236}">
                <a16:creationId xmlns:a16="http://schemas.microsoft.com/office/drawing/2014/main" id="{53539B16-F517-44D5-9ABC-41495E2FF071}"/>
              </a:ext>
            </a:extLst>
          </p:cNvPr>
          <p:cNvSpPr/>
          <p:nvPr/>
        </p:nvSpPr>
        <p:spPr>
          <a:xfrm>
            <a:off x="6244879" y="5864930"/>
            <a:ext cx="54755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*Considerando estimaciones que calculan que 200,000 hojas de papel pesan una tonelada.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09FDC7-4263-4365-A94E-E10D3C9BFF28}"/>
              </a:ext>
            </a:extLst>
          </p:cNvPr>
          <p:cNvSpPr txBox="1"/>
          <p:nvPr/>
        </p:nvSpPr>
        <p:spPr>
          <a:xfrm>
            <a:off x="288145" y="2093708"/>
            <a:ext cx="11432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un ejercicio de depuración de su archivo muerto, el Gobierno reportó el reciclaje de </a:t>
            </a:r>
            <a:r>
              <a:rPr lang="es-MX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toneladas de documentos</a:t>
            </a:r>
            <a:r>
              <a:rPr lang="es-MX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solo de su Secretaría de Educación.</a:t>
            </a:r>
          </a:p>
        </p:txBody>
      </p:sp>
    </p:spTree>
    <p:extLst>
      <p:ext uri="{BB962C8B-B14F-4D97-AF65-F5344CB8AC3E}">
        <p14:creationId xmlns:p14="http://schemas.microsoft.com/office/powerpoint/2010/main" val="405631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Hay materias* en donde los tres órdenes colaboran: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EC2E8F8-47D9-4A25-B895-C5DFC9537C99}"/>
              </a:ext>
            </a:extLst>
          </p:cNvPr>
          <p:cNvSpPr/>
          <p:nvPr/>
        </p:nvSpPr>
        <p:spPr>
          <a:xfrm>
            <a:off x="0" y="6119363"/>
            <a:ext cx="10884502" cy="27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*Facultades concurrentes.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777" y="2221008"/>
            <a:ext cx="2235200" cy="22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2221008"/>
            <a:ext cx="2235200" cy="223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023" y="2221008"/>
            <a:ext cx="2235200" cy="2235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15072" y="4719542"/>
            <a:ext cx="233910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MX" sz="2800" dirty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rPr>
              <a:t>EDUCACIÓN</a:t>
            </a:r>
            <a:endParaRPr lang="en-US" sz="2800" dirty="0">
              <a:solidFill>
                <a:srgbClr val="181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9865" y="4719542"/>
            <a:ext cx="138211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rPr>
              <a:t>SALUD</a:t>
            </a:r>
            <a:endParaRPr lang="en-US" sz="2800" dirty="0">
              <a:solidFill>
                <a:srgbClr val="181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87094" y="4719542"/>
            <a:ext cx="184056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s-MX" sz="2800" dirty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rPr>
              <a:t>TURISMO</a:t>
            </a:r>
            <a:endParaRPr lang="en-US" sz="2800" dirty="0">
              <a:solidFill>
                <a:srgbClr val="181433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252848" y="1625600"/>
            <a:ext cx="0" cy="41075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13648" y="1625600"/>
            <a:ext cx="0" cy="41075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0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1447801"/>
            <a:ext cx="12192000" cy="4942764"/>
          </a:xfrm>
          <a:prstGeom prst="rect">
            <a:avLst/>
          </a:prstGeom>
          <a:solidFill>
            <a:srgbClr val="0A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C971E39-61B0-414F-93F9-76833E01E83B}"/>
              </a:ext>
            </a:extLst>
          </p:cNvPr>
          <p:cNvSpPr/>
          <p:nvPr/>
        </p:nvSpPr>
        <p:spPr>
          <a:xfrm>
            <a:off x="3457303" y="1483747"/>
            <a:ext cx="47619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mil toneladas de archivo muerto 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</a:t>
            </a:r>
          </a:p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 800 millones de hojas de papel*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todas las secretarías estatales contaran con un archivo similar, en México tendríamos:</a:t>
            </a:r>
          </a:p>
        </p:txBody>
      </p:sp>
      <p:sp>
        <p:nvSpPr>
          <p:cNvPr id="10" name="Google Shape;449;p66"/>
          <p:cNvSpPr/>
          <p:nvPr/>
        </p:nvSpPr>
        <p:spPr>
          <a:xfrm>
            <a:off x="3457303" y="0"/>
            <a:ext cx="863309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ADMINISTRACIÓN PÚBLICA OBSOLETA TRABAJANDO CON BASE EN EL PAPEL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89201" y="4222167"/>
            <a:ext cx="4934150" cy="1512216"/>
            <a:chOff x="6497701" y="4180114"/>
            <a:chExt cx="4934150" cy="151221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7701" y="4180114"/>
              <a:ext cx="2689697" cy="15122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82635" y="4180114"/>
              <a:ext cx="2449216" cy="1512216"/>
            </a:xfrm>
            <a:prstGeom prst="rect">
              <a:avLst/>
            </a:prstGeom>
          </p:spPr>
        </p:pic>
      </p:grpSp>
      <p:sp>
        <p:nvSpPr>
          <p:cNvPr id="23" name="Rectángulo 4">
            <a:extLst>
              <a:ext uri="{FF2B5EF4-FFF2-40B4-BE49-F238E27FC236}">
                <a16:creationId xmlns:a16="http://schemas.microsoft.com/office/drawing/2014/main" id="{53539B16-F517-44D5-9ABC-41495E2FF071}"/>
              </a:ext>
            </a:extLst>
          </p:cNvPr>
          <p:cNvSpPr/>
          <p:nvPr/>
        </p:nvSpPr>
        <p:spPr>
          <a:xfrm>
            <a:off x="1" y="6144344"/>
            <a:ext cx="54755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*Considerando estimaciones que calculan que 200 mil hojas de papel pesan una tonelada.</a:t>
            </a:r>
          </a:p>
        </p:txBody>
      </p:sp>
    </p:spTree>
    <p:extLst>
      <p:ext uri="{BB962C8B-B14F-4D97-AF65-F5344CB8AC3E}">
        <p14:creationId xmlns:p14="http://schemas.microsoft.com/office/powerpoint/2010/main" val="13693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3539B16-F517-44D5-9ABC-41495E2FF071}"/>
              </a:ext>
            </a:extLst>
          </p:cNvPr>
          <p:cNvSpPr/>
          <p:nvPr/>
        </p:nvSpPr>
        <p:spPr>
          <a:xfrm>
            <a:off x="0" y="6133854"/>
            <a:ext cx="121071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De acuerdo a cálculos de empresas de almacenamiento de datos. Por ejemplo: </a:t>
            </a:r>
            <a:r>
              <a:rPr lang="es-MX" sz="11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https://www.ilmcorp.com/tools-and-resources/digital-storage-calculator/</a:t>
            </a:r>
            <a:r>
              <a:rPr lang="es-MX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Google Shape;449;p66"/>
          <p:cNvSpPr/>
          <p:nvPr/>
        </p:nvSpPr>
        <p:spPr>
          <a:xfrm>
            <a:off x="3457303" y="0"/>
            <a:ext cx="863309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ADMINISTRACIÓN PÚBLICA OBSOLETA TRABAJANDO CON BASE EN EL PAPEL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38538"/>
            <a:ext cx="5253925" cy="386148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51468" y="2122728"/>
            <a:ext cx="6614756" cy="453226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87666" y="1586701"/>
            <a:ext cx="4078557" cy="453226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4" name="Rectángulo 3">
            <a:extLst>
              <a:ext uri="{FF2B5EF4-FFF2-40B4-BE49-F238E27FC236}">
                <a16:creationId xmlns:a16="http://schemas.microsoft.com/office/drawing/2014/main" id="{9C971E39-61B0-414F-93F9-76833E01E83B}"/>
              </a:ext>
            </a:extLst>
          </p:cNvPr>
          <p:cNvSpPr/>
          <p:nvPr/>
        </p:nvSpPr>
        <p:spPr>
          <a:xfrm>
            <a:off x="4153546" y="1449680"/>
            <a:ext cx="75315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Esto podría 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sustituirse con un disco duro externo de 500 GB </a:t>
            </a:r>
            <a:r>
              <a:rPr lang="es-MX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mide menos de 30 centímetros y </a:t>
            </a:r>
            <a:r>
              <a:rPr lang="es-MX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cuesta 900 pesos.</a:t>
            </a:r>
          </a:p>
          <a:p>
            <a:pPr algn="r"/>
            <a:endParaRPr lang="es-MX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F99E2B-F1B5-42A0-BBD1-327B28F2C981}"/>
              </a:ext>
            </a:extLst>
          </p:cNvPr>
          <p:cNvSpPr txBox="1"/>
          <p:nvPr/>
        </p:nvSpPr>
        <p:spPr>
          <a:xfrm>
            <a:off x="0" y="2618448"/>
            <a:ext cx="9562454" cy="830997"/>
          </a:xfrm>
          <a:prstGeom prst="rect">
            <a:avLst/>
          </a:prstGeom>
          <a:solidFill>
            <a:srgbClr val="F25E5E"/>
          </a:solidFill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El papel no solo roba espacio</a:t>
            </a:r>
          </a:p>
        </p:txBody>
      </p:sp>
      <p:sp>
        <p:nvSpPr>
          <p:cNvPr id="5" name="Google Shape;449;p66"/>
          <p:cNvSpPr/>
          <p:nvPr/>
        </p:nvSpPr>
        <p:spPr>
          <a:xfrm>
            <a:off x="3457303" y="0"/>
            <a:ext cx="863309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ADMINISTRACIÓN PÚBLICA OBSOLETA TRABAJANDO CON BASE EN EL PAPEL</a:t>
            </a:r>
          </a:p>
        </p:txBody>
      </p:sp>
    </p:spTree>
    <p:extLst>
      <p:ext uri="{BB962C8B-B14F-4D97-AF65-F5344CB8AC3E}">
        <p14:creationId xmlns:p14="http://schemas.microsoft.com/office/powerpoint/2010/main" val="14337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37723" y="4225492"/>
            <a:ext cx="4460966" cy="3687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55359" y="3801979"/>
            <a:ext cx="3937927" cy="3687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699900" cy="597649"/>
          </a:xfrm>
        </p:spPr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Cuesta vidas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5786779" y="3260659"/>
            <a:ext cx="6142753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tragedia de la Guardería ABC en Hermosillo </a:t>
            </a:r>
            <a:r>
              <a:rPr lang="es-MX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ocurrió por el incendio de una bodega de archivo 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Secretaría de Hacienda del Gobierno de Sonora.</a:t>
            </a:r>
          </a:p>
          <a:p>
            <a:pPr>
              <a:lnSpc>
                <a:spcPct val="100000"/>
              </a:lnSpc>
            </a:pPr>
            <a:endParaRPr lang="es-ES" sz="2800" dirty="0"/>
          </a:p>
        </p:txBody>
      </p:sp>
      <p:pic>
        <p:nvPicPr>
          <p:cNvPr id="2" name="Picture 2" descr="Imagen relacionada">
            <a:extLst>
              <a:ext uri="{FF2B5EF4-FFF2-40B4-BE49-F238E27FC236}">
                <a16:creationId xmlns:a16="http://schemas.microsoft.com/office/drawing/2014/main" id="{43D2E019-00CA-4FE1-A687-BAFBC89E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1" y="2378166"/>
            <a:ext cx="4824512" cy="3216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4">
            <a:extLst>
              <a:ext uri="{FF2B5EF4-FFF2-40B4-BE49-F238E27FC236}">
                <a16:creationId xmlns:a16="http://schemas.microsoft.com/office/drawing/2014/main" id="{53539B16-F517-44D5-9ABC-41495E2FF071}"/>
              </a:ext>
            </a:extLst>
          </p:cNvPr>
          <p:cNvSpPr/>
          <p:nvPr/>
        </p:nvSpPr>
        <p:spPr>
          <a:xfrm>
            <a:off x="0" y="6105632"/>
            <a:ext cx="121071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Foto: Nicolás Tavira, </a:t>
            </a:r>
            <a:r>
              <a:rPr lang="es-MX" sz="1100" dirty="0">
                <a:hlinkClick r:id="rId4"/>
              </a:rPr>
              <a:t>https://www.rompeviento.tv/?p=26155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27809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306" y="3375773"/>
            <a:ext cx="4280598" cy="455512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03273" y="2845537"/>
            <a:ext cx="3766242" cy="455512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2152449"/>
            <a:ext cx="9532508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b="1" dirty="0"/>
              <a:t>Mientras que hay funciones que le corresponden de manera exclusiva a cada orden de Gobierno.</a:t>
            </a:r>
          </a:p>
          <a:p>
            <a:pPr>
              <a:lnSpc>
                <a:spcPct val="100000"/>
              </a:lnSpc>
            </a:pP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8438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428862"/>
            <a:ext cx="11998960" cy="985601"/>
          </a:xfrm>
        </p:spPr>
        <p:txBody>
          <a:bodyPr/>
          <a:lstStyle/>
          <a:p>
            <a:r>
              <a:rPr lang="es-MX" dirty="0"/>
              <a:t>De acuerdo con la Constitución, la Federación tiene entre sus facultades: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3029" y="2066720"/>
            <a:ext cx="9144000" cy="3648280"/>
          </a:xfrm>
        </p:spPr>
        <p:txBody>
          <a:bodyPr/>
          <a:lstStyle/>
          <a:p>
            <a:pPr marL="139700" indent="395288">
              <a:lnSpc>
                <a:spcPct val="150000"/>
              </a:lnSpc>
              <a:buClr>
                <a:srgbClr val="6A57DD"/>
              </a:buClr>
              <a:buSzPct val="120000"/>
              <a:buFont typeface="Arial"/>
              <a:buChar char="•"/>
            </a:pPr>
            <a:r>
              <a:rPr lang="es-MX" dirty="0">
                <a:solidFill>
                  <a:srgbClr val="181433"/>
                </a:solidFill>
              </a:rPr>
              <a:t>Admitir nuevos estados</a:t>
            </a:r>
          </a:p>
          <a:p>
            <a:pPr marL="139700" indent="395288">
              <a:lnSpc>
                <a:spcPct val="150000"/>
              </a:lnSpc>
              <a:buClr>
                <a:srgbClr val="6A57DD"/>
              </a:buClr>
              <a:buSzPct val="120000"/>
              <a:buFont typeface="Arial"/>
              <a:buChar char="•"/>
            </a:pPr>
            <a:r>
              <a:rPr lang="es-MX" dirty="0">
                <a:solidFill>
                  <a:srgbClr val="181433"/>
                </a:solidFill>
              </a:rPr>
              <a:t>Cambiar la residencia de los Poderes de la Unión</a:t>
            </a:r>
          </a:p>
          <a:p>
            <a:pPr marL="139700" indent="395288">
              <a:lnSpc>
                <a:spcPct val="150000"/>
              </a:lnSpc>
              <a:buClr>
                <a:srgbClr val="6A57DD"/>
              </a:buClr>
              <a:buSzPct val="120000"/>
              <a:buFont typeface="Arial"/>
              <a:buChar char="•"/>
            </a:pPr>
            <a:r>
              <a:rPr lang="es-MX" dirty="0">
                <a:solidFill>
                  <a:srgbClr val="181433"/>
                </a:solidFill>
              </a:rPr>
              <a:t>Acuñar monedas y emitir billetes</a:t>
            </a:r>
          </a:p>
          <a:p>
            <a:pPr marL="139700" indent="395288">
              <a:lnSpc>
                <a:spcPct val="150000"/>
              </a:lnSpc>
              <a:buClr>
                <a:srgbClr val="6A57DD"/>
              </a:buClr>
              <a:buSzPct val="120000"/>
              <a:buFont typeface="Arial"/>
              <a:buChar char="•"/>
            </a:pPr>
            <a:r>
              <a:rPr lang="es-MX" dirty="0">
                <a:solidFill>
                  <a:srgbClr val="181433"/>
                </a:solidFill>
              </a:rPr>
              <a:t>Impartir educación</a:t>
            </a:r>
          </a:p>
          <a:p>
            <a:pPr marL="139700" indent="395288">
              <a:lnSpc>
                <a:spcPct val="150000"/>
              </a:lnSpc>
              <a:buClr>
                <a:srgbClr val="6A57DD"/>
              </a:buClr>
              <a:buSzPct val="120000"/>
              <a:buFont typeface="Arial"/>
              <a:buChar char="•"/>
            </a:pPr>
            <a:r>
              <a:rPr lang="es-MX" dirty="0">
                <a:solidFill>
                  <a:srgbClr val="181433"/>
                </a:solidFill>
              </a:rPr>
              <a:t>Proveer servicios de salud</a:t>
            </a:r>
          </a:p>
          <a:p>
            <a:pPr>
              <a:lnSpc>
                <a:spcPct val="150000"/>
              </a:lnSpc>
              <a:buClr>
                <a:srgbClr val="6A57DD"/>
              </a:buClr>
              <a:buSzPct val="120000"/>
            </a:pPr>
            <a:endParaRPr lang="es-ES" dirty="0">
              <a:solidFill>
                <a:srgbClr val="181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6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306" y="2006278"/>
            <a:ext cx="8872694" cy="476420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38133"/>
            <a:ext cx="9144000" cy="633618"/>
          </a:xfrm>
        </p:spPr>
        <p:txBody>
          <a:bodyPr/>
          <a:lstStyle/>
          <a:p>
            <a:r>
              <a:rPr lang="es-MX" sz="3600" dirty="0"/>
              <a:t>Los estados tienen </a:t>
            </a:r>
            <a:r>
              <a:rPr lang="es-MX" sz="3600" b="1" dirty="0"/>
              <a:t>facultades residuales: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1567" y="2557964"/>
            <a:ext cx="10846958" cy="12194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MX" sz="3600" dirty="0"/>
              <a:t>son responsables de aquello que no le corresponde a la Federación ni a los municipios.</a:t>
            </a:r>
          </a:p>
        </p:txBody>
      </p:sp>
    </p:spTree>
    <p:extLst>
      <p:ext uri="{BB962C8B-B14F-4D97-AF65-F5344CB8AC3E}">
        <p14:creationId xmlns:p14="http://schemas.microsoft.com/office/powerpoint/2010/main" val="33888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826532" y="2934914"/>
            <a:ext cx="2810146" cy="1752654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Los municipios tienen una ruleta de responsabilidades</a:t>
            </a:r>
            <a:br>
              <a:rPr lang="es-MX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39" y="1258525"/>
            <a:ext cx="11545239" cy="809685"/>
          </a:xfrm>
        </p:spPr>
        <p:txBody>
          <a:bodyPr/>
          <a:lstStyle/>
          <a:p>
            <a:r>
              <a:rPr lang="es-MX" dirty="0"/>
              <a:t>Una cosa es lo que dice la Constitución, otra lo que dicen los estados y otra lo que establecen las leyes.</a:t>
            </a:r>
          </a:p>
          <a:p>
            <a:endParaRPr lang="es-ES" dirty="0"/>
          </a:p>
        </p:txBody>
      </p:sp>
      <p:sp>
        <p:nvSpPr>
          <p:cNvPr id="9" name="Google Shape;137;p21"/>
          <p:cNvSpPr txBox="1"/>
          <p:nvPr/>
        </p:nvSpPr>
        <p:spPr>
          <a:xfrm>
            <a:off x="8959882" y="3309672"/>
            <a:ext cx="2565368" cy="1091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b="1" dirty="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43 </a:t>
            </a:r>
            <a:r>
              <a:rPr lang="es-ES_tradnl" b="1" dirty="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Responsabilidades</a:t>
            </a:r>
            <a:endParaRPr lang="es-ES_tradnl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Google Shape;138;p21"/>
          <p:cNvSpPr txBox="1"/>
          <p:nvPr/>
        </p:nvSpPr>
        <p:spPr>
          <a:xfrm>
            <a:off x="0" y="5826594"/>
            <a:ext cx="12192000" cy="56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José Martín </a:t>
            </a:r>
            <a:r>
              <a:rPr lang="es-MX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Vilchis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, “</a:t>
            </a:r>
            <a:r>
              <a:rPr lang="es-MX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Problemas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y soluciones de la administración de los servicios públicos municipales en México”, en </a:t>
            </a:r>
            <a:r>
              <a:rPr lang="en-US" sz="10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Los males de la Administración Pública de México y sus remedios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(México: UAEM, </a:t>
            </a:r>
            <a:r>
              <a:rPr lang="en-US" sz="10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en proceso de edición,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2018). </a:t>
            </a:r>
            <a:endParaRPr sz="1000" dirty="0">
              <a:latin typeface="Arial"/>
              <a:cs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*El número de atribuciones cambia según el estado. El máximo que presenta uno de los municipios capitales (Victoria de Durango) es 17.  </a:t>
            </a:r>
            <a:endParaRPr sz="10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874" y="2934914"/>
            <a:ext cx="2483718" cy="1752654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2" name="Google Shape;132;p21"/>
          <p:cNvSpPr txBox="1"/>
          <p:nvPr/>
        </p:nvSpPr>
        <p:spPr>
          <a:xfrm>
            <a:off x="781740" y="3264258"/>
            <a:ext cx="2122852" cy="124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17 servicios y funciones según la Constitución.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280" y="3418635"/>
            <a:ext cx="873235" cy="8732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609" y="3418634"/>
            <a:ext cx="873235" cy="8732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38203" y="2934914"/>
            <a:ext cx="2483718" cy="1752654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7" name="Google Shape;133;p21"/>
          <p:cNvSpPr txBox="1"/>
          <p:nvPr/>
        </p:nvSpPr>
        <p:spPr>
          <a:xfrm>
            <a:off x="4880061" y="3207236"/>
            <a:ext cx="2247248" cy="134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Hasta 26 posibles atribuciones </a:t>
            </a:r>
            <a:r>
              <a:rPr lang="en-US" sz="1800" dirty="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que les imponen los estados*.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2467" y="2770909"/>
            <a:ext cx="5588000" cy="481899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2193669"/>
            <a:ext cx="9144000" cy="1179118"/>
          </a:xfrm>
        </p:spPr>
        <p:txBody>
          <a:bodyPr/>
          <a:lstStyle/>
          <a:p>
            <a:r>
              <a:rPr lang="es-MX" sz="3600" b="1" dirty="0"/>
              <a:t>Las diferencias de funciones entre municipios pueden ser muy grandes.</a:t>
            </a:r>
          </a:p>
          <a:p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14229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38;p21"/>
          <p:cNvSpPr txBox="1"/>
          <p:nvPr/>
        </p:nvSpPr>
        <p:spPr>
          <a:xfrm>
            <a:off x="0" y="6009907"/>
            <a:ext cx="12192000" cy="36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José Martín Vilchis, “Problemas y soluciones de la administración de los servicios públicos municipales en México”, en </a:t>
            </a:r>
            <a:r>
              <a:rPr lang="en-US" sz="10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Los males de la Administración Pública de México y sus remedios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(México: UAEM, </a:t>
            </a:r>
            <a:r>
              <a:rPr lang="en-US" sz="1000" i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en proceso de edición,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2018).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B5D792E2-17BB-4F50-B62A-0D2226DA4E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Contraste en número de responsabilidades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3CD04D2-877D-41EB-A324-6C90656E3741}"/>
              </a:ext>
            </a:extLst>
          </p:cNvPr>
          <p:cNvSpPr txBox="1"/>
          <p:nvPr/>
        </p:nvSpPr>
        <p:spPr>
          <a:xfrm>
            <a:off x="4370510" y="3178347"/>
            <a:ext cx="3355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23D09C"/>
                </a:solidFill>
                <a:latin typeface="Arial"/>
                <a:cs typeface="Arial"/>
              </a:rPr>
              <a:t>VS</a:t>
            </a:r>
          </a:p>
        </p:txBody>
      </p:sp>
      <p:sp>
        <p:nvSpPr>
          <p:cNvPr id="8" name="Rectangle 10"/>
          <p:cNvSpPr/>
          <p:nvPr/>
        </p:nvSpPr>
        <p:spPr>
          <a:xfrm>
            <a:off x="500450" y="2337346"/>
            <a:ext cx="4440872" cy="2176836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9" name="Google Shape;132;p21"/>
          <p:cNvSpPr txBox="1"/>
          <p:nvPr/>
        </p:nvSpPr>
        <p:spPr>
          <a:xfrm>
            <a:off x="632316" y="2666689"/>
            <a:ext cx="4074514" cy="154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es-MX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"/>
                <a:cs typeface="Arial"/>
              </a:rPr>
              <a:t>Chilpancingo, Guerrero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Arial"/>
                <a:cs typeface="Arial"/>
              </a:rPr>
              <a:t>17 responsabilidades</a:t>
            </a:r>
          </a:p>
        </p:txBody>
      </p:sp>
      <p:sp>
        <p:nvSpPr>
          <p:cNvPr id="10" name="Rectangle 10"/>
          <p:cNvSpPr/>
          <p:nvPr/>
        </p:nvSpPr>
        <p:spPr>
          <a:xfrm>
            <a:off x="7159111" y="2337346"/>
            <a:ext cx="4440872" cy="2176836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Google Shape;132;p21"/>
          <p:cNvSpPr txBox="1"/>
          <p:nvPr/>
        </p:nvSpPr>
        <p:spPr>
          <a:xfrm>
            <a:off x="7367954" y="2622822"/>
            <a:ext cx="4074514" cy="154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es-MX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"/>
                <a:cs typeface="Arial"/>
              </a:rPr>
              <a:t>Durango, Durango</a:t>
            </a:r>
          </a:p>
          <a:p>
            <a:pPr algn="ctr"/>
            <a:r>
              <a:rPr lang="es-MX" sz="2400" b="1" dirty="0">
                <a:solidFill>
                  <a:schemeClr val="bg1"/>
                </a:solidFill>
                <a:latin typeface="Arial"/>
                <a:cs typeface="Arial"/>
              </a:rPr>
              <a:t>34 responsabilidades</a:t>
            </a:r>
          </a:p>
        </p:txBody>
      </p:sp>
    </p:spTree>
    <p:extLst>
      <p:ext uri="{BB962C8B-B14F-4D97-AF65-F5344CB8AC3E}">
        <p14:creationId xmlns:p14="http://schemas.microsoft.com/office/powerpoint/2010/main" val="5723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584" y="3150347"/>
            <a:ext cx="8638916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5762" y="3687613"/>
            <a:ext cx="7452850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1923844"/>
            <a:ext cx="10786633" cy="234335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El exceso y la falta de claridad en las responsabilidades de los municipios provocan que ni los ciudadanos ni los ayuntamientos sepan qué les corresponde hacer.</a:t>
            </a:r>
          </a:p>
          <a:p>
            <a:pPr>
              <a:lnSpc>
                <a:spcPct val="10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47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0474" y="3048378"/>
            <a:ext cx="6961732" cy="499371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0473" y="2481943"/>
            <a:ext cx="8683924" cy="499371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48284" y="2468563"/>
            <a:ext cx="10479011" cy="165576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MX" sz="3600" b="1" dirty="0">
                <a:solidFill>
                  <a:srgbClr val="181433"/>
                </a:solidFill>
              </a:rPr>
              <a:t>En las elecciones de 2018 se manifestó</a:t>
            </a:r>
            <a:endParaRPr lang="es-ES" sz="3600" b="1" dirty="0">
              <a:solidFill>
                <a:srgbClr val="181433"/>
              </a:solidFill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A61CB747-29AD-4DF9-8F3B-14106FCF4B13}"/>
              </a:ext>
            </a:extLst>
          </p:cNvPr>
          <p:cNvSpPr txBox="1">
            <a:spLocks/>
          </p:cNvSpPr>
          <p:nvPr/>
        </p:nvSpPr>
        <p:spPr>
          <a:xfrm>
            <a:off x="180473" y="2970202"/>
            <a:ext cx="10479011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-MX" sz="3600" b="1" dirty="0">
                <a:solidFill>
                  <a:srgbClr val="181433"/>
                </a:solidFill>
              </a:rPr>
              <a:t>el descontento de la población.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s-ES" sz="3600" b="1" dirty="0">
              <a:solidFill>
                <a:srgbClr val="181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1566" y="3469220"/>
            <a:ext cx="8515874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566" y="2932440"/>
            <a:ext cx="9624412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2801732"/>
            <a:ext cx="9923033" cy="121305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latin typeface="Arial"/>
                <a:ea typeface="Calibri"/>
                <a:cs typeface="Arial"/>
                <a:sym typeface="Calibri"/>
              </a:rPr>
              <a:t>determinará el resultado de la competencia entre ciudades por talento e inversión.</a:t>
            </a:r>
          </a:p>
          <a:p>
            <a:pPr>
              <a:lnSpc>
                <a:spcPct val="100000"/>
              </a:lnSpc>
            </a:pPr>
            <a:endParaRPr lang="es-ES" sz="3600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1566" y="1606930"/>
            <a:ext cx="9923033" cy="1225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3600" b="1" dirty="0">
                <a:latin typeface="Arial"/>
                <a:ea typeface="Calibri"/>
                <a:cs typeface="Arial"/>
                <a:sym typeface="Calibri"/>
              </a:rPr>
              <a:t>La calidad del desempeño de los gobiernos locales es clave: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051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8229181" y="1469036"/>
            <a:ext cx="3962820" cy="4921528"/>
          </a:xfrm>
          <a:prstGeom prst="rect">
            <a:avLst/>
          </a:prstGeom>
          <a:solidFill>
            <a:schemeClr val="tx1">
              <a:lumMod val="95000"/>
              <a:lumOff val="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9"/>
          <a:stretch/>
        </p:blipFill>
        <p:spPr>
          <a:xfrm>
            <a:off x="-2065525" y="1471613"/>
            <a:ext cx="9577309" cy="47992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El milagro económico chino está cimentado en el crecimiento y la competencia de sus ciudades</a:t>
            </a:r>
          </a:p>
        </p:txBody>
      </p:sp>
      <p:sp>
        <p:nvSpPr>
          <p:cNvPr id="6" name="Google Shape;458;p67"/>
          <p:cNvSpPr txBox="1"/>
          <p:nvPr/>
        </p:nvSpPr>
        <p:spPr>
          <a:xfrm>
            <a:off x="0" y="5993650"/>
            <a:ext cx="12090400" cy="37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Fuentes: </a:t>
            </a:r>
            <a:r>
              <a:rPr lang="en-US" sz="1000" dirty="0">
                <a:latin typeface="Arial"/>
                <a:cs typeface="Arial"/>
              </a:rPr>
              <a:t>Zhang Jun. “China’s shift to City-Led Growth”. </a:t>
            </a:r>
            <a:r>
              <a:rPr lang="es-MX" sz="1000" i="1" dirty="0">
                <a:latin typeface="Arial"/>
                <a:cs typeface="Arial"/>
              </a:rPr>
              <a:t>Project Syndicate. </a:t>
            </a:r>
            <a:r>
              <a:rPr lang="es-ES_tradnl" sz="1000" dirty="0">
                <a:latin typeface="Arial"/>
                <a:cs typeface="Arial"/>
              </a:rPr>
              <a:t>(5 de septiembre de 2017).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 Yiqin Fu. “Mapping China’s Economic Activity”. (28 de marzo, 2018)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  <a:hlinkClick r:id="rId3"/>
              </a:rPr>
              <a:t>https://foreignpolicy.com/2014/03/28/mapping-chinas-economic-activity/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.  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858607" y="2546749"/>
            <a:ext cx="2768600" cy="276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46320" y="3655382"/>
            <a:ext cx="179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PORCENTAJE DE PIB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674" y="5286431"/>
            <a:ext cx="195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4.Shenzhen (2.5%)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6207" y="4738200"/>
            <a:ext cx="195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3.Guangzhou (2.7%)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6207" y="2508055"/>
            <a:ext cx="195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2.Beijing (3.4%)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6207" y="4116334"/>
            <a:ext cx="195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1.Shanghai (3.80%)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6207" y="3035866"/>
            <a:ext cx="195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charset="0"/>
                <a:ea typeface="Arial" charset="0"/>
                <a:cs typeface="Arial" charset="0"/>
              </a:rPr>
              <a:t>5.Tianjin (2.5%)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68323" y="2648622"/>
            <a:ext cx="0" cy="36823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068323" y="2648623"/>
            <a:ext cx="21830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4200674" y="3195575"/>
            <a:ext cx="205071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46106" y="4294459"/>
            <a:ext cx="150528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653773" y="4872506"/>
            <a:ext cx="259761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48987" y="4863463"/>
            <a:ext cx="0" cy="48225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753621" y="5439875"/>
            <a:ext cx="2497767" cy="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805057" y="3761771"/>
            <a:ext cx="68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999969" y="3761771"/>
            <a:ext cx="68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85849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1566" y="3249992"/>
            <a:ext cx="3189360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566" y="2693146"/>
            <a:ext cx="10146872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2023858"/>
            <a:ext cx="10304033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b="1" dirty="0"/>
              <a:t>Los gobiernos chinos quieren incentivar el crecimiento económico y la competitividad en el largo plazo.</a:t>
            </a:r>
          </a:p>
          <a:p>
            <a:pPr>
              <a:lnSpc>
                <a:spcPct val="100000"/>
              </a:lnSpc>
            </a:pP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86475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1567" y="1792504"/>
            <a:ext cx="9310806" cy="418134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1566" y="1346479"/>
            <a:ext cx="10824296" cy="411840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2087" y="2624884"/>
            <a:ext cx="9144000" cy="2510995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s-ES_tradnl" sz="2800" dirty="0">
                <a:latin typeface="Arial"/>
                <a:cs typeface="Arial"/>
              </a:rPr>
              <a:t>Incentivos fiscales</a:t>
            </a:r>
          </a:p>
          <a:p>
            <a:pPr marL="342900" lvl="0" indent="-342900">
              <a:lnSpc>
                <a:spcPct val="100000"/>
              </a:lnSpc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s-ES_tradnl" sz="2800" dirty="0">
                <a:latin typeface="Arial"/>
                <a:cs typeface="Arial"/>
              </a:rPr>
              <a:t>Subsidios para compra de vivienda</a:t>
            </a:r>
          </a:p>
          <a:p>
            <a:pPr marL="342900" lvl="0" indent="-342900">
              <a:lnSpc>
                <a:spcPct val="100000"/>
              </a:lnSpc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s-ES_tradnl" sz="2800" dirty="0">
                <a:latin typeface="Arial"/>
                <a:cs typeface="Arial"/>
              </a:rPr>
              <a:t>Beneficios en salud y educación</a:t>
            </a:r>
          </a:p>
          <a:p>
            <a:pPr>
              <a:lnSpc>
                <a:spcPct val="100000"/>
              </a:lnSpc>
              <a:buClr>
                <a:srgbClr val="6A57DD"/>
              </a:buClr>
              <a:buSzPct val="150000"/>
            </a:pPr>
            <a:endParaRPr lang="es-ES" sz="2800" dirty="0"/>
          </a:p>
        </p:txBody>
      </p:sp>
      <p:sp>
        <p:nvSpPr>
          <p:cNvPr id="4" name="Google Shape;458;p67"/>
          <p:cNvSpPr txBox="1"/>
          <p:nvPr/>
        </p:nvSpPr>
        <p:spPr>
          <a:xfrm>
            <a:off x="0" y="6141310"/>
            <a:ext cx="11688661" cy="2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</a:t>
            </a:r>
            <a:r>
              <a:rPr lang="en-US" sz="1000" dirty="0">
                <a:latin typeface="Arial"/>
                <a:cs typeface="Arial"/>
              </a:rPr>
              <a:t>Zhang Jun. “China’s Great City Rivalries”. </a:t>
            </a:r>
            <a:r>
              <a:rPr lang="es-ES_tradnl" sz="1000" i="1" dirty="0">
                <a:latin typeface="Arial"/>
                <a:cs typeface="Arial"/>
              </a:rPr>
              <a:t>Project Syndicate. </a:t>
            </a:r>
            <a:r>
              <a:rPr lang="es-ES_tradnl" sz="1000" dirty="0">
                <a:latin typeface="Arial"/>
                <a:cs typeface="Arial"/>
              </a:rPr>
              <a:t>(24 de enero de 2018).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1566" y="1268525"/>
            <a:ext cx="11218434" cy="10479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_tradnl" sz="2800" b="1" dirty="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Para atraer inversión, los gobiernos locales crean </a:t>
            </a:r>
            <a:r>
              <a:rPr lang="es-ES_tradnl" sz="2800" b="1" dirty="0">
                <a:solidFill>
                  <a:schemeClr val="bg1"/>
                </a:solidFill>
                <a:latin typeface="Arial"/>
                <a:cs typeface="Arial"/>
              </a:rPr>
              <a:t>paquetes de apoyo para emprendedores y empresas que incluyen: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11567" y="2047830"/>
            <a:ext cx="9657648" cy="2260697"/>
          </a:xfrm>
        </p:spPr>
        <p:txBody>
          <a:bodyPr/>
          <a:lstStyle/>
          <a:p>
            <a:pPr lvl="0"/>
            <a:r>
              <a:rPr lang="es-ES_tradnl" sz="3600" b="1" dirty="0"/>
              <a:t>Para acelerar la competencia interurbana, el Gobierno central está definiendo métricas más complejas (más allá de la tasa de crecimiento del PIB).</a:t>
            </a:r>
            <a:endParaRPr lang="es-ES_tradnl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s-ES" sz="3600" b="1" dirty="0"/>
          </a:p>
        </p:txBody>
      </p:sp>
      <p:sp>
        <p:nvSpPr>
          <p:cNvPr id="6" name="Google Shape;458;p67"/>
          <p:cNvSpPr txBox="1"/>
          <p:nvPr/>
        </p:nvSpPr>
        <p:spPr>
          <a:xfrm>
            <a:off x="0" y="6141310"/>
            <a:ext cx="11688661" cy="24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rPr>
              <a:t>Fuente: </a:t>
            </a:r>
            <a:r>
              <a:rPr lang="en-US" sz="1000" dirty="0">
                <a:solidFill>
                  <a:schemeClr val="bg1"/>
                </a:solidFill>
                <a:latin typeface="Arial"/>
                <a:cs typeface="Arial"/>
              </a:rPr>
              <a:t>Zhang Jun. “China’s Great City Rivalries”. </a:t>
            </a:r>
            <a:r>
              <a:rPr lang="es-ES_tradnl" sz="1000" i="1" dirty="0">
                <a:solidFill>
                  <a:schemeClr val="bg1"/>
                </a:solidFill>
                <a:latin typeface="Arial"/>
                <a:cs typeface="Arial"/>
              </a:rPr>
              <a:t>Project Syndicate. </a:t>
            </a:r>
            <a:r>
              <a:rPr lang="es-ES_tradnl" sz="1000" dirty="0">
                <a:solidFill>
                  <a:schemeClr val="bg1"/>
                </a:solidFill>
                <a:latin typeface="Arial"/>
                <a:cs typeface="Arial"/>
              </a:rPr>
              <a:t>(24 de enero de 2018).</a:t>
            </a:r>
            <a:endParaRPr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980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16521" y="1469036"/>
            <a:ext cx="4274948" cy="4921528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En 2017, Amazon puso a competir a más de 200 ciudades en México, Canadá y Estados Unidos para ubicar una segunda sede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166536" y="5992184"/>
            <a:ext cx="2900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latin typeface="Arial"/>
                <a:ea typeface="Arial Hebrew" charset="-79"/>
                <a:cs typeface="Arial"/>
              </a:rPr>
              <a:t>Primera sede en Seattle*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166536" y="1935999"/>
            <a:ext cx="3757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Segunda compañía más grande del mundo por valor de mercado: </a:t>
            </a:r>
          </a:p>
          <a:p>
            <a:r>
              <a:rPr lang="es-ES_tradnl" sz="2400" b="1" dirty="0">
                <a:solidFill>
                  <a:srgbClr val="6A57DD"/>
                </a:solidFill>
                <a:latin typeface="Arial" charset="0"/>
                <a:ea typeface="Arial" charset="0"/>
                <a:cs typeface="Arial" charset="0"/>
              </a:rPr>
              <a:t>779 mil millones de dólares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en septiembre de 2018.</a:t>
            </a:r>
          </a:p>
        </p:txBody>
      </p:sp>
      <p:sp>
        <p:nvSpPr>
          <p:cNvPr id="10" name="Google Shape;458;p67"/>
          <p:cNvSpPr txBox="1"/>
          <p:nvPr/>
        </p:nvSpPr>
        <p:spPr>
          <a:xfrm>
            <a:off x="0" y="6029255"/>
            <a:ext cx="7709419" cy="35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Foto: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  <a:hlinkClick r:id="rId2"/>
              </a:rPr>
              <a:t>https://www.clarin.com/arq/arquitectura/Amazon-construira-sede-invernadero-cupula_0_rJhqjxjPme.html</a:t>
            </a:r>
            <a:endParaRPr lang="en-US" sz="1000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  <a:p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Yahoo Finance, 16 de noviembre. </a:t>
            </a: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  <a:hlinkClick r:id="rId3"/>
              </a:rPr>
              <a:t>https://finance.yahoo.com/quote/AMZN?ltr=1</a:t>
            </a:r>
            <a:endParaRPr lang="es-ES_tradnl" sz="1000" dirty="0">
              <a:latin typeface="Arial"/>
              <a:cs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0" y="1935999"/>
            <a:ext cx="7517849" cy="37110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8041529" y="5919159"/>
            <a:ext cx="4024933" cy="104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7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0" y="6258910"/>
            <a:ext cx="12192000" cy="59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 competencia se hizo con base en una lista de requisitos muy amplia</a:t>
            </a:r>
          </a:p>
        </p:txBody>
      </p:sp>
      <p:sp>
        <p:nvSpPr>
          <p:cNvPr id="42" name="Rectángulo 2"/>
          <p:cNvSpPr/>
          <p:nvPr/>
        </p:nvSpPr>
        <p:spPr>
          <a:xfrm>
            <a:off x="1240971" y="1832063"/>
            <a:ext cx="3087531" cy="1237131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Conectividad</a:t>
            </a:r>
          </a:p>
        </p:txBody>
      </p:sp>
      <p:sp>
        <p:nvSpPr>
          <p:cNvPr id="43" name="Rectángulo 3"/>
          <p:cNvSpPr/>
          <p:nvPr/>
        </p:nvSpPr>
        <p:spPr>
          <a:xfrm>
            <a:off x="4328502" y="1832063"/>
            <a:ext cx="6709263" cy="1237131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Rectángulo 4"/>
          <p:cNvSpPr/>
          <p:nvPr/>
        </p:nvSpPr>
        <p:spPr>
          <a:xfrm>
            <a:off x="4454007" y="1850936"/>
            <a:ext cx="633274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Múltiples opciones de transporte, tiempos de traslado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Aeropuerto internacional a 45 minutos de las oficinas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Carreteras principales cercanas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Conectividad de fibra y telefonía celular óptima</a:t>
            </a:r>
          </a:p>
        </p:txBody>
      </p:sp>
      <p:sp>
        <p:nvSpPr>
          <p:cNvPr id="45" name="Rectángulo 6"/>
          <p:cNvSpPr/>
          <p:nvPr/>
        </p:nvSpPr>
        <p:spPr>
          <a:xfrm>
            <a:off x="1240971" y="3177965"/>
            <a:ext cx="3087531" cy="673261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Ambiente de negocios</a:t>
            </a:r>
          </a:p>
        </p:txBody>
      </p:sp>
      <p:sp>
        <p:nvSpPr>
          <p:cNvPr id="46" name="Rectángulo 7"/>
          <p:cNvSpPr/>
          <p:nvPr/>
        </p:nvSpPr>
        <p:spPr>
          <a:xfrm>
            <a:off x="4328502" y="3177966"/>
            <a:ext cx="6709263" cy="673260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ángulo 8"/>
          <p:cNvSpPr/>
          <p:nvPr/>
        </p:nvSpPr>
        <p:spPr>
          <a:xfrm>
            <a:off x="4454007" y="3196838"/>
            <a:ext cx="63327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Ambiente estable y amigable para las empresas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Estructura de impuestos </a:t>
            </a:r>
          </a:p>
        </p:txBody>
      </p:sp>
      <p:sp>
        <p:nvSpPr>
          <p:cNvPr id="48" name="Rectángulo 9"/>
          <p:cNvSpPr/>
          <p:nvPr/>
        </p:nvSpPr>
        <p:spPr>
          <a:xfrm>
            <a:off x="1240971" y="3966866"/>
            <a:ext cx="3087531" cy="673260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Fuerza laboral</a:t>
            </a:r>
          </a:p>
        </p:txBody>
      </p:sp>
      <p:sp>
        <p:nvSpPr>
          <p:cNvPr id="49" name="Rectángulo 10"/>
          <p:cNvSpPr/>
          <p:nvPr/>
        </p:nvSpPr>
        <p:spPr>
          <a:xfrm>
            <a:off x="4328502" y="3966866"/>
            <a:ext cx="6709263" cy="673259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Rectángulo 11"/>
          <p:cNvSpPr/>
          <p:nvPr/>
        </p:nvSpPr>
        <p:spPr>
          <a:xfrm>
            <a:off x="4454007" y="4013171"/>
            <a:ext cx="63327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50 mil posibles trabajadores altamente capacitados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Habilidad para atraer talento a nivel local</a:t>
            </a:r>
          </a:p>
        </p:txBody>
      </p:sp>
      <p:sp>
        <p:nvSpPr>
          <p:cNvPr id="51" name="Rectángulo 12"/>
          <p:cNvSpPr/>
          <p:nvPr/>
        </p:nvSpPr>
        <p:spPr>
          <a:xfrm>
            <a:off x="1240971" y="4737835"/>
            <a:ext cx="3087531" cy="1201273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Comunidad y calidad de vida</a:t>
            </a:r>
          </a:p>
        </p:txBody>
      </p:sp>
      <p:sp>
        <p:nvSpPr>
          <p:cNvPr id="52" name="Rectángulo 13"/>
          <p:cNvSpPr/>
          <p:nvPr/>
        </p:nvSpPr>
        <p:spPr>
          <a:xfrm>
            <a:off x="4328502" y="4737835"/>
            <a:ext cx="6709263" cy="1201273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Rectángulo 14"/>
          <p:cNvSpPr/>
          <p:nvPr/>
        </p:nvSpPr>
        <p:spPr>
          <a:xfrm>
            <a:off x="4454007" y="4738779"/>
            <a:ext cx="633274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Buenas universidades y sistema educativo de calidad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Apoyo a población diversa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Oportunidades recreativas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Áreas verdes y espacios públicos</a:t>
            </a:r>
          </a:p>
        </p:txBody>
      </p:sp>
      <p:sp>
        <p:nvSpPr>
          <p:cNvPr id="54" name="Rectángulo 15"/>
          <p:cNvSpPr/>
          <p:nvPr/>
        </p:nvSpPr>
        <p:spPr>
          <a:xfrm>
            <a:off x="1240971" y="6046934"/>
            <a:ext cx="3087531" cy="647274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Otros </a:t>
            </a:r>
          </a:p>
        </p:txBody>
      </p:sp>
      <p:sp>
        <p:nvSpPr>
          <p:cNvPr id="55" name="Rectángulo 16"/>
          <p:cNvSpPr/>
          <p:nvPr/>
        </p:nvSpPr>
        <p:spPr>
          <a:xfrm>
            <a:off x="4328502" y="6046934"/>
            <a:ext cx="6709263" cy="647274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Rectángulo 18"/>
          <p:cNvSpPr/>
          <p:nvPr/>
        </p:nvSpPr>
        <p:spPr>
          <a:xfrm>
            <a:off x="4454007" y="6047877"/>
            <a:ext cx="65837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Hasta 33 edificios en dos fases 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(nuevos o viejos para remodelación)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Incentivos fiscales</a:t>
            </a:r>
          </a:p>
        </p:txBody>
      </p:sp>
    </p:spTree>
    <p:extLst>
      <p:ext uri="{BB962C8B-B14F-4D97-AF65-F5344CB8AC3E}">
        <p14:creationId xmlns:p14="http://schemas.microsoft.com/office/powerpoint/2010/main" val="18388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274319" y="4160070"/>
            <a:ext cx="1713297" cy="261610"/>
          </a:xfrm>
          <a:prstGeom prst="rect">
            <a:avLst/>
          </a:prstGeom>
          <a:solidFill>
            <a:srgbClr val="F7C248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FACTORES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4320" y="5606254"/>
            <a:ext cx="1713297" cy="261610"/>
          </a:xfrm>
          <a:prstGeom prst="rect">
            <a:avLst/>
          </a:prstGeom>
          <a:solidFill>
            <a:srgbClr val="29489A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GOBIERNOS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83135" y="4803428"/>
            <a:ext cx="1643325" cy="261610"/>
          </a:xfrm>
          <a:prstGeom prst="rect">
            <a:avLst/>
          </a:prstGeom>
          <a:solidFill>
            <a:srgbClr val="A35CC8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SOCIEDAD  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74320" y="5204841"/>
            <a:ext cx="1713297" cy="261610"/>
          </a:xfrm>
          <a:prstGeom prst="rect">
            <a:avLst/>
          </a:prstGeom>
          <a:solidFill>
            <a:srgbClr val="F8993D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SISTEMA POL</a:t>
            </a:r>
            <a:r>
              <a:rPr lang="es-E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ÍTICO </a:t>
            </a:r>
            <a:endParaRPr lang="en-US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3390" y="3252021"/>
            <a:ext cx="1584861" cy="261610"/>
          </a:xfrm>
          <a:prstGeom prst="rect">
            <a:avLst/>
          </a:prstGeom>
          <a:solidFill>
            <a:srgbClr val="EA485C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DERECHO   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0" y="6247819"/>
            <a:ext cx="12192000" cy="59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Requisitos para ciudades competitivas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36618" y="1832063"/>
            <a:ext cx="3087531" cy="1237131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Conectividad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24149" y="1832063"/>
            <a:ext cx="6709263" cy="1237131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249654" y="1850936"/>
            <a:ext cx="633274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Múltiples opciones de transporte, tiempos de traslado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Aeropuerto internacional a 45 minutos de las oficinas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Carreteras principales cercanas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Conectividad de fibra y telefonía celular óptima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36618" y="3177965"/>
            <a:ext cx="3087531" cy="673261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Ambiente de negocios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24149" y="3177966"/>
            <a:ext cx="6709263" cy="673260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249654" y="3196838"/>
            <a:ext cx="63327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Ambiente estable y amigable para las empresas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Estructura de impuestos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036618" y="3966866"/>
            <a:ext cx="3087531" cy="673260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Fuerza laboral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124149" y="3966866"/>
            <a:ext cx="6709263" cy="673259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249654" y="4013171"/>
            <a:ext cx="6332746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50 mil posibles trabajadores altamente capacitados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Habilidad para atraer talento a nivel local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036618" y="4737835"/>
            <a:ext cx="3087531" cy="1201273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Comunidad y calidad de vida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124149" y="4737835"/>
            <a:ext cx="6709263" cy="1201273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249654" y="4738779"/>
            <a:ext cx="633274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Buenas universidades y sistema educativo de calidad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Apoyo a población diversa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Oportunidades recreativas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Áreas verdes y espacios públicos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036618" y="6046934"/>
            <a:ext cx="3087531" cy="647274"/>
          </a:xfrm>
          <a:prstGeom prst="rect">
            <a:avLst/>
          </a:prstGeom>
          <a:solidFill>
            <a:srgbClr val="14B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latin typeface="Arial" charset="0"/>
                <a:ea typeface="Arial" charset="0"/>
                <a:cs typeface="Arial" charset="0"/>
              </a:rPr>
              <a:t>Otros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5124149" y="6046934"/>
            <a:ext cx="6709263" cy="647274"/>
          </a:xfrm>
          <a:prstGeom prst="rect">
            <a:avLst/>
          </a:prstGeom>
          <a:solidFill>
            <a:srgbClr val="23D09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249654" y="6047877"/>
            <a:ext cx="658375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dirty="0">
                <a:latin typeface="Arial" charset="0"/>
                <a:ea typeface="Arial" charset="0"/>
                <a:cs typeface="Arial" charset="0"/>
              </a:rPr>
              <a:t>Hasta 33 edificios en dos fases </a:t>
            </a:r>
            <a:r>
              <a:rPr lang="es-ES_tradnl" sz="1400" dirty="0">
                <a:latin typeface="Arial" charset="0"/>
                <a:ea typeface="Arial" charset="0"/>
                <a:cs typeface="Arial" charset="0"/>
              </a:rPr>
              <a:t>(nuevos o viejos para remodelación)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Incentivos fiscales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036617" y="1232048"/>
            <a:ext cx="6542939" cy="461665"/>
          </a:xfrm>
          <a:prstGeom prst="rect">
            <a:avLst/>
          </a:prstGeom>
          <a:solidFill>
            <a:srgbClr val="F25E5E"/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Requisitos similares a los índices del IMCO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720" y="4734436"/>
            <a:ext cx="389969" cy="38996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409" y="5142623"/>
            <a:ext cx="389969" cy="38996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605" y="5549451"/>
            <a:ext cx="389969" cy="3899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605" y="4104057"/>
            <a:ext cx="388023" cy="388023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89582" y="3551196"/>
            <a:ext cx="1615087" cy="261610"/>
          </a:xfrm>
          <a:prstGeom prst="rect">
            <a:avLst/>
          </a:prstGeom>
          <a:solidFill>
            <a:srgbClr val="A39FFF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ECONOM</a:t>
            </a:r>
            <a:r>
              <a:rPr lang="es-E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ÍA   </a:t>
            </a:r>
            <a:endParaRPr lang="en-US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6441" y="2319858"/>
            <a:ext cx="1640019" cy="261610"/>
          </a:xfrm>
          <a:prstGeom prst="rect">
            <a:avLst/>
          </a:prstGeom>
          <a:solidFill>
            <a:srgbClr val="F66C89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PRECURSORES    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089" y="2256972"/>
            <a:ext cx="406539" cy="40653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2721" y="3184834"/>
            <a:ext cx="389968" cy="38996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606" y="3483055"/>
            <a:ext cx="389968" cy="389968"/>
          </a:xfrm>
          <a:prstGeom prst="rect">
            <a:avLst/>
          </a:prstGeom>
        </p:spPr>
      </p:pic>
      <p:cxnSp>
        <p:nvCxnSpPr>
          <p:cNvPr id="71" name="Straight Connector 70"/>
          <p:cNvCxnSpPr>
            <a:stCxn id="25" idx="1"/>
          </p:cNvCxnSpPr>
          <p:nvPr/>
        </p:nvCxnSpPr>
        <p:spPr>
          <a:xfrm flipH="1">
            <a:off x="551887" y="1462881"/>
            <a:ext cx="1484730" cy="8816"/>
          </a:xfrm>
          <a:prstGeom prst="line">
            <a:avLst/>
          </a:prstGeom>
          <a:ln w="31750">
            <a:solidFill>
              <a:srgbClr val="F2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51886" y="1456340"/>
            <a:ext cx="1" cy="670920"/>
          </a:xfrm>
          <a:prstGeom prst="line">
            <a:avLst/>
          </a:prstGeom>
          <a:ln w="31750">
            <a:solidFill>
              <a:srgbClr val="F25E5E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2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4400" y="2087607"/>
            <a:ext cx="6385997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1970291"/>
            <a:ext cx="9869411" cy="103756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3600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Las compañías </a:t>
            </a:r>
            <a:r>
              <a:rPr lang="es-ES" sz="36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más dinámicas y disruptivas</a:t>
            </a:r>
            <a:r>
              <a:rPr lang="es-ES" sz="3600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buscan ciudades competitivas.</a:t>
            </a:r>
          </a:p>
        </p:txBody>
      </p:sp>
    </p:spTree>
    <p:extLst>
      <p:ext uri="{BB962C8B-B14F-4D97-AF65-F5344CB8AC3E}">
        <p14:creationId xmlns:p14="http://schemas.microsoft.com/office/powerpoint/2010/main" val="13995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567" y="2661343"/>
            <a:ext cx="975869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11567" y="2000962"/>
            <a:ext cx="10089204" cy="166765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S" sz="3600" dirty="0">
                <a:latin typeface="Arial"/>
                <a:ea typeface="Calibri"/>
                <a:cs typeface="Arial"/>
                <a:sym typeface="Calibri"/>
              </a:rPr>
              <a:t>Si lo único que ofreces son incentivos fiscales, </a:t>
            </a:r>
            <a:r>
              <a:rPr lang="es-ES" sz="3600" b="1" dirty="0">
                <a:latin typeface="Arial"/>
                <a:ea typeface="Calibri"/>
                <a:cs typeface="Arial"/>
                <a:sym typeface="Calibri"/>
              </a:rPr>
              <a:t>tu ciudad no puede competir en el siglo XXI.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8998" y="50802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4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473" y="2176001"/>
            <a:ext cx="9988763" cy="49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0473" y="2720287"/>
            <a:ext cx="11077140" cy="49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0474" y="3283324"/>
            <a:ext cx="2972030" cy="499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2048536"/>
            <a:ext cx="11176869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b="1" dirty="0">
                <a:solidFill>
                  <a:srgbClr val="F25E5E"/>
                </a:solidFill>
              </a:rPr>
              <a:t>La urgencia de un cambio político impulsó la alternancia a nivel federal, en estados, municipios y congresos.</a:t>
            </a:r>
          </a:p>
          <a:p>
            <a:endParaRPr lang="es-ES" sz="3600" b="1" dirty="0">
              <a:solidFill>
                <a:srgbClr val="F2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137" b="9986"/>
          <a:stretch/>
        </p:blipFill>
        <p:spPr>
          <a:xfrm>
            <a:off x="-678238" y="356134"/>
            <a:ext cx="10320087" cy="603213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8998" y="508029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Google Shape;458;p67"/>
          <p:cNvSpPr txBox="1"/>
          <p:nvPr/>
        </p:nvSpPr>
        <p:spPr>
          <a:xfrm>
            <a:off x="0" y="5984470"/>
            <a:ext cx="12090400" cy="40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</a:t>
            </a:r>
            <a:r>
              <a:rPr lang="es-ES_tradnl" sz="1000" dirty="0">
                <a:latin typeface="Arial"/>
                <a:cs typeface="Arial"/>
                <a:sym typeface="Calibri"/>
              </a:rPr>
              <a:t> </a:t>
            </a:r>
            <a:r>
              <a:rPr lang="es-ES" sz="1000" dirty="0">
                <a:latin typeface="Arial"/>
                <a:cs typeface="Arial"/>
                <a:sym typeface="Calibri"/>
              </a:rPr>
              <a:t>Alison Griswold. “A nearly complete list of the 238 places that bid for Amazon’s next headquarters”. (4 de noviembre, 2017). </a:t>
            </a:r>
            <a:r>
              <a:rPr lang="es-ES" sz="1000" dirty="0">
                <a:latin typeface="Arial"/>
                <a:cs typeface="Arial"/>
                <a:sym typeface="Calibri"/>
                <a:hlinkClick r:id="rId3"/>
              </a:rPr>
              <a:t>https://qz.com/1119945/a-nearly-complete-list-of-the-238-places-that-bid-for-amazons-next-headquarters/</a:t>
            </a:r>
            <a:endParaRPr lang="es-ES_tradnl" sz="1000" dirty="0">
              <a:latin typeface="Arial"/>
              <a:cs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377" y="1525538"/>
            <a:ext cx="3771900" cy="33782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 rot="10800000" flipV="1">
            <a:off x="2701813" y="1483398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 rot="10800000" flipV="1">
            <a:off x="4981958" y="4754059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rot="10800000" flipV="1">
            <a:off x="5261358" y="4861600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92476" y="2417805"/>
            <a:ext cx="269154" cy="269154"/>
          </a:xfrm>
          <a:prstGeom prst="ellipse">
            <a:avLst/>
          </a:prstGeom>
          <a:solidFill>
            <a:srgbClr val="6A57DD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ubtítulo 4"/>
          <p:cNvSpPr>
            <a:spLocks noGrp="1"/>
          </p:cNvSpPr>
          <p:nvPr>
            <p:ph type="subTitle" idx="1"/>
          </p:nvPr>
        </p:nvSpPr>
        <p:spPr>
          <a:xfrm>
            <a:off x="6783415" y="808508"/>
            <a:ext cx="5408585" cy="2563695"/>
          </a:xfrm>
        </p:spPr>
        <p:txBody>
          <a:bodyPr/>
          <a:lstStyle/>
          <a:p>
            <a:pPr lvl="0">
              <a:buClr>
                <a:schemeClr val="dk1"/>
              </a:buClr>
              <a:buSzPts val="2400"/>
            </a:pPr>
            <a:r>
              <a:rPr lang="es-ES_tradnl" sz="2800" dirty="0"/>
              <a:t>Ciudades de </a:t>
            </a:r>
            <a:r>
              <a:rPr lang="es-ES_tradnl" sz="2800" b="1" dirty="0">
                <a:solidFill>
                  <a:srgbClr val="6A57DD"/>
                </a:solidFill>
              </a:rPr>
              <a:t>Chihuahua, Hidalgo y Querétaro </a:t>
            </a:r>
            <a:r>
              <a:rPr lang="es-ES_tradnl" sz="2800" dirty="0"/>
              <a:t>participaron en la competencia de Amazon, pero </a:t>
            </a:r>
            <a:r>
              <a:rPr lang="es-ES_tradnl" sz="2800" b="1" dirty="0">
                <a:solidFill>
                  <a:srgbClr val="F25E5E"/>
                </a:solidFill>
              </a:rPr>
              <a:t>ninguna de ellas </a:t>
            </a:r>
            <a:r>
              <a:rPr lang="es-ES_tradnl" sz="2800" b="1" dirty="0"/>
              <a:t>fue seleccionada entre las 20 finalistas.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4222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" y="428862"/>
            <a:ext cx="11998960" cy="950487"/>
          </a:xfrm>
        </p:spPr>
        <p:txBody>
          <a:bodyPr/>
          <a:lstStyle/>
          <a:p>
            <a:pPr marL="14288" lvl="0" indent="-14288"/>
            <a:r>
              <a:rPr lang="es-ES_tradnl" dirty="0">
                <a:latin typeface="Arial"/>
                <a:ea typeface="Calibri"/>
                <a:cs typeface="Arial"/>
                <a:sym typeface="Calibri"/>
              </a:rPr>
              <a:t>Si Amazon hubiera elegido una ciudad mexicana, sería</a:t>
            </a:r>
            <a:br>
              <a:rPr lang="es-ES_tradnl" dirty="0">
                <a:latin typeface="Arial"/>
                <a:ea typeface="Calibri"/>
                <a:cs typeface="Arial"/>
                <a:sym typeface="Calibri"/>
              </a:rPr>
            </a:br>
            <a:r>
              <a:rPr lang="es-ES_tradnl" dirty="0">
                <a:latin typeface="Arial"/>
                <a:ea typeface="Calibri"/>
                <a:cs typeface="Arial"/>
                <a:sym typeface="Calibri"/>
              </a:rPr>
              <a:t>necesario: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943961" y="1782306"/>
            <a:ext cx="7005233" cy="2207585"/>
            <a:chOff x="4943961" y="1782306"/>
            <a:chExt cx="7005233" cy="2207585"/>
          </a:xfrm>
        </p:grpSpPr>
        <p:sp>
          <p:nvSpPr>
            <p:cNvPr id="5" name="Rectangle 4"/>
            <p:cNvSpPr/>
            <p:nvPr/>
          </p:nvSpPr>
          <p:spPr>
            <a:xfrm>
              <a:off x="4943961" y="1782306"/>
              <a:ext cx="7005233" cy="2207585"/>
            </a:xfrm>
            <a:prstGeom prst="rect">
              <a:avLst/>
            </a:prstGeom>
            <a:solidFill>
              <a:srgbClr val="F2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7504" y="2014361"/>
              <a:ext cx="663570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288" lvl="1">
                <a:buClr>
                  <a:schemeClr val="dk1"/>
                </a:buClr>
                <a:buSzPts val="2400"/>
              </a:pPr>
              <a:r>
                <a:rPr lang="es-ES_tradnl" sz="2200" dirty="0">
                  <a:solidFill>
                    <a:schemeClr val="bg1"/>
                  </a:solidFill>
                  <a:latin typeface="Arial"/>
                  <a:cs typeface="Arial"/>
                </a:rPr>
                <a:t>Aprovechar la triple hélice de los clústeres de competitividad de tecnologías de la información de </a:t>
              </a:r>
              <a:r>
                <a:rPr lang="es-ES_tradnl" sz="2200" b="1" dirty="0">
                  <a:solidFill>
                    <a:schemeClr val="bg1"/>
                  </a:solidFill>
                  <a:latin typeface="Arial"/>
                  <a:cs typeface="Arial"/>
                </a:rPr>
                <a:t>Aguascalientes, Tijuana, Guadalajara, Ciudad de México, Morelia, Monterrey, Puebla o Querétaro.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75061" y="1782307"/>
            <a:ext cx="4864039" cy="4262034"/>
            <a:chOff x="-75061" y="1782307"/>
            <a:chExt cx="4864039" cy="4262034"/>
          </a:xfrm>
        </p:grpSpPr>
        <p:sp>
          <p:nvSpPr>
            <p:cNvPr id="8" name="Rectangle 7"/>
            <p:cNvSpPr/>
            <p:nvPr/>
          </p:nvSpPr>
          <p:spPr>
            <a:xfrm>
              <a:off x="230926" y="1782307"/>
              <a:ext cx="4558052" cy="4262034"/>
            </a:xfrm>
            <a:prstGeom prst="rect">
              <a:avLst/>
            </a:prstGeom>
            <a:solidFill>
              <a:srgbClr val="6A5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1775" y="2755713"/>
              <a:ext cx="423635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Clr>
                  <a:schemeClr val="bg1"/>
                </a:buClr>
                <a:buSzPts val="2400"/>
                <a:buFont typeface="Arial" charset="0"/>
                <a:buChar char="•"/>
              </a:pPr>
              <a:r>
                <a:rPr lang="es-ES_tradnl" sz="2200" dirty="0">
                  <a:solidFill>
                    <a:schemeClr val="bg1"/>
                  </a:solidFill>
                  <a:latin typeface="Arial"/>
                  <a:cs typeface="Arial"/>
                </a:rPr>
                <a:t>Ingeniería en sistemas computacionales del país</a:t>
              </a:r>
            </a:p>
            <a:p>
              <a:pPr marL="228600" indent="-228600">
                <a:buClr>
                  <a:schemeClr val="bg1"/>
                </a:buClr>
                <a:buSzPts val="2400"/>
                <a:buFont typeface="Arial" charset="0"/>
                <a:buChar char="•"/>
              </a:pPr>
              <a:endParaRPr lang="es-ES_tradnl" sz="22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marL="228600" indent="-228600">
                <a:buClr>
                  <a:schemeClr val="bg1"/>
                </a:buClr>
                <a:buSzPts val="2400"/>
                <a:buFont typeface="Arial" charset="0"/>
                <a:buChar char="•"/>
              </a:pPr>
              <a:r>
                <a:rPr lang="es-ES_tradnl" sz="2200" dirty="0">
                  <a:solidFill>
                    <a:schemeClr val="bg1"/>
                  </a:solidFill>
                  <a:latin typeface="Arial"/>
                  <a:cs typeface="Arial"/>
                </a:rPr>
                <a:t>Programas técnico-superiores en tecnologías de la información y comunicación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1775" y="1891913"/>
              <a:ext cx="391332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4288" lvl="1">
                <a:buClr>
                  <a:schemeClr val="dk1"/>
                </a:buClr>
                <a:buSzPts val="2400"/>
              </a:pPr>
              <a:r>
                <a:rPr lang="es-ES_tradnl" sz="2200" b="1" dirty="0">
                  <a:solidFill>
                    <a:schemeClr val="bg1"/>
                  </a:solidFill>
                  <a:latin typeface="Arial"/>
                  <a:ea typeface="Calibri"/>
                  <a:cs typeface="Arial"/>
                  <a:sym typeface="Calibri"/>
                </a:rPr>
                <a:t>Sumar a todos los egresados </a:t>
              </a:r>
              <a:r>
                <a:rPr lang="es-ES_tradnl" sz="2200" b="1" dirty="0">
                  <a:solidFill>
                    <a:schemeClr val="bg1"/>
                  </a:solidFill>
                  <a:latin typeface="Arial"/>
                  <a:cs typeface="Arial"/>
                </a:rPr>
                <a:t>de: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75061" y="5098565"/>
              <a:ext cx="44886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buClr>
                  <a:schemeClr val="dk1"/>
                </a:buClr>
                <a:buSzPts val="2400"/>
              </a:pPr>
              <a:r>
                <a:rPr lang="es-ES_tradnl" sz="2200" b="1" dirty="0">
                  <a:solidFill>
                    <a:schemeClr val="bg1"/>
                  </a:solidFill>
                  <a:latin typeface="Arial"/>
                  <a:cs typeface="Arial"/>
                </a:rPr>
                <a:t>para cubrir la mitad de los empleos directos (25,000).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43961" y="4138971"/>
            <a:ext cx="7005233" cy="1905370"/>
            <a:chOff x="4943961" y="4138971"/>
            <a:chExt cx="7005233" cy="1905370"/>
          </a:xfrm>
        </p:grpSpPr>
        <p:sp>
          <p:nvSpPr>
            <p:cNvPr id="6" name="Rectangle 5"/>
            <p:cNvSpPr/>
            <p:nvPr/>
          </p:nvSpPr>
          <p:spPr>
            <a:xfrm>
              <a:off x="4943961" y="4138971"/>
              <a:ext cx="7005233" cy="1905370"/>
            </a:xfrm>
            <a:prstGeom prst="rect">
              <a:avLst/>
            </a:prstGeom>
            <a:solidFill>
              <a:srgbClr val="23D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Subtítulo 2"/>
            <p:cNvSpPr txBox="1">
              <a:spLocks/>
            </p:cNvSpPr>
            <p:nvPr/>
          </p:nvSpPr>
          <p:spPr>
            <a:xfrm>
              <a:off x="5127504" y="4384381"/>
              <a:ext cx="6635710" cy="1490361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None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4288" lvl="1" algn="l">
                <a:buClr>
                  <a:schemeClr val="dk1"/>
                </a:buClr>
                <a:buSzPts val="2400"/>
              </a:pPr>
              <a:r>
                <a:rPr lang="es-ES_tradnl" sz="2200" dirty="0">
                  <a:solidFill>
                    <a:schemeClr val="bg1"/>
                  </a:solidFill>
                  <a:latin typeface="Arial"/>
                  <a:cs typeface="Arial"/>
                </a:rPr>
                <a:t>Zona central con capacidad para 33 edificios junto a la red de transporte masivo como la Ciudad de México. </a:t>
              </a:r>
            </a:p>
            <a:p>
              <a:pPr marL="14288" lvl="1" algn="l">
                <a:buClr>
                  <a:schemeClr val="dk1"/>
                </a:buClr>
                <a:buSzPts val="2400"/>
              </a:pPr>
              <a:r>
                <a:rPr lang="es-ES_tradnl" sz="2200" b="1" dirty="0">
                  <a:solidFill>
                    <a:schemeClr val="bg1"/>
                  </a:solidFill>
                  <a:latin typeface="Arial"/>
                  <a:cs typeface="Arial"/>
                </a:rPr>
                <a:t>Las áreas verdes de Mérida o Aguascalientes.</a:t>
              </a:r>
              <a:endParaRPr lang="es-ES_tradnl" sz="2200" b="1" dirty="0">
                <a:solidFill>
                  <a:schemeClr val="bg1"/>
                </a:solidFill>
                <a:latin typeface="Arial"/>
                <a:ea typeface="Calibri"/>
                <a:cs typeface="Arial"/>
                <a:sym typeface="Calibri"/>
              </a:endParaRPr>
            </a:p>
            <a:p>
              <a:pPr marL="14288"/>
              <a:endParaRPr lang="es-ES" sz="2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8462" y="2898867"/>
            <a:ext cx="6942267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1846" y="2325125"/>
            <a:ext cx="6576165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2224917"/>
            <a:ext cx="10097354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sz="3600" b="1" dirty="0"/>
              <a:t>Hoy, las ciudades mexicanas no están preparadas para ser anfitrionas de una de las empresas más dinámicas del mundo.</a:t>
            </a:r>
            <a:endParaRPr lang="es-MX" sz="3600" b="1" dirty="0"/>
          </a:p>
          <a:p>
            <a:pPr>
              <a:lnSpc>
                <a:spcPct val="100000"/>
              </a:lnSpc>
            </a:pP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7757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10"/>
          <p:cNvSpPr>
            <a:spLocks noGrp="1"/>
          </p:cNvSpPr>
          <p:nvPr>
            <p:ph type="subTitle" idx="1"/>
          </p:nvPr>
        </p:nvSpPr>
        <p:spPr>
          <a:xfrm>
            <a:off x="522514" y="2936217"/>
            <a:ext cx="7494815" cy="1655762"/>
          </a:xfrm>
        </p:spPr>
        <p:txBody>
          <a:bodyPr/>
          <a:lstStyle/>
          <a:p>
            <a:r>
              <a:rPr lang="es-MX" sz="4800" dirty="0"/>
              <a:t>Índice de Competitividad </a:t>
            </a:r>
            <a:r>
              <a:rPr lang="es-MX" sz="4800" b="1" dirty="0"/>
              <a:t>Urbana 2018 </a:t>
            </a:r>
          </a:p>
        </p:txBody>
      </p:sp>
      <p:sp>
        <p:nvSpPr>
          <p:cNvPr id="7" name="Subtítulo 10"/>
          <p:cNvSpPr txBox="1">
            <a:spLocks/>
          </p:cNvSpPr>
          <p:nvPr/>
        </p:nvSpPr>
        <p:spPr>
          <a:xfrm>
            <a:off x="1" y="1793217"/>
            <a:ext cx="4963885" cy="900997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4800" b="1" dirty="0"/>
              <a:t>   RESULTADOS</a:t>
            </a:r>
            <a:endParaRPr lang="es-MX" sz="8000" b="1" dirty="0"/>
          </a:p>
        </p:txBody>
      </p:sp>
    </p:spTree>
    <p:extLst>
      <p:ext uri="{BB962C8B-B14F-4D97-AF65-F5344CB8AC3E}">
        <p14:creationId xmlns:p14="http://schemas.microsoft.com/office/powerpoint/2010/main" val="26896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4B12EF-B03F-4080-812B-6AA7B1260558}"/>
              </a:ext>
            </a:extLst>
          </p:cNvPr>
          <p:cNvSpPr txBox="1"/>
          <p:nvPr/>
        </p:nvSpPr>
        <p:spPr>
          <a:xfrm>
            <a:off x="256426" y="1876277"/>
            <a:ext cx="10581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índices de competitividad señalan los retos de una región para que sean la sede de empresas, oportunidades y empleos bien pagados.</a:t>
            </a:r>
          </a:p>
        </p:txBody>
      </p:sp>
    </p:spTree>
    <p:extLst>
      <p:ext uri="{BB962C8B-B14F-4D97-AF65-F5344CB8AC3E}">
        <p14:creationId xmlns:p14="http://schemas.microsoft.com/office/powerpoint/2010/main" val="18098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4219117" y="2182036"/>
            <a:ext cx="368601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211565" y="2685333"/>
            <a:ext cx="9680324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11565" y="1625602"/>
            <a:ext cx="9923033" cy="12257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Una ciudad o un estado es competitivo si consistentemente resulta atractivo para generar, atraer y retener talento e inversión.</a:t>
            </a:r>
          </a:p>
        </p:txBody>
      </p:sp>
    </p:spTree>
    <p:extLst>
      <p:ext uri="{BB962C8B-B14F-4D97-AF65-F5344CB8AC3E}">
        <p14:creationId xmlns:p14="http://schemas.microsoft.com/office/powerpoint/2010/main" val="235682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5666014" y="2947667"/>
            <a:ext cx="2928259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0068" y="2405176"/>
            <a:ext cx="5195375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2656" y="1855412"/>
            <a:ext cx="5143901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2047" y="1725724"/>
            <a:ext cx="9313434" cy="24957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b="1" dirty="0"/>
              <a:t>Es necesario contar con formación relevante para premiar o castigar el desempeño de nuestros funcionarios.</a:t>
            </a:r>
          </a:p>
          <a:p>
            <a:pPr>
              <a:lnSpc>
                <a:spcPct val="100000"/>
              </a:lnSpc>
            </a:pP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4709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4B12EF-B03F-4080-812B-6AA7B1260558}"/>
              </a:ext>
            </a:extLst>
          </p:cNvPr>
          <p:cNvSpPr txBox="1"/>
          <p:nvPr/>
        </p:nvSpPr>
        <p:spPr>
          <a:xfrm>
            <a:off x="594732" y="1833728"/>
            <a:ext cx="11131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no se mide, </a:t>
            </a:r>
          </a:p>
          <a:p>
            <a:r>
              <a:rPr lang="es-MX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importa</a:t>
            </a:r>
          </a:p>
        </p:txBody>
      </p:sp>
    </p:spTree>
    <p:extLst>
      <p:ext uri="{BB962C8B-B14F-4D97-AF65-F5344CB8AC3E}">
        <p14:creationId xmlns:p14="http://schemas.microsoft.com/office/powerpoint/2010/main" val="148754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F5736A3-528C-4983-8B86-D0DFEFC60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5555" y="942973"/>
            <a:ext cx="5470730" cy="443918"/>
          </a:xfrm>
          <a:solidFill>
            <a:srgbClr val="6A57DD"/>
          </a:solidFill>
        </p:spPr>
        <p:txBody>
          <a:bodyPr anchor="ctr"/>
          <a:lstStyle/>
          <a:p>
            <a:pPr algn="ctr"/>
            <a:r>
              <a:rPr lang="es-MX" sz="1800" b="1" spc="1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ÍNDICE DE COMPETITIVIDAD</a:t>
            </a:r>
            <a:endParaRPr lang="es-MX" sz="18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E6498D-1127-4071-A20C-449198A80E13}"/>
              </a:ext>
            </a:extLst>
          </p:cNvPr>
          <p:cNvSpPr/>
          <p:nvPr/>
        </p:nvSpPr>
        <p:spPr>
          <a:xfrm>
            <a:off x="4832225" y="2255453"/>
            <a:ext cx="1949292" cy="2725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AF11AEF-8587-4EBA-B759-20B50DCFF62B}"/>
              </a:ext>
            </a:extLst>
          </p:cNvPr>
          <p:cNvSpPr/>
          <p:nvPr/>
        </p:nvSpPr>
        <p:spPr>
          <a:xfrm>
            <a:off x="8932354" y="2255453"/>
            <a:ext cx="1949292" cy="27257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1CFDCA7-F426-4F6E-A1B4-A00B6364B6A5}"/>
              </a:ext>
            </a:extLst>
          </p:cNvPr>
          <p:cNvSpPr/>
          <p:nvPr/>
        </p:nvSpPr>
        <p:spPr>
          <a:xfrm>
            <a:off x="4830599" y="2255453"/>
            <a:ext cx="1949292" cy="2725790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Portada ICE 2018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EDB7E5C-0426-4DC1-8729-2647964370D0}"/>
              </a:ext>
            </a:extLst>
          </p:cNvPr>
          <p:cNvSpPr/>
          <p:nvPr/>
        </p:nvSpPr>
        <p:spPr>
          <a:xfrm>
            <a:off x="8921468" y="2255453"/>
            <a:ext cx="1949292" cy="272579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Portada ICU 2018</a:t>
            </a:r>
          </a:p>
        </p:txBody>
      </p:sp>
      <p:pic>
        <p:nvPicPr>
          <p:cNvPr id="9" name="Imagen 8" descr="PortalcaldeFnl-01.jpg">
            <a:extLst>
              <a:ext uri="{FF2B5EF4-FFF2-40B4-BE49-F238E27FC236}">
                <a16:creationId xmlns:a16="http://schemas.microsoft.com/office/drawing/2014/main" id="{E8B4F5CB-F3C1-4241-B82F-8C8AAA1A6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38" y="2231495"/>
            <a:ext cx="2208870" cy="2856297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lumMod val="75000"/>
                <a:alpha val="43000"/>
              </a:schemeClr>
            </a:outerShdw>
          </a:effectLst>
        </p:spPr>
      </p:pic>
      <p:pic>
        <p:nvPicPr>
          <p:cNvPr id="10" name="Imagen 9" descr="PortICE2018Fnl-01.jpg">
            <a:extLst>
              <a:ext uri="{FF2B5EF4-FFF2-40B4-BE49-F238E27FC236}">
                <a16:creationId xmlns:a16="http://schemas.microsoft.com/office/drawing/2014/main" id="{E2F6FFB8-32FD-4CD7-B870-6A8248AF1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93" y="2243079"/>
            <a:ext cx="2218438" cy="2868671"/>
          </a:xfrm>
          <a:prstGeom prst="rect">
            <a:avLst/>
          </a:prstGeom>
          <a:effectLst>
            <a:outerShdw blurRad="50800" dist="38100" dir="2700000" algn="tl" rotWithShape="0">
              <a:schemeClr val="bg2">
                <a:lumMod val="75000"/>
                <a:alpha val="43000"/>
              </a:scheme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8FCC787-B935-4283-87B0-D9C356DC7D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33" t="47026" r="68278" b="2679"/>
          <a:stretch/>
        </p:blipFill>
        <p:spPr>
          <a:xfrm>
            <a:off x="469556" y="2231495"/>
            <a:ext cx="2209229" cy="2880255"/>
          </a:xfrm>
          <a:prstGeom prst="rect">
            <a:avLst/>
          </a:prstGeom>
        </p:spPr>
      </p:pic>
      <p:sp>
        <p:nvSpPr>
          <p:cNvPr id="12" name="TextBox 29">
            <a:extLst>
              <a:ext uri="{FF2B5EF4-FFF2-40B4-BE49-F238E27FC236}">
                <a16:creationId xmlns:a16="http://schemas.microsoft.com/office/drawing/2014/main" id="{9A063470-F8CC-43DC-8469-53BD340B76A2}"/>
              </a:ext>
            </a:extLst>
          </p:cNvPr>
          <p:cNvSpPr txBox="1"/>
          <p:nvPr/>
        </p:nvSpPr>
        <p:spPr>
          <a:xfrm>
            <a:off x="545683" y="5308718"/>
            <a:ext cx="2056973" cy="369332"/>
          </a:xfrm>
          <a:prstGeom prst="rect">
            <a:avLst/>
          </a:prstGeom>
          <a:solidFill>
            <a:srgbClr val="D5CECD"/>
          </a:solidFill>
        </p:spPr>
        <p:txBody>
          <a:bodyPr wrap="none" rtlCol="0">
            <a:spAutoFit/>
          </a:bodyPr>
          <a:lstStyle/>
          <a:p>
            <a:pPr algn="r"/>
            <a:r>
              <a:rPr lang="es-MX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INTERNACIONAL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0704F33D-A29F-42CD-B4FE-3A78D6E62F9D}"/>
              </a:ext>
            </a:extLst>
          </p:cNvPr>
          <p:cNvSpPr txBox="1"/>
          <p:nvPr/>
        </p:nvSpPr>
        <p:spPr>
          <a:xfrm>
            <a:off x="5468761" y="5308718"/>
            <a:ext cx="1159228" cy="369332"/>
          </a:xfrm>
          <a:prstGeom prst="rect">
            <a:avLst/>
          </a:prstGeom>
          <a:solidFill>
            <a:srgbClr val="D5CECD"/>
          </a:solidFill>
        </p:spPr>
        <p:txBody>
          <a:bodyPr wrap="none" rtlCol="0">
            <a:spAutoFit/>
          </a:bodyPr>
          <a:lstStyle/>
          <a:p>
            <a:pPr algn="r"/>
            <a:r>
              <a:rPr lang="es-MX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ESTATAL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CCF8B392-2D12-4C60-990C-B73BBB3FE442}"/>
              </a:ext>
            </a:extLst>
          </p:cNvPr>
          <p:cNvSpPr txBox="1"/>
          <p:nvPr/>
        </p:nvSpPr>
        <p:spPr>
          <a:xfrm>
            <a:off x="9385471" y="5308718"/>
            <a:ext cx="1172116" cy="369332"/>
          </a:xfrm>
          <a:prstGeom prst="rect">
            <a:avLst/>
          </a:prstGeom>
          <a:solidFill>
            <a:srgbClr val="8CC63E"/>
          </a:solidFill>
        </p:spPr>
        <p:txBody>
          <a:bodyPr wrap="none" rtlCol="0">
            <a:spAutoFit/>
          </a:bodyPr>
          <a:lstStyle/>
          <a:p>
            <a:pPr algn="r"/>
            <a:r>
              <a:rPr lang="es-MX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URBANO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3355555" y="942973"/>
            <a:ext cx="5470730" cy="443918"/>
          </a:xfrm>
          <a:solidFill>
            <a:srgbClr val="6A57DD"/>
          </a:solidFill>
        </p:spPr>
        <p:txBody>
          <a:bodyPr anchor="ctr"/>
          <a:lstStyle/>
          <a:p>
            <a:pPr algn="ctr"/>
            <a:r>
              <a:rPr lang="es-MX" sz="1800" b="1" spc="1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ÍNDICE DE COMPETITIVIDAD URBANA 2018</a:t>
            </a:r>
            <a:endParaRPr lang="es-MX" sz="18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7612" y="1179116"/>
            <a:ext cx="83567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8800" b="1" spc="600" dirty="0">
                <a:solidFill>
                  <a:srgbClr val="23D09C"/>
                </a:solidFill>
                <a:latin typeface="Arial" charset="0"/>
                <a:ea typeface="Arial" charset="0"/>
                <a:cs typeface="Arial" charset="0"/>
              </a:rPr>
              <a:t>NUEVE </a:t>
            </a:r>
            <a:r>
              <a:rPr lang="es-MX" sz="8800" spc="600" dirty="0">
                <a:solidFill>
                  <a:srgbClr val="23D09C"/>
                </a:solidFill>
                <a:latin typeface="Arial" charset="0"/>
                <a:ea typeface="Arial" charset="0"/>
                <a:cs typeface="Arial" charset="0"/>
              </a:rPr>
              <a:t>AÑOS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" r="1124"/>
          <a:stretch/>
        </p:blipFill>
        <p:spPr>
          <a:xfrm>
            <a:off x="4479142" y="1518444"/>
            <a:ext cx="3332900" cy="4362740"/>
          </a:xfrm>
          <a:prstGeom prst="rect">
            <a:avLst/>
          </a:prstGeom>
        </p:spPr>
      </p:pic>
      <p:sp>
        <p:nvSpPr>
          <p:cNvPr id="12" name="Rectángulo 14"/>
          <p:cNvSpPr/>
          <p:nvPr/>
        </p:nvSpPr>
        <p:spPr>
          <a:xfrm>
            <a:off x="1314834" y="3054884"/>
            <a:ext cx="2081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73 </a:t>
            </a:r>
            <a:r>
              <a:rPr lang="es-E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CIUDADES</a:t>
            </a:r>
          </a:p>
        </p:txBody>
      </p:sp>
      <p:cxnSp>
        <p:nvCxnSpPr>
          <p:cNvPr id="13" name="Straight Connector 51"/>
          <p:cNvCxnSpPr/>
          <p:nvPr/>
        </p:nvCxnSpPr>
        <p:spPr>
          <a:xfrm flipH="1">
            <a:off x="1402794" y="3470382"/>
            <a:ext cx="3267529" cy="0"/>
          </a:xfrm>
          <a:prstGeom prst="line">
            <a:avLst/>
          </a:prstGeom>
          <a:ln w="22225">
            <a:solidFill>
              <a:srgbClr val="181433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7"/>
          <p:cNvSpPr/>
          <p:nvPr/>
        </p:nvSpPr>
        <p:spPr>
          <a:xfrm>
            <a:off x="1402794" y="3424663"/>
            <a:ext cx="1860098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5" name="Straight Connector 61"/>
          <p:cNvCxnSpPr/>
          <p:nvPr/>
        </p:nvCxnSpPr>
        <p:spPr>
          <a:xfrm flipH="1">
            <a:off x="1509754" y="5071453"/>
            <a:ext cx="345135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6"/>
          <p:cNvSpPr/>
          <p:nvPr/>
        </p:nvSpPr>
        <p:spPr>
          <a:xfrm>
            <a:off x="1404057" y="5067981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120</a:t>
            </a:r>
            <a:r>
              <a:rPr lang="es-E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INDICADORES</a:t>
            </a:r>
          </a:p>
        </p:txBody>
      </p:sp>
      <p:sp>
        <p:nvSpPr>
          <p:cNvPr id="17" name="Rectangle 68"/>
          <p:cNvSpPr/>
          <p:nvPr/>
        </p:nvSpPr>
        <p:spPr>
          <a:xfrm>
            <a:off x="1509754" y="5067981"/>
            <a:ext cx="2502053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ángulo 23"/>
          <p:cNvSpPr/>
          <p:nvPr/>
        </p:nvSpPr>
        <p:spPr>
          <a:xfrm>
            <a:off x="8513865" y="2818377"/>
            <a:ext cx="2476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363 </a:t>
            </a:r>
            <a:r>
              <a:rPr lang="es-E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MUNICIPIOS</a:t>
            </a:r>
          </a:p>
        </p:txBody>
      </p:sp>
      <p:cxnSp>
        <p:nvCxnSpPr>
          <p:cNvPr id="19" name="Straight Connector 52"/>
          <p:cNvCxnSpPr/>
          <p:nvPr/>
        </p:nvCxnSpPr>
        <p:spPr>
          <a:xfrm>
            <a:off x="7197213" y="3211507"/>
            <a:ext cx="3682701" cy="0"/>
          </a:xfrm>
          <a:prstGeom prst="line">
            <a:avLst/>
          </a:prstGeom>
          <a:ln w="22225">
            <a:solidFill>
              <a:srgbClr val="181433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5"/>
          <p:cNvSpPr/>
          <p:nvPr/>
        </p:nvSpPr>
        <p:spPr>
          <a:xfrm>
            <a:off x="8624445" y="3215271"/>
            <a:ext cx="2255468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1" name="Straight Connector 62"/>
          <p:cNvCxnSpPr/>
          <p:nvPr/>
        </p:nvCxnSpPr>
        <p:spPr>
          <a:xfrm>
            <a:off x="7698658" y="4653270"/>
            <a:ext cx="3158966" cy="0"/>
          </a:xfrm>
          <a:prstGeom prst="line">
            <a:avLst/>
          </a:prstGeom>
          <a:ln w="22225">
            <a:solidFill>
              <a:srgbClr val="181433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6"/>
          <p:cNvSpPr/>
          <p:nvPr/>
        </p:nvSpPr>
        <p:spPr>
          <a:xfrm>
            <a:off x="8745776" y="4649656"/>
            <a:ext cx="2112142" cy="50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ángulo 15"/>
          <p:cNvSpPr/>
          <p:nvPr/>
        </p:nvSpPr>
        <p:spPr>
          <a:xfrm>
            <a:off x="8624445" y="4667871"/>
            <a:ext cx="2361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000" b="1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10</a:t>
            </a:r>
            <a:r>
              <a:rPr lang="es-ES" sz="20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SUBÍNDICES</a:t>
            </a:r>
          </a:p>
        </p:txBody>
      </p:sp>
    </p:spTree>
    <p:extLst>
      <p:ext uri="{BB962C8B-B14F-4D97-AF65-F5344CB8AC3E}">
        <p14:creationId xmlns:p14="http://schemas.microsoft.com/office/powerpoint/2010/main" val="162148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69036"/>
            <a:ext cx="6100549" cy="4921528"/>
          </a:xfrm>
          <a:prstGeom prst="rect">
            <a:avLst/>
          </a:prstGeom>
          <a:solidFill>
            <a:schemeClr val="tx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Siete de nueve de los estados en los que hubo elecciones en 2018 cambiaron de partido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7A112A-3B94-4D00-BFBC-68D1E855615C}"/>
              </a:ext>
            </a:extLst>
          </p:cNvPr>
          <p:cNvSpPr txBox="1"/>
          <p:nvPr/>
        </p:nvSpPr>
        <p:spPr>
          <a:xfrm>
            <a:off x="762001" y="1762707"/>
            <a:ext cx="4261556" cy="461665"/>
          </a:xfrm>
          <a:prstGeom prst="rect">
            <a:avLst/>
          </a:prstGeom>
          <a:solidFill>
            <a:srgbClr val="F25E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"/>
                <a:cs typeface="Arial"/>
              </a:rPr>
              <a:t>Antes del 1° de julio de 2018</a:t>
            </a:r>
          </a:p>
        </p:txBody>
      </p:sp>
      <p:grpSp>
        <p:nvGrpSpPr>
          <p:cNvPr id="6" name="Group 12">
            <a:extLst>
              <a:ext uri="{FF2B5EF4-FFF2-40B4-BE49-F238E27FC236}">
                <a16:creationId xmlns:a16="http://schemas.microsoft.com/office/drawing/2014/main" id="{93A0343C-0FDD-4928-88C2-6ACE75E88292}"/>
              </a:ext>
            </a:extLst>
          </p:cNvPr>
          <p:cNvGrpSpPr/>
          <p:nvPr/>
        </p:nvGrpSpPr>
        <p:grpSpPr>
          <a:xfrm>
            <a:off x="1048193" y="2927948"/>
            <a:ext cx="3825731" cy="2732248"/>
            <a:chOff x="0" y="0"/>
            <a:chExt cx="7105650" cy="4895850"/>
          </a:xfrm>
        </p:grpSpPr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A0223822-AB6B-4B38-93D8-0F48CB54E1DB}"/>
                </a:ext>
              </a:extLst>
            </p:cNvPr>
            <p:cNvSpPr/>
            <p:nvPr/>
          </p:nvSpPr>
          <p:spPr>
            <a:xfrm>
              <a:off x="0" y="0"/>
              <a:ext cx="858838" cy="1311275"/>
            </a:xfrm>
            <a:custGeom>
              <a:avLst/>
              <a:gdLst>
                <a:gd name="connsiteX0" fmla="*/ 532109 w 873071"/>
                <a:gd name="connsiteY0" fmla="*/ 0 h 1338020"/>
                <a:gd name="connsiteX1" fmla="*/ 0 w 873071"/>
                <a:gd name="connsiteY1" fmla="*/ 15498 h 1338020"/>
                <a:gd name="connsiteX2" fmla="*/ 46495 w 873071"/>
                <a:gd name="connsiteY2" fmla="*/ 123986 h 1338020"/>
                <a:gd name="connsiteX3" fmla="*/ 30997 w 873071"/>
                <a:gd name="connsiteY3" fmla="*/ 175648 h 1338020"/>
                <a:gd name="connsiteX4" fmla="*/ 77492 w 873071"/>
                <a:gd name="connsiteY4" fmla="*/ 191146 h 1338020"/>
                <a:gd name="connsiteX5" fmla="*/ 67160 w 873071"/>
                <a:gd name="connsiteY5" fmla="*/ 289302 h 1338020"/>
                <a:gd name="connsiteX6" fmla="*/ 149817 w 873071"/>
                <a:gd name="connsiteY6" fmla="*/ 408122 h 1338020"/>
                <a:gd name="connsiteX7" fmla="*/ 129153 w 873071"/>
                <a:gd name="connsiteY7" fmla="*/ 459783 h 1338020"/>
                <a:gd name="connsiteX8" fmla="*/ 196312 w 873071"/>
                <a:gd name="connsiteY8" fmla="*/ 542441 h 1338020"/>
                <a:gd name="connsiteX9" fmla="*/ 196312 w 873071"/>
                <a:gd name="connsiteY9" fmla="*/ 609600 h 1338020"/>
                <a:gd name="connsiteX10" fmla="*/ 222143 w 873071"/>
                <a:gd name="connsiteY10" fmla="*/ 645763 h 1338020"/>
                <a:gd name="connsiteX11" fmla="*/ 222143 w 873071"/>
                <a:gd name="connsiteY11" fmla="*/ 754251 h 1338020"/>
                <a:gd name="connsiteX12" fmla="*/ 278970 w 873071"/>
                <a:gd name="connsiteY12" fmla="*/ 826576 h 1338020"/>
                <a:gd name="connsiteX13" fmla="*/ 366794 w 873071"/>
                <a:gd name="connsiteY13" fmla="*/ 924732 h 1338020"/>
                <a:gd name="connsiteX14" fmla="*/ 402956 w 873071"/>
                <a:gd name="connsiteY14" fmla="*/ 909234 h 1338020"/>
                <a:gd name="connsiteX15" fmla="*/ 542441 w 873071"/>
                <a:gd name="connsiteY15" fmla="*/ 1105546 h 1338020"/>
                <a:gd name="connsiteX16" fmla="*/ 588936 w 873071"/>
                <a:gd name="connsiteY16" fmla="*/ 1162373 h 1338020"/>
                <a:gd name="connsiteX17" fmla="*/ 552773 w 873071"/>
                <a:gd name="connsiteY17" fmla="*/ 1281193 h 1338020"/>
                <a:gd name="connsiteX18" fmla="*/ 568271 w 873071"/>
                <a:gd name="connsiteY18" fmla="*/ 1338020 h 1338020"/>
                <a:gd name="connsiteX19" fmla="*/ 619932 w 873071"/>
                <a:gd name="connsiteY19" fmla="*/ 1312190 h 1338020"/>
                <a:gd name="connsiteX20" fmla="*/ 862739 w 873071"/>
                <a:gd name="connsiteY20" fmla="*/ 1332854 h 1338020"/>
                <a:gd name="connsiteX21" fmla="*/ 873071 w 873071"/>
                <a:gd name="connsiteY21" fmla="*/ 1250197 h 1338020"/>
                <a:gd name="connsiteX22" fmla="*/ 826577 w 873071"/>
                <a:gd name="connsiteY22" fmla="*/ 1172705 h 1338020"/>
                <a:gd name="connsiteX23" fmla="*/ 805912 w 873071"/>
                <a:gd name="connsiteY23" fmla="*/ 1105546 h 1338020"/>
                <a:gd name="connsiteX24" fmla="*/ 733587 w 873071"/>
                <a:gd name="connsiteY24" fmla="*/ 1084881 h 1338020"/>
                <a:gd name="connsiteX25" fmla="*/ 697424 w 873071"/>
                <a:gd name="connsiteY25" fmla="*/ 950563 h 1338020"/>
                <a:gd name="connsiteX26" fmla="*/ 552773 w 873071"/>
                <a:gd name="connsiteY26" fmla="*/ 831742 h 1338020"/>
                <a:gd name="connsiteX27" fmla="*/ 485614 w 873071"/>
                <a:gd name="connsiteY27" fmla="*/ 718088 h 1338020"/>
                <a:gd name="connsiteX28" fmla="*/ 501112 w 873071"/>
                <a:gd name="connsiteY28" fmla="*/ 645763 h 1338020"/>
                <a:gd name="connsiteX29" fmla="*/ 470116 w 873071"/>
                <a:gd name="connsiteY29" fmla="*/ 578603 h 1338020"/>
                <a:gd name="connsiteX30" fmla="*/ 495946 w 873071"/>
                <a:gd name="connsiteY30" fmla="*/ 511444 h 1338020"/>
                <a:gd name="connsiteX31" fmla="*/ 464949 w 873071"/>
                <a:gd name="connsiteY31" fmla="*/ 444285 h 1338020"/>
                <a:gd name="connsiteX32" fmla="*/ 511444 w 873071"/>
                <a:gd name="connsiteY32" fmla="*/ 278970 h 1338020"/>
                <a:gd name="connsiteX33" fmla="*/ 433953 w 873071"/>
                <a:gd name="connsiteY33" fmla="*/ 222142 h 1338020"/>
                <a:gd name="connsiteX34" fmla="*/ 506278 w 873071"/>
                <a:gd name="connsiteY34" fmla="*/ 185980 h 1338020"/>
                <a:gd name="connsiteX35" fmla="*/ 480448 w 873071"/>
                <a:gd name="connsiteY35" fmla="*/ 139485 h 1338020"/>
                <a:gd name="connsiteX36" fmla="*/ 532109 w 873071"/>
                <a:gd name="connsiteY36" fmla="*/ 0 h 1338020"/>
                <a:gd name="connsiteX0" fmla="*/ 532109 w 873071"/>
                <a:gd name="connsiteY0" fmla="*/ 0 h 1332854"/>
                <a:gd name="connsiteX1" fmla="*/ 0 w 873071"/>
                <a:gd name="connsiteY1" fmla="*/ 15498 h 1332854"/>
                <a:gd name="connsiteX2" fmla="*/ 46495 w 873071"/>
                <a:gd name="connsiteY2" fmla="*/ 123986 h 1332854"/>
                <a:gd name="connsiteX3" fmla="*/ 30997 w 873071"/>
                <a:gd name="connsiteY3" fmla="*/ 175648 h 1332854"/>
                <a:gd name="connsiteX4" fmla="*/ 77492 w 873071"/>
                <a:gd name="connsiteY4" fmla="*/ 191146 h 1332854"/>
                <a:gd name="connsiteX5" fmla="*/ 67160 w 873071"/>
                <a:gd name="connsiteY5" fmla="*/ 289302 h 1332854"/>
                <a:gd name="connsiteX6" fmla="*/ 149817 w 873071"/>
                <a:gd name="connsiteY6" fmla="*/ 408122 h 1332854"/>
                <a:gd name="connsiteX7" fmla="*/ 129153 w 873071"/>
                <a:gd name="connsiteY7" fmla="*/ 459783 h 1332854"/>
                <a:gd name="connsiteX8" fmla="*/ 196312 w 873071"/>
                <a:gd name="connsiteY8" fmla="*/ 542441 h 1332854"/>
                <a:gd name="connsiteX9" fmla="*/ 196312 w 873071"/>
                <a:gd name="connsiteY9" fmla="*/ 609600 h 1332854"/>
                <a:gd name="connsiteX10" fmla="*/ 222143 w 873071"/>
                <a:gd name="connsiteY10" fmla="*/ 645763 h 1332854"/>
                <a:gd name="connsiteX11" fmla="*/ 222143 w 873071"/>
                <a:gd name="connsiteY11" fmla="*/ 754251 h 1332854"/>
                <a:gd name="connsiteX12" fmla="*/ 278970 w 873071"/>
                <a:gd name="connsiteY12" fmla="*/ 826576 h 1332854"/>
                <a:gd name="connsiteX13" fmla="*/ 366794 w 873071"/>
                <a:gd name="connsiteY13" fmla="*/ 924732 h 1332854"/>
                <a:gd name="connsiteX14" fmla="*/ 402956 w 873071"/>
                <a:gd name="connsiteY14" fmla="*/ 909234 h 1332854"/>
                <a:gd name="connsiteX15" fmla="*/ 542441 w 873071"/>
                <a:gd name="connsiteY15" fmla="*/ 1105546 h 1332854"/>
                <a:gd name="connsiteX16" fmla="*/ 588936 w 873071"/>
                <a:gd name="connsiteY16" fmla="*/ 1162373 h 1332854"/>
                <a:gd name="connsiteX17" fmla="*/ 552773 w 873071"/>
                <a:gd name="connsiteY17" fmla="*/ 1281193 h 1332854"/>
                <a:gd name="connsiteX18" fmla="*/ 578603 w 873071"/>
                <a:gd name="connsiteY18" fmla="*/ 1296692 h 1332854"/>
                <a:gd name="connsiteX19" fmla="*/ 619932 w 873071"/>
                <a:gd name="connsiteY19" fmla="*/ 1312190 h 1332854"/>
                <a:gd name="connsiteX20" fmla="*/ 862739 w 873071"/>
                <a:gd name="connsiteY20" fmla="*/ 1332854 h 1332854"/>
                <a:gd name="connsiteX21" fmla="*/ 873071 w 873071"/>
                <a:gd name="connsiteY21" fmla="*/ 1250197 h 1332854"/>
                <a:gd name="connsiteX22" fmla="*/ 826577 w 873071"/>
                <a:gd name="connsiteY22" fmla="*/ 1172705 h 1332854"/>
                <a:gd name="connsiteX23" fmla="*/ 805912 w 873071"/>
                <a:gd name="connsiteY23" fmla="*/ 1105546 h 1332854"/>
                <a:gd name="connsiteX24" fmla="*/ 733587 w 873071"/>
                <a:gd name="connsiteY24" fmla="*/ 1084881 h 1332854"/>
                <a:gd name="connsiteX25" fmla="*/ 697424 w 873071"/>
                <a:gd name="connsiteY25" fmla="*/ 950563 h 1332854"/>
                <a:gd name="connsiteX26" fmla="*/ 552773 w 873071"/>
                <a:gd name="connsiteY26" fmla="*/ 831742 h 1332854"/>
                <a:gd name="connsiteX27" fmla="*/ 485614 w 873071"/>
                <a:gd name="connsiteY27" fmla="*/ 718088 h 1332854"/>
                <a:gd name="connsiteX28" fmla="*/ 501112 w 873071"/>
                <a:gd name="connsiteY28" fmla="*/ 645763 h 1332854"/>
                <a:gd name="connsiteX29" fmla="*/ 470116 w 873071"/>
                <a:gd name="connsiteY29" fmla="*/ 578603 h 1332854"/>
                <a:gd name="connsiteX30" fmla="*/ 495946 w 873071"/>
                <a:gd name="connsiteY30" fmla="*/ 511444 h 1332854"/>
                <a:gd name="connsiteX31" fmla="*/ 464949 w 873071"/>
                <a:gd name="connsiteY31" fmla="*/ 444285 h 1332854"/>
                <a:gd name="connsiteX32" fmla="*/ 511444 w 873071"/>
                <a:gd name="connsiteY32" fmla="*/ 278970 h 1332854"/>
                <a:gd name="connsiteX33" fmla="*/ 433953 w 873071"/>
                <a:gd name="connsiteY33" fmla="*/ 222142 h 1332854"/>
                <a:gd name="connsiteX34" fmla="*/ 506278 w 873071"/>
                <a:gd name="connsiteY34" fmla="*/ 185980 h 1332854"/>
                <a:gd name="connsiteX35" fmla="*/ 480448 w 873071"/>
                <a:gd name="connsiteY35" fmla="*/ 139485 h 1332854"/>
                <a:gd name="connsiteX36" fmla="*/ 532109 w 873071"/>
                <a:gd name="connsiteY36" fmla="*/ 0 h 133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3071" h="1332854">
                  <a:moveTo>
                    <a:pt x="532109" y="0"/>
                  </a:moveTo>
                  <a:lnTo>
                    <a:pt x="0" y="15498"/>
                  </a:lnTo>
                  <a:lnTo>
                    <a:pt x="46495" y="123986"/>
                  </a:lnTo>
                  <a:lnTo>
                    <a:pt x="30997" y="175648"/>
                  </a:lnTo>
                  <a:lnTo>
                    <a:pt x="77492" y="191146"/>
                  </a:lnTo>
                  <a:lnTo>
                    <a:pt x="67160" y="289302"/>
                  </a:lnTo>
                  <a:lnTo>
                    <a:pt x="149817" y="408122"/>
                  </a:lnTo>
                  <a:lnTo>
                    <a:pt x="129153" y="459783"/>
                  </a:lnTo>
                  <a:lnTo>
                    <a:pt x="196312" y="542441"/>
                  </a:lnTo>
                  <a:lnTo>
                    <a:pt x="196312" y="609600"/>
                  </a:lnTo>
                  <a:lnTo>
                    <a:pt x="222143" y="645763"/>
                  </a:lnTo>
                  <a:lnTo>
                    <a:pt x="222143" y="754251"/>
                  </a:lnTo>
                  <a:lnTo>
                    <a:pt x="278970" y="826576"/>
                  </a:lnTo>
                  <a:lnTo>
                    <a:pt x="366794" y="924732"/>
                  </a:lnTo>
                  <a:lnTo>
                    <a:pt x="402956" y="909234"/>
                  </a:lnTo>
                  <a:lnTo>
                    <a:pt x="542441" y="1105546"/>
                  </a:lnTo>
                  <a:lnTo>
                    <a:pt x="588936" y="1162373"/>
                  </a:lnTo>
                  <a:lnTo>
                    <a:pt x="552773" y="1281193"/>
                  </a:lnTo>
                  <a:lnTo>
                    <a:pt x="578603" y="1296692"/>
                  </a:lnTo>
                  <a:lnTo>
                    <a:pt x="619932" y="1312190"/>
                  </a:lnTo>
                  <a:lnTo>
                    <a:pt x="862739" y="1332854"/>
                  </a:lnTo>
                  <a:lnTo>
                    <a:pt x="873071" y="1250197"/>
                  </a:lnTo>
                  <a:lnTo>
                    <a:pt x="826577" y="1172705"/>
                  </a:lnTo>
                  <a:lnTo>
                    <a:pt x="805912" y="1105546"/>
                  </a:lnTo>
                  <a:lnTo>
                    <a:pt x="733587" y="1084881"/>
                  </a:lnTo>
                  <a:lnTo>
                    <a:pt x="697424" y="950563"/>
                  </a:lnTo>
                  <a:lnTo>
                    <a:pt x="552773" y="831742"/>
                  </a:lnTo>
                  <a:lnTo>
                    <a:pt x="485614" y="718088"/>
                  </a:lnTo>
                  <a:lnTo>
                    <a:pt x="501112" y="645763"/>
                  </a:lnTo>
                  <a:lnTo>
                    <a:pt x="470116" y="578603"/>
                  </a:lnTo>
                  <a:lnTo>
                    <a:pt x="495946" y="511444"/>
                  </a:lnTo>
                  <a:lnTo>
                    <a:pt x="464949" y="444285"/>
                  </a:lnTo>
                  <a:lnTo>
                    <a:pt x="511444" y="278970"/>
                  </a:lnTo>
                  <a:lnTo>
                    <a:pt x="433953" y="222142"/>
                  </a:lnTo>
                  <a:lnTo>
                    <a:pt x="506278" y="185980"/>
                  </a:lnTo>
                  <a:lnTo>
                    <a:pt x="480448" y="139485"/>
                  </a:lnTo>
                  <a:lnTo>
                    <a:pt x="532109" y="0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F38948CE-DB92-42AA-ABD2-4860673E3A6C}"/>
                </a:ext>
              </a:extLst>
            </p:cNvPr>
            <p:cNvSpPr/>
            <p:nvPr/>
          </p:nvSpPr>
          <p:spPr>
            <a:xfrm>
              <a:off x="725488" y="869950"/>
              <a:ext cx="79375" cy="146050"/>
            </a:xfrm>
            <a:custGeom>
              <a:avLst/>
              <a:gdLst>
                <a:gd name="connsiteX0" fmla="*/ 0 w 82061"/>
                <a:gd name="connsiteY0" fmla="*/ 0 h 148492"/>
                <a:gd name="connsiteX1" fmla="*/ 54708 w 82061"/>
                <a:gd name="connsiteY1" fmla="*/ 148492 h 148492"/>
                <a:gd name="connsiteX2" fmla="*/ 82061 w 82061"/>
                <a:gd name="connsiteY2" fmla="*/ 105508 h 148492"/>
                <a:gd name="connsiteX3" fmla="*/ 46892 w 82061"/>
                <a:gd name="connsiteY3" fmla="*/ 78154 h 148492"/>
                <a:gd name="connsiteX4" fmla="*/ 0 w 82061"/>
                <a:gd name="connsiteY4" fmla="*/ 0 h 1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61" h="148492">
                  <a:moveTo>
                    <a:pt x="0" y="0"/>
                  </a:moveTo>
                  <a:lnTo>
                    <a:pt x="54708" y="148492"/>
                  </a:lnTo>
                  <a:lnTo>
                    <a:pt x="82061" y="105508"/>
                  </a:lnTo>
                  <a:lnTo>
                    <a:pt x="46892" y="78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D837614A-ABFD-4680-9F21-EF8228086DED}"/>
                </a:ext>
              </a:extLst>
            </p:cNvPr>
            <p:cNvSpPr/>
            <p:nvPr/>
          </p:nvSpPr>
          <p:spPr>
            <a:xfrm>
              <a:off x="252413" y="1139825"/>
              <a:ext cx="60325" cy="115888"/>
            </a:xfrm>
            <a:custGeom>
              <a:avLst/>
              <a:gdLst>
                <a:gd name="connsiteX0" fmla="*/ 62523 w 62523"/>
                <a:gd name="connsiteY0" fmla="*/ 0 h 117230"/>
                <a:gd name="connsiteX1" fmla="*/ 0 w 62523"/>
                <a:gd name="connsiteY1" fmla="*/ 85969 h 117230"/>
                <a:gd name="connsiteX2" fmla="*/ 50800 w 62523"/>
                <a:gd name="connsiteY2" fmla="*/ 117230 h 117230"/>
                <a:gd name="connsiteX3" fmla="*/ 62523 w 62523"/>
                <a:gd name="connsiteY3" fmla="*/ 0 h 11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23" h="117230">
                  <a:moveTo>
                    <a:pt x="62523" y="0"/>
                  </a:moveTo>
                  <a:lnTo>
                    <a:pt x="0" y="85969"/>
                  </a:lnTo>
                  <a:lnTo>
                    <a:pt x="50800" y="117230"/>
                  </a:lnTo>
                  <a:lnTo>
                    <a:pt x="625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DB35D37F-3011-46AD-A7B6-405DC3B33F33}"/>
                </a:ext>
              </a:extLst>
            </p:cNvPr>
            <p:cNvSpPr/>
            <p:nvPr/>
          </p:nvSpPr>
          <p:spPr>
            <a:xfrm>
              <a:off x="331788" y="1273175"/>
              <a:ext cx="1228725" cy="1414463"/>
            </a:xfrm>
            <a:custGeom>
              <a:avLst/>
              <a:gdLst>
                <a:gd name="connsiteX0" fmla="*/ 531446 w 1246554"/>
                <a:gd name="connsiteY0" fmla="*/ 39077 h 1434123"/>
                <a:gd name="connsiteX1" fmla="*/ 226646 w 1246554"/>
                <a:gd name="connsiteY1" fmla="*/ 0 h 1434123"/>
                <a:gd name="connsiteX2" fmla="*/ 199293 w 1246554"/>
                <a:gd name="connsiteY2" fmla="*/ 50800 h 1434123"/>
                <a:gd name="connsiteX3" fmla="*/ 144585 w 1246554"/>
                <a:gd name="connsiteY3" fmla="*/ 46892 h 1434123"/>
                <a:gd name="connsiteX4" fmla="*/ 42985 w 1246554"/>
                <a:gd name="connsiteY4" fmla="*/ 62523 h 1434123"/>
                <a:gd name="connsiteX5" fmla="*/ 0 w 1246554"/>
                <a:gd name="connsiteY5" fmla="*/ 27354 h 1434123"/>
                <a:gd name="connsiteX6" fmla="*/ 144585 w 1246554"/>
                <a:gd name="connsiteY6" fmla="*/ 222738 h 1434123"/>
                <a:gd name="connsiteX7" fmla="*/ 218831 w 1246554"/>
                <a:gd name="connsiteY7" fmla="*/ 281354 h 1434123"/>
                <a:gd name="connsiteX8" fmla="*/ 273539 w 1246554"/>
                <a:gd name="connsiteY8" fmla="*/ 281354 h 1434123"/>
                <a:gd name="connsiteX9" fmla="*/ 320431 w 1246554"/>
                <a:gd name="connsiteY9" fmla="*/ 367323 h 1434123"/>
                <a:gd name="connsiteX10" fmla="*/ 343877 w 1246554"/>
                <a:gd name="connsiteY10" fmla="*/ 324338 h 1434123"/>
                <a:gd name="connsiteX11" fmla="*/ 382954 w 1246554"/>
                <a:gd name="connsiteY11" fmla="*/ 351692 h 1434123"/>
                <a:gd name="connsiteX12" fmla="*/ 402493 w 1246554"/>
                <a:gd name="connsiteY12" fmla="*/ 316523 h 1434123"/>
                <a:gd name="connsiteX13" fmla="*/ 484554 w 1246554"/>
                <a:gd name="connsiteY13" fmla="*/ 461108 h 1434123"/>
                <a:gd name="connsiteX14" fmla="*/ 644770 w 1246554"/>
                <a:gd name="connsiteY14" fmla="*/ 590061 h 1434123"/>
                <a:gd name="connsiteX15" fmla="*/ 636954 w 1246554"/>
                <a:gd name="connsiteY15" fmla="*/ 847969 h 1434123"/>
                <a:gd name="connsiteX16" fmla="*/ 715108 w 1246554"/>
                <a:gd name="connsiteY16" fmla="*/ 980831 h 1434123"/>
                <a:gd name="connsiteX17" fmla="*/ 812800 w 1246554"/>
                <a:gd name="connsiteY17" fmla="*/ 1078523 h 1434123"/>
                <a:gd name="connsiteX18" fmla="*/ 879231 w 1246554"/>
                <a:gd name="connsiteY18" fmla="*/ 1086338 h 1434123"/>
                <a:gd name="connsiteX19" fmla="*/ 976923 w 1246554"/>
                <a:gd name="connsiteY19" fmla="*/ 1242646 h 1434123"/>
                <a:gd name="connsiteX20" fmla="*/ 1000370 w 1246554"/>
                <a:gd name="connsiteY20" fmla="*/ 1227015 h 1434123"/>
                <a:gd name="connsiteX21" fmla="*/ 1105877 w 1246554"/>
                <a:gd name="connsiteY21" fmla="*/ 1434123 h 1434123"/>
                <a:gd name="connsiteX22" fmla="*/ 1246554 w 1246554"/>
                <a:gd name="connsiteY22" fmla="*/ 1352061 h 1434123"/>
                <a:gd name="connsiteX23" fmla="*/ 1238739 w 1246554"/>
                <a:gd name="connsiteY23" fmla="*/ 1262184 h 1434123"/>
                <a:gd name="connsiteX24" fmla="*/ 1199662 w 1246554"/>
                <a:gd name="connsiteY24" fmla="*/ 1258277 h 1434123"/>
                <a:gd name="connsiteX25" fmla="*/ 1180123 w 1246554"/>
                <a:gd name="connsiteY25" fmla="*/ 1160584 h 1434123"/>
                <a:gd name="connsiteX26" fmla="*/ 1125416 w 1246554"/>
                <a:gd name="connsiteY26" fmla="*/ 1133231 h 1434123"/>
                <a:gd name="connsiteX27" fmla="*/ 1062893 w 1246554"/>
                <a:gd name="connsiteY27" fmla="*/ 1070708 h 1434123"/>
                <a:gd name="connsiteX28" fmla="*/ 992554 w 1246554"/>
                <a:gd name="connsiteY28" fmla="*/ 1101969 h 1434123"/>
                <a:gd name="connsiteX29" fmla="*/ 937846 w 1246554"/>
                <a:gd name="connsiteY29" fmla="*/ 953477 h 1434123"/>
                <a:gd name="connsiteX30" fmla="*/ 953477 w 1246554"/>
                <a:gd name="connsiteY30" fmla="*/ 847969 h 1434123"/>
                <a:gd name="connsiteX31" fmla="*/ 918308 w 1246554"/>
                <a:gd name="connsiteY31" fmla="*/ 824523 h 1434123"/>
                <a:gd name="connsiteX32" fmla="*/ 906585 w 1246554"/>
                <a:gd name="connsiteY32" fmla="*/ 726831 h 1434123"/>
                <a:gd name="connsiteX33" fmla="*/ 851877 w 1246554"/>
                <a:gd name="connsiteY33" fmla="*/ 679938 h 1434123"/>
                <a:gd name="connsiteX34" fmla="*/ 824523 w 1246554"/>
                <a:gd name="connsiteY34" fmla="*/ 488461 h 1434123"/>
                <a:gd name="connsiteX35" fmla="*/ 730739 w 1246554"/>
                <a:gd name="connsiteY35" fmla="*/ 332154 h 1434123"/>
                <a:gd name="connsiteX36" fmla="*/ 703385 w 1246554"/>
                <a:gd name="connsiteY36" fmla="*/ 355600 h 1434123"/>
                <a:gd name="connsiteX37" fmla="*/ 703385 w 1246554"/>
                <a:gd name="connsiteY37" fmla="*/ 308708 h 1434123"/>
                <a:gd name="connsiteX38" fmla="*/ 609600 w 1246554"/>
                <a:gd name="connsiteY38" fmla="*/ 254000 h 1434123"/>
                <a:gd name="connsiteX39" fmla="*/ 633046 w 1246554"/>
                <a:gd name="connsiteY39" fmla="*/ 164123 h 1434123"/>
                <a:gd name="connsiteX40" fmla="*/ 531446 w 1246554"/>
                <a:gd name="connsiteY40" fmla="*/ 39077 h 1434123"/>
                <a:gd name="connsiteX0" fmla="*/ 531446 w 1246554"/>
                <a:gd name="connsiteY0" fmla="*/ 39077 h 1434123"/>
                <a:gd name="connsiteX1" fmla="*/ 226646 w 1246554"/>
                <a:gd name="connsiteY1" fmla="*/ 0 h 1434123"/>
                <a:gd name="connsiteX2" fmla="*/ 199293 w 1246554"/>
                <a:gd name="connsiteY2" fmla="*/ 50800 h 1434123"/>
                <a:gd name="connsiteX3" fmla="*/ 144585 w 1246554"/>
                <a:gd name="connsiteY3" fmla="*/ 46892 h 1434123"/>
                <a:gd name="connsiteX4" fmla="*/ 42985 w 1246554"/>
                <a:gd name="connsiteY4" fmla="*/ 62523 h 1434123"/>
                <a:gd name="connsiteX5" fmla="*/ 0 w 1246554"/>
                <a:gd name="connsiteY5" fmla="*/ 27354 h 1434123"/>
                <a:gd name="connsiteX6" fmla="*/ 144585 w 1246554"/>
                <a:gd name="connsiteY6" fmla="*/ 222738 h 1434123"/>
                <a:gd name="connsiteX7" fmla="*/ 218831 w 1246554"/>
                <a:gd name="connsiteY7" fmla="*/ 281354 h 1434123"/>
                <a:gd name="connsiteX8" fmla="*/ 273539 w 1246554"/>
                <a:gd name="connsiteY8" fmla="*/ 281354 h 1434123"/>
                <a:gd name="connsiteX9" fmla="*/ 320431 w 1246554"/>
                <a:gd name="connsiteY9" fmla="*/ 367323 h 1434123"/>
                <a:gd name="connsiteX10" fmla="*/ 343877 w 1246554"/>
                <a:gd name="connsiteY10" fmla="*/ 324338 h 1434123"/>
                <a:gd name="connsiteX11" fmla="*/ 382954 w 1246554"/>
                <a:gd name="connsiteY11" fmla="*/ 351692 h 1434123"/>
                <a:gd name="connsiteX12" fmla="*/ 402493 w 1246554"/>
                <a:gd name="connsiteY12" fmla="*/ 316523 h 1434123"/>
                <a:gd name="connsiteX13" fmla="*/ 484554 w 1246554"/>
                <a:gd name="connsiteY13" fmla="*/ 461108 h 1434123"/>
                <a:gd name="connsiteX14" fmla="*/ 644770 w 1246554"/>
                <a:gd name="connsiteY14" fmla="*/ 590061 h 1434123"/>
                <a:gd name="connsiteX15" fmla="*/ 636954 w 1246554"/>
                <a:gd name="connsiteY15" fmla="*/ 847969 h 1434123"/>
                <a:gd name="connsiteX16" fmla="*/ 715108 w 1246554"/>
                <a:gd name="connsiteY16" fmla="*/ 980831 h 1434123"/>
                <a:gd name="connsiteX17" fmla="*/ 812800 w 1246554"/>
                <a:gd name="connsiteY17" fmla="*/ 1078523 h 1434123"/>
                <a:gd name="connsiteX18" fmla="*/ 879231 w 1246554"/>
                <a:gd name="connsiteY18" fmla="*/ 1086338 h 1434123"/>
                <a:gd name="connsiteX19" fmla="*/ 976923 w 1246554"/>
                <a:gd name="connsiteY19" fmla="*/ 1242646 h 1434123"/>
                <a:gd name="connsiteX20" fmla="*/ 1000370 w 1246554"/>
                <a:gd name="connsiteY20" fmla="*/ 1227015 h 1434123"/>
                <a:gd name="connsiteX21" fmla="*/ 1105877 w 1246554"/>
                <a:gd name="connsiteY21" fmla="*/ 1434123 h 1434123"/>
                <a:gd name="connsiteX22" fmla="*/ 1246554 w 1246554"/>
                <a:gd name="connsiteY22" fmla="*/ 1352061 h 1434123"/>
                <a:gd name="connsiteX23" fmla="*/ 1238739 w 1246554"/>
                <a:gd name="connsiteY23" fmla="*/ 1262184 h 1434123"/>
                <a:gd name="connsiteX24" fmla="*/ 1199662 w 1246554"/>
                <a:gd name="connsiteY24" fmla="*/ 1258277 h 1434123"/>
                <a:gd name="connsiteX25" fmla="*/ 1180123 w 1246554"/>
                <a:gd name="connsiteY25" fmla="*/ 1160584 h 1434123"/>
                <a:gd name="connsiteX26" fmla="*/ 1125416 w 1246554"/>
                <a:gd name="connsiteY26" fmla="*/ 1133231 h 1434123"/>
                <a:gd name="connsiteX27" fmla="*/ 1062893 w 1246554"/>
                <a:gd name="connsiteY27" fmla="*/ 1070708 h 1434123"/>
                <a:gd name="connsiteX28" fmla="*/ 992554 w 1246554"/>
                <a:gd name="connsiteY28" fmla="*/ 1101969 h 1434123"/>
                <a:gd name="connsiteX29" fmla="*/ 937846 w 1246554"/>
                <a:gd name="connsiteY29" fmla="*/ 953477 h 1434123"/>
                <a:gd name="connsiteX30" fmla="*/ 953477 w 1246554"/>
                <a:gd name="connsiteY30" fmla="*/ 847969 h 1434123"/>
                <a:gd name="connsiteX31" fmla="*/ 918308 w 1246554"/>
                <a:gd name="connsiteY31" fmla="*/ 824523 h 1434123"/>
                <a:gd name="connsiteX32" fmla="*/ 906585 w 1246554"/>
                <a:gd name="connsiteY32" fmla="*/ 726831 h 1434123"/>
                <a:gd name="connsiteX33" fmla="*/ 851877 w 1246554"/>
                <a:gd name="connsiteY33" fmla="*/ 679938 h 1434123"/>
                <a:gd name="connsiteX34" fmla="*/ 824523 w 1246554"/>
                <a:gd name="connsiteY34" fmla="*/ 488461 h 1434123"/>
                <a:gd name="connsiteX35" fmla="*/ 730739 w 1246554"/>
                <a:gd name="connsiteY35" fmla="*/ 332154 h 1434123"/>
                <a:gd name="connsiteX36" fmla="*/ 703385 w 1246554"/>
                <a:gd name="connsiteY36" fmla="*/ 355600 h 1434123"/>
                <a:gd name="connsiteX37" fmla="*/ 703385 w 1246554"/>
                <a:gd name="connsiteY37" fmla="*/ 308708 h 1434123"/>
                <a:gd name="connsiteX38" fmla="*/ 644769 w 1246554"/>
                <a:gd name="connsiteY38" fmla="*/ 250093 h 1434123"/>
                <a:gd name="connsiteX39" fmla="*/ 633046 w 1246554"/>
                <a:gd name="connsiteY39" fmla="*/ 164123 h 1434123"/>
                <a:gd name="connsiteX40" fmla="*/ 531446 w 1246554"/>
                <a:gd name="connsiteY40" fmla="*/ 39077 h 14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46554" h="1434123">
                  <a:moveTo>
                    <a:pt x="531446" y="39077"/>
                  </a:moveTo>
                  <a:lnTo>
                    <a:pt x="226646" y="0"/>
                  </a:lnTo>
                  <a:lnTo>
                    <a:pt x="199293" y="50800"/>
                  </a:lnTo>
                  <a:lnTo>
                    <a:pt x="144585" y="46892"/>
                  </a:lnTo>
                  <a:lnTo>
                    <a:pt x="42985" y="62523"/>
                  </a:lnTo>
                  <a:lnTo>
                    <a:pt x="0" y="27354"/>
                  </a:lnTo>
                  <a:lnTo>
                    <a:pt x="144585" y="222738"/>
                  </a:lnTo>
                  <a:lnTo>
                    <a:pt x="218831" y="281354"/>
                  </a:lnTo>
                  <a:lnTo>
                    <a:pt x="273539" y="281354"/>
                  </a:lnTo>
                  <a:lnTo>
                    <a:pt x="320431" y="367323"/>
                  </a:lnTo>
                  <a:lnTo>
                    <a:pt x="343877" y="324338"/>
                  </a:lnTo>
                  <a:lnTo>
                    <a:pt x="382954" y="351692"/>
                  </a:lnTo>
                  <a:lnTo>
                    <a:pt x="402493" y="316523"/>
                  </a:lnTo>
                  <a:lnTo>
                    <a:pt x="484554" y="461108"/>
                  </a:lnTo>
                  <a:lnTo>
                    <a:pt x="644770" y="590061"/>
                  </a:lnTo>
                  <a:lnTo>
                    <a:pt x="636954" y="847969"/>
                  </a:lnTo>
                  <a:lnTo>
                    <a:pt x="715108" y="980831"/>
                  </a:lnTo>
                  <a:lnTo>
                    <a:pt x="812800" y="1078523"/>
                  </a:lnTo>
                  <a:lnTo>
                    <a:pt x="879231" y="1086338"/>
                  </a:lnTo>
                  <a:lnTo>
                    <a:pt x="976923" y="1242646"/>
                  </a:lnTo>
                  <a:lnTo>
                    <a:pt x="1000370" y="1227015"/>
                  </a:lnTo>
                  <a:lnTo>
                    <a:pt x="1105877" y="1434123"/>
                  </a:lnTo>
                  <a:lnTo>
                    <a:pt x="1246554" y="1352061"/>
                  </a:lnTo>
                  <a:lnTo>
                    <a:pt x="1238739" y="1262184"/>
                  </a:lnTo>
                  <a:lnTo>
                    <a:pt x="1199662" y="1258277"/>
                  </a:lnTo>
                  <a:lnTo>
                    <a:pt x="1180123" y="1160584"/>
                  </a:lnTo>
                  <a:lnTo>
                    <a:pt x="1125416" y="1133231"/>
                  </a:lnTo>
                  <a:lnTo>
                    <a:pt x="1062893" y="1070708"/>
                  </a:lnTo>
                  <a:lnTo>
                    <a:pt x="992554" y="1101969"/>
                  </a:lnTo>
                  <a:lnTo>
                    <a:pt x="937846" y="953477"/>
                  </a:lnTo>
                  <a:lnTo>
                    <a:pt x="953477" y="847969"/>
                  </a:lnTo>
                  <a:lnTo>
                    <a:pt x="918308" y="824523"/>
                  </a:lnTo>
                  <a:lnTo>
                    <a:pt x="906585" y="726831"/>
                  </a:lnTo>
                  <a:lnTo>
                    <a:pt x="851877" y="679938"/>
                  </a:lnTo>
                  <a:lnTo>
                    <a:pt x="824523" y="488461"/>
                  </a:lnTo>
                  <a:lnTo>
                    <a:pt x="730739" y="332154"/>
                  </a:lnTo>
                  <a:lnTo>
                    <a:pt x="703385" y="355600"/>
                  </a:lnTo>
                  <a:lnTo>
                    <a:pt x="703385" y="308708"/>
                  </a:lnTo>
                  <a:lnTo>
                    <a:pt x="644769" y="250093"/>
                  </a:lnTo>
                  <a:lnTo>
                    <a:pt x="633046" y="164123"/>
                  </a:lnTo>
                  <a:lnTo>
                    <a:pt x="531446" y="390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861E376-73F5-4DD0-95A9-A6B16BD0E98B}"/>
                </a:ext>
              </a:extLst>
            </p:cNvPr>
            <p:cNvSpPr/>
            <p:nvPr/>
          </p:nvSpPr>
          <p:spPr>
            <a:xfrm>
              <a:off x="909638" y="2147888"/>
              <a:ext cx="115887" cy="147637"/>
            </a:xfrm>
            <a:custGeom>
              <a:avLst/>
              <a:gdLst>
                <a:gd name="connsiteX0" fmla="*/ 42985 w 117231"/>
                <a:gd name="connsiteY0" fmla="*/ 0 h 148492"/>
                <a:gd name="connsiteX1" fmla="*/ 0 w 117231"/>
                <a:gd name="connsiteY1" fmla="*/ 46892 h 148492"/>
                <a:gd name="connsiteX2" fmla="*/ 117231 w 117231"/>
                <a:gd name="connsiteY2" fmla="*/ 148492 h 148492"/>
                <a:gd name="connsiteX3" fmla="*/ 117231 w 117231"/>
                <a:gd name="connsiteY3" fmla="*/ 113323 h 148492"/>
                <a:gd name="connsiteX4" fmla="*/ 42985 w 117231"/>
                <a:gd name="connsiteY4" fmla="*/ 0 h 1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31" h="148492">
                  <a:moveTo>
                    <a:pt x="42985" y="0"/>
                  </a:moveTo>
                  <a:lnTo>
                    <a:pt x="0" y="46892"/>
                  </a:lnTo>
                  <a:lnTo>
                    <a:pt x="117231" y="148492"/>
                  </a:lnTo>
                  <a:lnTo>
                    <a:pt x="117231" y="113323"/>
                  </a:lnTo>
                  <a:lnTo>
                    <a:pt x="4298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74001573-FA46-49BD-8C30-0F1A8935633F}"/>
                </a:ext>
              </a:extLst>
            </p:cNvPr>
            <p:cNvSpPr/>
            <p:nvPr/>
          </p:nvSpPr>
          <p:spPr>
            <a:xfrm>
              <a:off x="1279525" y="2098675"/>
              <a:ext cx="58738" cy="73025"/>
            </a:xfrm>
            <a:custGeom>
              <a:avLst/>
              <a:gdLst>
                <a:gd name="connsiteX0" fmla="*/ 19538 w 58615"/>
                <a:gd name="connsiteY0" fmla="*/ 0 h 74246"/>
                <a:gd name="connsiteX1" fmla="*/ 0 w 58615"/>
                <a:gd name="connsiteY1" fmla="*/ 46892 h 74246"/>
                <a:gd name="connsiteX2" fmla="*/ 58615 w 58615"/>
                <a:gd name="connsiteY2" fmla="*/ 74246 h 74246"/>
                <a:gd name="connsiteX3" fmla="*/ 19538 w 58615"/>
                <a:gd name="connsiteY3" fmla="*/ 0 h 7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15" h="74246">
                  <a:moveTo>
                    <a:pt x="19538" y="0"/>
                  </a:moveTo>
                  <a:lnTo>
                    <a:pt x="0" y="46892"/>
                  </a:lnTo>
                  <a:lnTo>
                    <a:pt x="58615" y="74246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A6ACF0B0-9FD5-4AF3-9D5C-C63C17B668B6}"/>
                </a:ext>
              </a:extLst>
            </p:cNvPr>
            <p:cNvSpPr/>
            <p:nvPr/>
          </p:nvSpPr>
          <p:spPr>
            <a:xfrm>
              <a:off x="1343025" y="2222500"/>
              <a:ext cx="58738" cy="73025"/>
            </a:xfrm>
            <a:custGeom>
              <a:avLst/>
              <a:gdLst>
                <a:gd name="connsiteX0" fmla="*/ 19538 w 58615"/>
                <a:gd name="connsiteY0" fmla="*/ 0 h 74246"/>
                <a:gd name="connsiteX1" fmla="*/ 0 w 58615"/>
                <a:gd name="connsiteY1" fmla="*/ 46892 h 74246"/>
                <a:gd name="connsiteX2" fmla="*/ 58615 w 58615"/>
                <a:gd name="connsiteY2" fmla="*/ 74246 h 74246"/>
                <a:gd name="connsiteX3" fmla="*/ 19538 w 58615"/>
                <a:gd name="connsiteY3" fmla="*/ 0 h 7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15" h="74246">
                  <a:moveTo>
                    <a:pt x="19538" y="0"/>
                  </a:moveTo>
                  <a:lnTo>
                    <a:pt x="0" y="46892"/>
                  </a:lnTo>
                  <a:lnTo>
                    <a:pt x="58615" y="74246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B87E21AD-1690-4B23-A910-8808AF2A8676}"/>
                </a:ext>
              </a:extLst>
            </p:cNvPr>
            <p:cNvSpPr/>
            <p:nvPr/>
          </p:nvSpPr>
          <p:spPr>
            <a:xfrm>
              <a:off x="1460500" y="2322513"/>
              <a:ext cx="57150" cy="73025"/>
            </a:xfrm>
            <a:custGeom>
              <a:avLst/>
              <a:gdLst>
                <a:gd name="connsiteX0" fmla="*/ 19538 w 58615"/>
                <a:gd name="connsiteY0" fmla="*/ 0 h 74246"/>
                <a:gd name="connsiteX1" fmla="*/ 0 w 58615"/>
                <a:gd name="connsiteY1" fmla="*/ 46892 h 74246"/>
                <a:gd name="connsiteX2" fmla="*/ 58615 w 58615"/>
                <a:gd name="connsiteY2" fmla="*/ 74246 h 74246"/>
                <a:gd name="connsiteX3" fmla="*/ 19538 w 58615"/>
                <a:gd name="connsiteY3" fmla="*/ 0 h 7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15" h="74246">
                  <a:moveTo>
                    <a:pt x="19538" y="0"/>
                  </a:moveTo>
                  <a:lnTo>
                    <a:pt x="0" y="46892"/>
                  </a:lnTo>
                  <a:lnTo>
                    <a:pt x="58615" y="74246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4E7527F0-81EC-4869-B422-9F02872AA80B}"/>
                </a:ext>
              </a:extLst>
            </p:cNvPr>
            <p:cNvSpPr/>
            <p:nvPr/>
          </p:nvSpPr>
          <p:spPr>
            <a:xfrm>
              <a:off x="433388" y="77788"/>
              <a:ext cx="1446212" cy="1743075"/>
            </a:xfrm>
            <a:custGeom>
              <a:avLst/>
              <a:gdLst>
                <a:gd name="connsiteX0" fmla="*/ 78154 w 1469293"/>
                <a:gd name="connsiteY0" fmla="*/ 199292 h 1770184"/>
                <a:gd name="connsiteX1" fmla="*/ 214923 w 1469293"/>
                <a:gd name="connsiteY1" fmla="*/ 293076 h 1770184"/>
                <a:gd name="connsiteX2" fmla="*/ 257908 w 1469293"/>
                <a:gd name="connsiteY2" fmla="*/ 265723 h 1770184"/>
                <a:gd name="connsiteX3" fmla="*/ 312616 w 1469293"/>
                <a:gd name="connsiteY3" fmla="*/ 281353 h 1770184"/>
                <a:gd name="connsiteX4" fmla="*/ 332154 w 1469293"/>
                <a:gd name="connsiteY4" fmla="*/ 339969 h 1770184"/>
                <a:gd name="connsiteX5" fmla="*/ 437662 w 1469293"/>
                <a:gd name="connsiteY5" fmla="*/ 402492 h 1770184"/>
                <a:gd name="connsiteX6" fmla="*/ 445477 w 1469293"/>
                <a:gd name="connsiteY6" fmla="*/ 539261 h 1770184"/>
                <a:gd name="connsiteX7" fmla="*/ 468923 w 1469293"/>
                <a:gd name="connsiteY7" fmla="*/ 660400 h 1770184"/>
                <a:gd name="connsiteX8" fmla="*/ 508000 w 1469293"/>
                <a:gd name="connsiteY8" fmla="*/ 734646 h 1770184"/>
                <a:gd name="connsiteX9" fmla="*/ 566616 w 1469293"/>
                <a:gd name="connsiteY9" fmla="*/ 902676 h 1770184"/>
                <a:gd name="connsiteX10" fmla="*/ 562708 w 1469293"/>
                <a:gd name="connsiteY10" fmla="*/ 930030 h 1770184"/>
                <a:gd name="connsiteX11" fmla="*/ 593970 w 1469293"/>
                <a:gd name="connsiteY11" fmla="*/ 930030 h 1770184"/>
                <a:gd name="connsiteX12" fmla="*/ 590062 w 1469293"/>
                <a:gd name="connsiteY12" fmla="*/ 996461 h 1770184"/>
                <a:gd name="connsiteX13" fmla="*/ 707293 w 1469293"/>
                <a:gd name="connsiteY13" fmla="*/ 1129323 h 1770184"/>
                <a:gd name="connsiteX14" fmla="*/ 793262 w 1469293"/>
                <a:gd name="connsiteY14" fmla="*/ 1219200 h 1770184"/>
                <a:gd name="connsiteX15" fmla="*/ 836246 w 1469293"/>
                <a:gd name="connsiteY15" fmla="*/ 1312984 h 1770184"/>
                <a:gd name="connsiteX16" fmla="*/ 918308 w 1469293"/>
                <a:gd name="connsiteY16" fmla="*/ 1312984 h 1770184"/>
                <a:gd name="connsiteX17" fmla="*/ 957385 w 1469293"/>
                <a:gd name="connsiteY17" fmla="*/ 1355969 h 1770184"/>
                <a:gd name="connsiteX18" fmla="*/ 933939 w 1469293"/>
                <a:gd name="connsiteY18" fmla="*/ 1434123 h 1770184"/>
                <a:gd name="connsiteX19" fmla="*/ 1004277 w 1469293"/>
                <a:gd name="connsiteY19" fmla="*/ 1500553 h 1770184"/>
                <a:gd name="connsiteX20" fmla="*/ 1105877 w 1469293"/>
                <a:gd name="connsiteY20" fmla="*/ 1547446 h 1770184"/>
                <a:gd name="connsiteX21" fmla="*/ 1105877 w 1469293"/>
                <a:gd name="connsiteY21" fmla="*/ 1621692 h 1770184"/>
                <a:gd name="connsiteX22" fmla="*/ 1144954 w 1469293"/>
                <a:gd name="connsiteY22" fmla="*/ 1652953 h 1770184"/>
                <a:gd name="connsiteX23" fmla="*/ 1215293 w 1469293"/>
                <a:gd name="connsiteY23" fmla="*/ 1656861 h 1770184"/>
                <a:gd name="connsiteX24" fmla="*/ 1254370 w 1469293"/>
                <a:gd name="connsiteY24" fmla="*/ 1770184 h 1770184"/>
                <a:gd name="connsiteX25" fmla="*/ 1449754 w 1469293"/>
                <a:gd name="connsiteY25" fmla="*/ 1621692 h 1770184"/>
                <a:gd name="connsiteX26" fmla="*/ 1402862 w 1469293"/>
                <a:gd name="connsiteY26" fmla="*/ 1527907 h 1770184"/>
                <a:gd name="connsiteX27" fmla="*/ 1406770 w 1469293"/>
                <a:gd name="connsiteY27" fmla="*/ 1457569 h 1770184"/>
                <a:gd name="connsiteX28" fmla="*/ 1305170 w 1469293"/>
                <a:gd name="connsiteY28" fmla="*/ 1281723 h 1770184"/>
                <a:gd name="connsiteX29" fmla="*/ 1340339 w 1469293"/>
                <a:gd name="connsiteY29" fmla="*/ 1227015 h 1770184"/>
                <a:gd name="connsiteX30" fmla="*/ 1430216 w 1469293"/>
                <a:gd name="connsiteY30" fmla="*/ 1254369 h 1770184"/>
                <a:gd name="connsiteX31" fmla="*/ 1434123 w 1469293"/>
                <a:gd name="connsiteY31" fmla="*/ 965200 h 1770184"/>
                <a:gd name="connsiteX32" fmla="*/ 1445846 w 1469293"/>
                <a:gd name="connsiteY32" fmla="*/ 875323 h 1770184"/>
                <a:gd name="connsiteX33" fmla="*/ 1469293 w 1469293"/>
                <a:gd name="connsiteY33" fmla="*/ 609600 h 1770184"/>
                <a:gd name="connsiteX34" fmla="*/ 1375508 w 1469293"/>
                <a:gd name="connsiteY34" fmla="*/ 547076 h 1770184"/>
                <a:gd name="connsiteX35" fmla="*/ 1383323 w 1469293"/>
                <a:gd name="connsiteY35" fmla="*/ 402492 h 1770184"/>
                <a:gd name="connsiteX36" fmla="*/ 910493 w 1469293"/>
                <a:gd name="connsiteY36" fmla="*/ 379046 h 1770184"/>
                <a:gd name="connsiteX37" fmla="*/ 70339 w 1469293"/>
                <a:gd name="connsiteY37" fmla="*/ 0 h 1770184"/>
                <a:gd name="connsiteX38" fmla="*/ 46893 w 1469293"/>
                <a:gd name="connsiteY38" fmla="*/ 58615 h 1770184"/>
                <a:gd name="connsiteX39" fmla="*/ 78154 w 1469293"/>
                <a:gd name="connsiteY39" fmla="*/ 113323 h 1770184"/>
                <a:gd name="connsiteX40" fmla="*/ 0 w 1469293"/>
                <a:gd name="connsiteY40" fmla="*/ 140676 h 1770184"/>
                <a:gd name="connsiteX41" fmla="*/ 78154 w 1469293"/>
                <a:gd name="connsiteY41" fmla="*/ 199292 h 1770184"/>
                <a:gd name="connsiteX0" fmla="*/ 78154 w 1469293"/>
                <a:gd name="connsiteY0" fmla="*/ 199292 h 1770184"/>
                <a:gd name="connsiteX1" fmla="*/ 214923 w 1469293"/>
                <a:gd name="connsiteY1" fmla="*/ 293076 h 1770184"/>
                <a:gd name="connsiteX2" fmla="*/ 257908 w 1469293"/>
                <a:gd name="connsiteY2" fmla="*/ 265723 h 1770184"/>
                <a:gd name="connsiteX3" fmla="*/ 312616 w 1469293"/>
                <a:gd name="connsiteY3" fmla="*/ 281353 h 1770184"/>
                <a:gd name="connsiteX4" fmla="*/ 332154 w 1469293"/>
                <a:gd name="connsiteY4" fmla="*/ 339969 h 1770184"/>
                <a:gd name="connsiteX5" fmla="*/ 437662 w 1469293"/>
                <a:gd name="connsiteY5" fmla="*/ 402492 h 1770184"/>
                <a:gd name="connsiteX6" fmla="*/ 445477 w 1469293"/>
                <a:gd name="connsiteY6" fmla="*/ 539261 h 1770184"/>
                <a:gd name="connsiteX7" fmla="*/ 468923 w 1469293"/>
                <a:gd name="connsiteY7" fmla="*/ 660400 h 1770184"/>
                <a:gd name="connsiteX8" fmla="*/ 508000 w 1469293"/>
                <a:gd name="connsiteY8" fmla="*/ 734646 h 1770184"/>
                <a:gd name="connsiteX9" fmla="*/ 566616 w 1469293"/>
                <a:gd name="connsiteY9" fmla="*/ 902676 h 1770184"/>
                <a:gd name="connsiteX10" fmla="*/ 562708 w 1469293"/>
                <a:gd name="connsiteY10" fmla="*/ 930030 h 1770184"/>
                <a:gd name="connsiteX11" fmla="*/ 593970 w 1469293"/>
                <a:gd name="connsiteY11" fmla="*/ 930030 h 1770184"/>
                <a:gd name="connsiteX12" fmla="*/ 590062 w 1469293"/>
                <a:gd name="connsiteY12" fmla="*/ 996461 h 1770184"/>
                <a:gd name="connsiteX13" fmla="*/ 707293 w 1469293"/>
                <a:gd name="connsiteY13" fmla="*/ 1129323 h 1770184"/>
                <a:gd name="connsiteX14" fmla="*/ 793262 w 1469293"/>
                <a:gd name="connsiteY14" fmla="*/ 1219200 h 1770184"/>
                <a:gd name="connsiteX15" fmla="*/ 836246 w 1469293"/>
                <a:gd name="connsiteY15" fmla="*/ 1312984 h 1770184"/>
                <a:gd name="connsiteX16" fmla="*/ 918308 w 1469293"/>
                <a:gd name="connsiteY16" fmla="*/ 1312984 h 1770184"/>
                <a:gd name="connsiteX17" fmla="*/ 957385 w 1469293"/>
                <a:gd name="connsiteY17" fmla="*/ 1355969 h 1770184"/>
                <a:gd name="connsiteX18" fmla="*/ 933939 w 1469293"/>
                <a:gd name="connsiteY18" fmla="*/ 1434123 h 1770184"/>
                <a:gd name="connsiteX19" fmla="*/ 1004277 w 1469293"/>
                <a:gd name="connsiteY19" fmla="*/ 1500553 h 1770184"/>
                <a:gd name="connsiteX20" fmla="*/ 1105877 w 1469293"/>
                <a:gd name="connsiteY20" fmla="*/ 1547446 h 1770184"/>
                <a:gd name="connsiteX21" fmla="*/ 1105877 w 1469293"/>
                <a:gd name="connsiteY21" fmla="*/ 1621692 h 1770184"/>
                <a:gd name="connsiteX22" fmla="*/ 1144954 w 1469293"/>
                <a:gd name="connsiteY22" fmla="*/ 1652953 h 1770184"/>
                <a:gd name="connsiteX23" fmla="*/ 1215293 w 1469293"/>
                <a:gd name="connsiteY23" fmla="*/ 1656861 h 1770184"/>
                <a:gd name="connsiteX24" fmla="*/ 1254370 w 1469293"/>
                <a:gd name="connsiteY24" fmla="*/ 1770184 h 1770184"/>
                <a:gd name="connsiteX25" fmla="*/ 1449754 w 1469293"/>
                <a:gd name="connsiteY25" fmla="*/ 1621692 h 1770184"/>
                <a:gd name="connsiteX26" fmla="*/ 1402862 w 1469293"/>
                <a:gd name="connsiteY26" fmla="*/ 1527907 h 1770184"/>
                <a:gd name="connsiteX27" fmla="*/ 1406770 w 1469293"/>
                <a:gd name="connsiteY27" fmla="*/ 1457569 h 1770184"/>
                <a:gd name="connsiteX28" fmla="*/ 1305170 w 1469293"/>
                <a:gd name="connsiteY28" fmla="*/ 1281723 h 1770184"/>
                <a:gd name="connsiteX29" fmla="*/ 1340339 w 1469293"/>
                <a:gd name="connsiteY29" fmla="*/ 1227015 h 1770184"/>
                <a:gd name="connsiteX30" fmla="*/ 1430216 w 1469293"/>
                <a:gd name="connsiteY30" fmla="*/ 1254369 h 1770184"/>
                <a:gd name="connsiteX31" fmla="*/ 1434123 w 1469293"/>
                <a:gd name="connsiteY31" fmla="*/ 965200 h 1770184"/>
                <a:gd name="connsiteX32" fmla="*/ 1445846 w 1469293"/>
                <a:gd name="connsiteY32" fmla="*/ 875323 h 1770184"/>
                <a:gd name="connsiteX33" fmla="*/ 1469293 w 1469293"/>
                <a:gd name="connsiteY33" fmla="*/ 609600 h 1770184"/>
                <a:gd name="connsiteX34" fmla="*/ 1375508 w 1469293"/>
                <a:gd name="connsiteY34" fmla="*/ 547076 h 1770184"/>
                <a:gd name="connsiteX35" fmla="*/ 1399849 w 1469293"/>
                <a:gd name="connsiteY35" fmla="*/ 416263 h 1770184"/>
                <a:gd name="connsiteX36" fmla="*/ 910493 w 1469293"/>
                <a:gd name="connsiteY36" fmla="*/ 379046 h 1770184"/>
                <a:gd name="connsiteX37" fmla="*/ 70339 w 1469293"/>
                <a:gd name="connsiteY37" fmla="*/ 0 h 1770184"/>
                <a:gd name="connsiteX38" fmla="*/ 46893 w 1469293"/>
                <a:gd name="connsiteY38" fmla="*/ 58615 h 1770184"/>
                <a:gd name="connsiteX39" fmla="*/ 78154 w 1469293"/>
                <a:gd name="connsiteY39" fmla="*/ 113323 h 1770184"/>
                <a:gd name="connsiteX40" fmla="*/ 0 w 1469293"/>
                <a:gd name="connsiteY40" fmla="*/ 140676 h 1770184"/>
                <a:gd name="connsiteX41" fmla="*/ 78154 w 1469293"/>
                <a:gd name="connsiteY41" fmla="*/ 199292 h 1770184"/>
                <a:gd name="connsiteX0" fmla="*/ 78154 w 1469293"/>
                <a:gd name="connsiteY0" fmla="*/ 199292 h 1770184"/>
                <a:gd name="connsiteX1" fmla="*/ 214923 w 1469293"/>
                <a:gd name="connsiteY1" fmla="*/ 293076 h 1770184"/>
                <a:gd name="connsiteX2" fmla="*/ 257908 w 1469293"/>
                <a:gd name="connsiteY2" fmla="*/ 265723 h 1770184"/>
                <a:gd name="connsiteX3" fmla="*/ 312616 w 1469293"/>
                <a:gd name="connsiteY3" fmla="*/ 281353 h 1770184"/>
                <a:gd name="connsiteX4" fmla="*/ 332154 w 1469293"/>
                <a:gd name="connsiteY4" fmla="*/ 339969 h 1770184"/>
                <a:gd name="connsiteX5" fmla="*/ 437662 w 1469293"/>
                <a:gd name="connsiteY5" fmla="*/ 402492 h 1770184"/>
                <a:gd name="connsiteX6" fmla="*/ 445477 w 1469293"/>
                <a:gd name="connsiteY6" fmla="*/ 539261 h 1770184"/>
                <a:gd name="connsiteX7" fmla="*/ 468923 w 1469293"/>
                <a:gd name="connsiteY7" fmla="*/ 660400 h 1770184"/>
                <a:gd name="connsiteX8" fmla="*/ 508000 w 1469293"/>
                <a:gd name="connsiteY8" fmla="*/ 734646 h 1770184"/>
                <a:gd name="connsiteX9" fmla="*/ 566616 w 1469293"/>
                <a:gd name="connsiteY9" fmla="*/ 902676 h 1770184"/>
                <a:gd name="connsiteX10" fmla="*/ 562708 w 1469293"/>
                <a:gd name="connsiteY10" fmla="*/ 930030 h 1770184"/>
                <a:gd name="connsiteX11" fmla="*/ 593970 w 1469293"/>
                <a:gd name="connsiteY11" fmla="*/ 930030 h 1770184"/>
                <a:gd name="connsiteX12" fmla="*/ 590062 w 1469293"/>
                <a:gd name="connsiteY12" fmla="*/ 996461 h 1770184"/>
                <a:gd name="connsiteX13" fmla="*/ 707293 w 1469293"/>
                <a:gd name="connsiteY13" fmla="*/ 1129323 h 1770184"/>
                <a:gd name="connsiteX14" fmla="*/ 793262 w 1469293"/>
                <a:gd name="connsiteY14" fmla="*/ 1219200 h 1770184"/>
                <a:gd name="connsiteX15" fmla="*/ 836246 w 1469293"/>
                <a:gd name="connsiteY15" fmla="*/ 1312984 h 1770184"/>
                <a:gd name="connsiteX16" fmla="*/ 918308 w 1469293"/>
                <a:gd name="connsiteY16" fmla="*/ 1312984 h 1770184"/>
                <a:gd name="connsiteX17" fmla="*/ 957385 w 1469293"/>
                <a:gd name="connsiteY17" fmla="*/ 1355969 h 1770184"/>
                <a:gd name="connsiteX18" fmla="*/ 933939 w 1469293"/>
                <a:gd name="connsiteY18" fmla="*/ 1434123 h 1770184"/>
                <a:gd name="connsiteX19" fmla="*/ 1004277 w 1469293"/>
                <a:gd name="connsiteY19" fmla="*/ 1500553 h 1770184"/>
                <a:gd name="connsiteX20" fmla="*/ 1105877 w 1469293"/>
                <a:gd name="connsiteY20" fmla="*/ 1547446 h 1770184"/>
                <a:gd name="connsiteX21" fmla="*/ 1105877 w 1469293"/>
                <a:gd name="connsiteY21" fmla="*/ 1621692 h 1770184"/>
                <a:gd name="connsiteX22" fmla="*/ 1144954 w 1469293"/>
                <a:gd name="connsiteY22" fmla="*/ 1652953 h 1770184"/>
                <a:gd name="connsiteX23" fmla="*/ 1215293 w 1469293"/>
                <a:gd name="connsiteY23" fmla="*/ 1656861 h 1770184"/>
                <a:gd name="connsiteX24" fmla="*/ 1254370 w 1469293"/>
                <a:gd name="connsiteY24" fmla="*/ 1770184 h 1770184"/>
                <a:gd name="connsiteX25" fmla="*/ 1449754 w 1469293"/>
                <a:gd name="connsiteY25" fmla="*/ 1621692 h 1770184"/>
                <a:gd name="connsiteX26" fmla="*/ 1402862 w 1469293"/>
                <a:gd name="connsiteY26" fmla="*/ 1527907 h 1770184"/>
                <a:gd name="connsiteX27" fmla="*/ 1406770 w 1469293"/>
                <a:gd name="connsiteY27" fmla="*/ 1457569 h 1770184"/>
                <a:gd name="connsiteX28" fmla="*/ 1305170 w 1469293"/>
                <a:gd name="connsiteY28" fmla="*/ 1281723 h 1770184"/>
                <a:gd name="connsiteX29" fmla="*/ 1340339 w 1469293"/>
                <a:gd name="connsiteY29" fmla="*/ 1227015 h 1770184"/>
                <a:gd name="connsiteX30" fmla="*/ 1430216 w 1469293"/>
                <a:gd name="connsiteY30" fmla="*/ 1254369 h 1770184"/>
                <a:gd name="connsiteX31" fmla="*/ 1434123 w 1469293"/>
                <a:gd name="connsiteY31" fmla="*/ 965200 h 1770184"/>
                <a:gd name="connsiteX32" fmla="*/ 1445846 w 1469293"/>
                <a:gd name="connsiteY32" fmla="*/ 875323 h 1770184"/>
                <a:gd name="connsiteX33" fmla="*/ 1469293 w 1469293"/>
                <a:gd name="connsiteY33" fmla="*/ 609600 h 1770184"/>
                <a:gd name="connsiteX34" fmla="*/ 1381016 w 1469293"/>
                <a:gd name="connsiteY34" fmla="*/ 560847 h 1770184"/>
                <a:gd name="connsiteX35" fmla="*/ 1399849 w 1469293"/>
                <a:gd name="connsiteY35" fmla="*/ 416263 h 1770184"/>
                <a:gd name="connsiteX36" fmla="*/ 910493 w 1469293"/>
                <a:gd name="connsiteY36" fmla="*/ 379046 h 1770184"/>
                <a:gd name="connsiteX37" fmla="*/ 70339 w 1469293"/>
                <a:gd name="connsiteY37" fmla="*/ 0 h 1770184"/>
                <a:gd name="connsiteX38" fmla="*/ 46893 w 1469293"/>
                <a:gd name="connsiteY38" fmla="*/ 58615 h 1770184"/>
                <a:gd name="connsiteX39" fmla="*/ 78154 w 1469293"/>
                <a:gd name="connsiteY39" fmla="*/ 113323 h 1770184"/>
                <a:gd name="connsiteX40" fmla="*/ 0 w 1469293"/>
                <a:gd name="connsiteY40" fmla="*/ 140676 h 1770184"/>
                <a:gd name="connsiteX41" fmla="*/ 78154 w 1469293"/>
                <a:gd name="connsiteY41" fmla="*/ 199292 h 177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69293" h="1770184">
                  <a:moveTo>
                    <a:pt x="78154" y="199292"/>
                  </a:moveTo>
                  <a:lnTo>
                    <a:pt x="214923" y="293076"/>
                  </a:lnTo>
                  <a:lnTo>
                    <a:pt x="257908" y="265723"/>
                  </a:lnTo>
                  <a:lnTo>
                    <a:pt x="312616" y="281353"/>
                  </a:lnTo>
                  <a:lnTo>
                    <a:pt x="332154" y="339969"/>
                  </a:lnTo>
                  <a:lnTo>
                    <a:pt x="437662" y="402492"/>
                  </a:lnTo>
                  <a:lnTo>
                    <a:pt x="445477" y="539261"/>
                  </a:lnTo>
                  <a:lnTo>
                    <a:pt x="468923" y="660400"/>
                  </a:lnTo>
                  <a:lnTo>
                    <a:pt x="508000" y="734646"/>
                  </a:lnTo>
                  <a:lnTo>
                    <a:pt x="566616" y="902676"/>
                  </a:lnTo>
                  <a:lnTo>
                    <a:pt x="562708" y="930030"/>
                  </a:lnTo>
                  <a:lnTo>
                    <a:pt x="593970" y="930030"/>
                  </a:lnTo>
                  <a:lnTo>
                    <a:pt x="590062" y="996461"/>
                  </a:lnTo>
                  <a:lnTo>
                    <a:pt x="707293" y="1129323"/>
                  </a:lnTo>
                  <a:lnTo>
                    <a:pt x="793262" y="1219200"/>
                  </a:lnTo>
                  <a:lnTo>
                    <a:pt x="836246" y="1312984"/>
                  </a:lnTo>
                  <a:lnTo>
                    <a:pt x="918308" y="1312984"/>
                  </a:lnTo>
                  <a:lnTo>
                    <a:pt x="957385" y="1355969"/>
                  </a:lnTo>
                  <a:lnTo>
                    <a:pt x="933939" y="1434123"/>
                  </a:lnTo>
                  <a:lnTo>
                    <a:pt x="1004277" y="1500553"/>
                  </a:lnTo>
                  <a:lnTo>
                    <a:pt x="1105877" y="1547446"/>
                  </a:lnTo>
                  <a:lnTo>
                    <a:pt x="1105877" y="1621692"/>
                  </a:lnTo>
                  <a:lnTo>
                    <a:pt x="1144954" y="1652953"/>
                  </a:lnTo>
                  <a:lnTo>
                    <a:pt x="1215293" y="1656861"/>
                  </a:lnTo>
                  <a:lnTo>
                    <a:pt x="1254370" y="1770184"/>
                  </a:lnTo>
                  <a:lnTo>
                    <a:pt x="1449754" y="1621692"/>
                  </a:lnTo>
                  <a:lnTo>
                    <a:pt x="1402862" y="1527907"/>
                  </a:lnTo>
                  <a:lnTo>
                    <a:pt x="1406770" y="1457569"/>
                  </a:lnTo>
                  <a:lnTo>
                    <a:pt x="1305170" y="1281723"/>
                  </a:lnTo>
                  <a:lnTo>
                    <a:pt x="1340339" y="1227015"/>
                  </a:lnTo>
                  <a:lnTo>
                    <a:pt x="1430216" y="1254369"/>
                  </a:lnTo>
                  <a:cubicBezTo>
                    <a:pt x="1431518" y="1157979"/>
                    <a:pt x="1432821" y="1061590"/>
                    <a:pt x="1434123" y="965200"/>
                  </a:cubicBezTo>
                  <a:lnTo>
                    <a:pt x="1445846" y="875323"/>
                  </a:lnTo>
                  <a:lnTo>
                    <a:pt x="1469293" y="609600"/>
                  </a:lnTo>
                  <a:lnTo>
                    <a:pt x="1381016" y="560847"/>
                  </a:lnTo>
                  <a:lnTo>
                    <a:pt x="1399849" y="416263"/>
                  </a:lnTo>
                  <a:lnTo>
                    <a:pt x="910493" y="379046"/>
                  </a:lnTo>
                  <a:lnTo>
                    <a:pt x="70339" y="0"/>
                  </a:lnTo>
                  <a:lnTo>
                    <a:pt x="46893" y="58615"/>
                  </a:lnTo>
                  <a:lnTo>
                    <a:pt x="78154" y="113323"/>
                  </a:lnTo>
                  <a:lnTo>
                    <a:pt x="0" y="140676"/>
                  </a:lnTo>
                  <a:lnTo>
                    <a:pt x="78154" y="1992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EFBD6592-031B-40FF-A2D1-A53E77FCB32E}"/>
                </a:ext>
              </a:extLst>
            </p:cNvPr>
            <p:cNvSpPr/>
            <p:nvPr/>
          </p:nvSpPr>
          <p:spPr>
            <a:xfrm>
              <a:off x="933450" y="990600"/>
              <a:ext cx="71438" cy="131763"/>
            </a:xfrm>
            <a:custGeom>
              <a:avLst/>
              <a:gdLst>
                <a:gd name="connsiteX0" fmla="*/ 35170 w 74246"/>
                <a:gd name="connsiteY0" fmla="*/ 0 h 132861"/>
                <a:gd name="connsiteX1" fmla="*/ 0 w 74246"/>
                <a:gd name="connsiteY1" fmla="*/ 101600 h 132861"/>
                <a:gd name="connsiteX2" fmla="*/ 42985 w 74246"/>
                <a:gd name="connsiteY2" fmla="*/ 132861 h 132861"/>
                <a:gd name="connsiteX3" fmla="*/ 74246 w 74246"/>
                <a:gd name="connsiteY3" fmla="*/ 97692 h 132861"/>
                <a:gd name="connsiteX4" fmla="*/ 35170 w 74246"/>
                <a:gd name="connsiteY4" fmla="*/ 0 h 1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46" h="132861">
                  <a:moveTo>
                    <a:pt x="35170" y="0"/>
                  </a:moveTo>
                  <a:lnTo>
                    <a:pt x="0" y="101600"/>
                  </a:lnTo>
                  <a:lnTo>
                    <a:pt x="42985" y="132861"/>
                  </a:lnTo>
                  <a:lnTo>
                    <a:pt x="74246" y="97692"/>
                  </a:lnTo>
                  <a:lnTo>
                    <a:pt x="3517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946B87EC-31AE-45F2-8854-640E3A0566D3}"/>
                </a:ext>
              </a:extLst>
            </p:cNvPr>
            <p:cNvSpPr/>
            <p:nvPr/>
          </p:nvSpPr>
          <p:spPr>
            <a:xfrm>
              <a:off x="1711325" y="373063"/>
              <a:ext cx="1362075" cy="1651000"/>
            </a:xfrm>
            <a:custGeom>
              <a:avLst/>
              <a:gdLst>
                <a:gd name="connsiteX0" fmla="*/ 125046 w 1383323"/>
                <a:gd name="connsiteY0" fmla="*/ 1262184 h 1688123"/>
                <a:gd name="connsiteX1" fmla="*/ 261816 w 1383323"/>
                <a:gd name="connsiteY1" fmla="*/ 1320800 h 1688123"/>
                <a:gd name="connsiteX2" fmla="*/ 308708 w 1383323"/>
                <a:gd name="connsiteY2" fmla="*/ 1512277 h 1688123"/>
                <a:gd name="connsiteX3" fmla="*/ 379046 w 1383323"/>
                <a:gd name="connsiteY3" fmla="*/ 1543538 h 1688123"/>
                <a:gd name="connsiteX4" fmla="*/ 414216 w 1383323"/>
                <a:gd name="connsiteY4" fmla="*/ 1613877 h 1688123"/>
                <a:gd name="connsiteX5" fmla="*/ 492369 w 1383323"/>
                <a:gd name="connsiteY5" fmla="*/ 1688123 h 1688123"/>
                <a:gd name="connsiteX6" fmla="*/ 586154 w 1383323"/>
                <a:gd name="connsiteY6" fmla="*/ 1645138 h 1688123"/>
                <a:gd name="connsiteX7" fmla="*/ 597877 w 1383323"/>
                <a:gd name="connsiteY7" fmla="*/ 1570892 h 1688123"/>
                <a:gd name="connsiteX8" fmla="*/ 636954 w 1383323"/>
                <a:gd name="connsiteY8" fmla="*/ 1559169 h 1688123"/>
                <a:gd name="connsiteX9" fmla="*/ 617416 w 1383323"/>
                <a:gd name="connsiteY9" fmla="*/ 1492738 h 1688123"/>
                <a:gd name="connsiteX10" fmla="*/ 660400 w 1383323"/>
                <a:gd name="connsiteY10" fmla="*/ 1461477 h 1688123"/>
                <a:gd name="connsiteX11" fmla="*/ 719016 w 1383323"/>
                <a:gd name="connsiteY11" fmla="*/ 1371600 h 1688123"/>
                <a:gd name="connsiteX12" fmla="*/ 887046 w 1383323"/>
                <a:gd name="connsiteY12" fmla="*/ 1465384 h 1688123"/>
                <a:gd name="connsiteX13" fmla="*/ 1004277 w 1383323"/>
                <a:gd name="connsiteY13" fmla="*/ 1469292 h 1688123"/>
                <a:gd name="connsiteX14" fmla="*/ 1078523 w 1383323"/>
                <a:gd name="connsiteY14" fmla="*/ 1512277 h 1688123"/>
                <a:gd name="connsiteX15" fmla="*/ 1156677 w 1383323"/>
                <a:gd name="connsiteY15" fmla="*/ 1395046 h 1688123"/>
                <a:gd name="connsiteX16" fmla="*/ 1293446 w 1383323"/>
                <a:gd name="connsiteY16" fmla="*/ 1418492 h 1688123"/>
                <a:gd name="connsiteX17" fmla="*/ 1223108 w 1383323"/>
                <a:gd name="connsiteY17" fmla="*/ 1070707 h 1688123"/>
                <a:gd name="connsiteX18" fmla="*/ 1383323 w 1383323"/>
                <a:gd name="connsiteY18" fmla="*/ 808892 h 1688123"/>
                <a:gd name="connsiteX19" fmla="*/ 1340339 w 1383323"/>
                <a:gd name="connsiteY19" fmla="*/ 758092 h 1688123"/>
                <a:gd name="connsiteX20" fmla="*/ 1281723 w 1383323"/>
                <a:gd name="connsiteY20" fmla="*/ 758092 h 1688123"/>
                <a:gd name="connsiteX21" fmla="*/ 1238739 w 1383323"/>
                <a:gd name="connsiteY21" fmla="*/ 715107 h 1688123"/>
                <a:gd name="connsiteX22" fmla="*/ 1160585 w 1383323"/>
                <a:gd name="connsiteY22" fmla="*/ 703384 h 1688123"/>
                <a:gd name="connsiteX23" fmla="*/ 1148862 w 1383323"/>
                <a:gd name="connsiteY23" fmla="*/ 640861 h 1688123"/>
                <a:gd name="connsiteX24" fmla="*/ 1117600 w 1383323"/>
                <a:gd name="connsiteY24" fmla="*/ 633046 h 1688123"/>
                <a:gd name="connsiteX25" fmla="*/ 1055077 w 1383323"/>
                <a:gd name="connsiteY25" fmla="*/ 508000 h 1688123"/>
                <a:gd name="connsiteX26" fmla="*/ 1019908 w 1383323"/>
                <a:gd name="connsiteY26" fmla="*/ 386861 h 1688123"/>
                <a:gd name="connsiteX27" fmla="*/ 1016000 w 1383323"/>
                <a:gd name="connsiteY27" fmla="*/ 339969 h 1688123"/>
                <a:gd name="connsiteX28" fmla="*/ 859692 w 1383323"/>
                <a:gd name="connsiteY28" fmla="*/ 246184 h 1688123"/>
                <a:gd name="connsiteX29" fmla="*/ 762000 w 1383323"/>
                <a:gd name="connsiteY29" fmla="*/ 140677 h 1688123"/>
                <a:gd name="connsiteX30" fmla="*/ 722923 w 1383323"/>
                <a:gd name="connsiteY30" fmla="*/ 125046 h 1688123"/>
                <a:gd name="connsiteX31" fmla="*/ 640862 w 1383323"/>
                <a:gd name="connsiteY31" fmla="*/ 0 h 1688123"/>
                <a:gd name="connsiteX32" fmla="*/ 273539 w 1383323"/>
                <a:gd name="connsiteY32" fmla="*/ 11723 h 1688123"/>
                <a:gd name="connsiteX33" fmla="*/ 257908 w 1383323"/>
                <a:gd name="connsiteY33" fmla="*/ 128954 h 1688123"/>
                <a:gd name="connsiteX34" fmla="*/ 89877 w 1383323"/>
                <a:gd name="connsiteY34" fmla="*/ 132861 h 1688123"/>
                <a:gd name="connsiteX35" fmla="*/ 82062 w 1383323"/>
                <a:gd name="connsiteY35" fmla="*/ 277446 h 1688123"/>
                <a:gd name="connsiteX36" fmla="*/ 179754 w 1383323"/>
                <a:gd name="connsiteY36" fmla="*/ 328246 h 1688123"/>
                <a:gd name="connsiteX37" fmla="*/ 140677 w 1383323"/>
                <a:gd name="connsiteY37" fmla="*/ 687754 h 1688123"/>
                <a:gd name="connsiteX38" fmla="*/ 121139 w 1383323"/>
                <a:gd name="connsiteY38" fmla="*/ 969107 h 1688123"/>
                <a:gd name="connsiteX39" fmla="*/ 42985 w 1383323"/>
                <a:gd name="connsiteY39" fmla="*/ 941754 h 1688123"/>
                <a:gd name="connsiteX40" fmla="*/ 0 w 1383323"/>
                <a:gd name="connsiteY40" fmla="*/ 1004277 h 1688123"/>
                <a:gd name="connsiteX41" fmla="*/ 113323 w 1383323"/>
                <a:gd name="connsiteY41" fmla="*/ 1168400 h 1688123"/>
                <a:gd name="connsiteX42" fmla="*/ 125046 w 1383323"/>
                <a:gd name="connsiteY42" fmla="*/ 1262184 h 1688123"/>
                <a:gd name="connsiteX0" fmla="*/ 125046 w 1383323"/>
                <a:gd name="connsiteY0" fmla="*/ 1250461 h 1676400"/>
                <a:gd name="connsiteX1" fmla="*/ 261816 w 1383323"/>
                <a:gd name="connsiteY1" fmla="*/ 1309077 h 1676400"/>
                <a:gd name="connsiteX2" fmla="*/ 308708 w 1383323"/>
                <a:gd name="connsiteY2" fmla="*/ 1500554 h 1676400"/>
                <a:gd name="connsiteX3" fmla="*/ 379046 w 1383323"/>
                <a:gd name="connsiteY3" fmla="*/ 1531815 h 1676400"/>
                <a:gd name="connsiteX4" fmla="*/ 414216 w 1383323"/>
                <a:gd name="connsiteY4" fmla="*/ 1602154 h 1676400"/>
                <a:gd name="connsiteX5" fmla="*/ 492369 w 1383323"/>
                <a:gd name="connsiteY5" fmla="*/ 1676400 h 1676400"/>
                <a:gd name="connsiteX6" fmla="*/ 586154 w 1383323"/>
                <a:gd name="connsiteY6" fmla="*/ 1633415 h 1676400"/>
                <a:gd name="connsiteX7" fmla="*/ 597877 w 1383323"/>
                <a:gd name="connsiteY7" fmla="*/ 1559169 h 1676400"/>
                <a:gd name="connsiteX8" fmla="*/ 636954 w 1383323"/>
                <a:gd name="connsiteY8" fmla="*/ 1547446 h 1676400"/>
                <a:gd name="connsiteX9" fmla="*/ 617416 w 1383323"/>
                <a:gd name="connsiteY9" fmla="*/ 1481015 h 1676400"/>
                <a:gd name="connsiteX10" fmla="*/ 660400 w 1383323"/>
                <a:gd name="connsiteY10" fmla="*/ 1449754 h 1676400"/>
                <a:gd name="connsiteX11" fmla="*/ 719016 w 1383323"/>
                <a:gd name="connsiteY11" fmla="*/ 1359877 h 1676400"/>
                <a:gd name="connsiteX12" fmla="*/ 887046 w 1383323"/>
                <a:gd name="connsiteY12" fmla="*/ 1453661 h 1676400"/>
                <a:gd name="connsiteX13" fmla="*/ 1004277 w 1383323"/>
                <a:gd name="connsiteY13" fmla="*/ 1457569 h 1676400"/>
                <a:gd name="connsiteX14" fmla="*/ 1078523 w 1383323"/>
                <a:gd name="connsiteY14" fmla="*/ 1500554 h 1676400"/>
                <a:gd name="connsiteX15" fmla="*/ 1156677 w 1383323"/>
                <a:gd name="connsiteY15" fmla="*/ 1383323 h 1676400"/>
                <a:gd name="connsiteX16" fmla="*/ 1293446 w 1383323"/>
                <a:gd name="connsiteY16" fmla="*/ 1406769 h 1676400"/>
                <a:gd name="connsiteX17" fmla="*/ 1223108 w 1383323"/>
                <a:gd name="connsiteY17" fmla="*/ 1058984 h 1676400"/>
                <a:gd name="connsiteX18" fmla="*/ 1383323 w 1383323"/>
                <a:gd name="connsiteY18" fmla="*/ 797169 h 1676400"/>
                <a:gd name="connsiteX19" fmla="*/ 1340339 w 1383323"/>
                <a:gd name="connsiteY19" fmla="*/ 746369 h 1676400"/>
                <a:gd name="connsiteX20" fmla="*/ 1281723 w 1383323"/>
                <a:gd name="connsiteY20" fmla="*/ 746369 h 1676400"/>
                <a:gd name="connsiteX21" fmla="*/ 1238739 w 1383323"/>
                <a:gd name="connsiteY21" fmla="*/ 703384 h 1676400"/>
                <a:gd name="connsiteX22" fmla="*/ 1160585 w 1383323"/>
                <a:gd name="connsiteY22" fmla="*/ 691661 h 1676400"/>
                <a:gd name="connsiteX23" fmla="*/ 1148862 w 1383323"/>
                <a:gd name="connsiteY23" fmla="*/ 629138 h 1676400"/>
                <a:gd name="connsiteX24" fmla="*/ 1117600 w 1383323"/>
                <a:gd name="connsiteY24" fmla="*/ 621323 h 1676400"/>
                <a:gd name="connsiteX25" fmla="*/ 1055077 w 1383323"/>
                <a:gd name="connsiteY25" fmla="*/ 496277 h 1676400"/>
                <a:gd name="connsiteX26" fmla="*/ 1019908 w 1383323"/>
                <a:gd name="connsiteY26" fmla="*/ 375138 h 1676400"/>
                <a:gd name="connsiteX27" fmla="*/ 1016000 w 1383323"/>
                <a:gd name="connsiteY27" fmla="*/ 328246 h 1676400"/>
                <a:gd name="connsiteX28" fmla="*/ 859692 w 1383323"/>
                <a:gd name="connsiteY28" fmla="*/ 234461 h 1676400"/>
                <a:gd name="connsiteX29" fmla="*/ 762000 w 1383323"/>
                <a:gd name="connsiteY29" fmla="*/ 128954 h 1676400"/>
                <a:gd name="connsiteX30" fmla="*/ 722923 w 1383323"/>
                <a:gd name="connsiteY30" fmla="*/ 113323 h 1676400"/>
                <a:gd name="connsiteX31" fmla="*/ 640862 w 1383323"/>
                <a:gd name="connsiteY31" fmla="*/ 11724 h 1676400"/>
                <a:gd name="connsiteX32" fmla="*/ 273539 w 1383323"/>
                <a:gd name="connsiteY32" fmla="*/ 0 h 1676400"/>
                <a:gd name="connsiteX33" fmla="*/ 257908 w 1383323"/>
                <a:gd name="connsiteY33" fmla="*/ 117231 h 1676400"/>
                <a:gd name="connsiteX34" fmla="*/ 89877 w 1383323"/>
                <a:gd name="connsiteY34" fmla="*/ 121138 h 1676400"/>
                <a:gd name="connsiteX35" fmla="*/ 82062 w 1383323"/>
                <a:gd name="connsiteY35" fmla="*/ 265723 h 1676400"/>
                <a:gd name="connsiteX36" fmla="*/ 179754 w 1383323"/>
                <a:gd name="connsiteY36" fmla="*/ 316523 h 1676400"/>
                <a:gd name="connsiteX37" fmla="*/ 140677 w 1383323"/>
                <a:gd name="connsiteY37" fmla="*/ 676031 h 1676400"/>
                <a:gd name="connsiteX38" fmla="*/ 121139 w 1383323"/>
                <a:gd name="connsiteY38" fmla="*/ 957384 h 1676400"/>
                <a:gd name="connsiteX39" fmla="*/ 42985 w 1383323"/>
                <a:gd name="connsiteY39" fmla="*/ 930031 h 1676400"/>
                <a:gd name="connsiteX40" fmla="*/ 0 w 1383323"/>
                <a:gd name="connsiteY40" fmla="*/ 992554 h 1676400"/>
                <a:gd name="connsiteX41" fmla="*/ 113323 w 1383323"/>
                <a:gd name="connsiteY41" fmla="*/ 1156677 h 1676400"/>
                <a:gd name="connsiteX42" fmla="*/ 125046 w 1383323"/>
                <a:gd name="connsiteY42" fmla="*/ 1250461 h 1676400"/>
                <a:gd name="connsiteX0" fmla="*/ 105766 w 1383323"/>
                <a:gd name="connsiteY0" fmla="*/ 1233936 h 1676400"/>
                <a:gd name="connsiteX1" fmla="*/ 261816 w 1383323"/>
                <a:gd name="connsiteY1" fmla="*/ 1309077 h 1676400"/>
                <a:gd name="connsiteX2" fmla="*/ 308708 w 1383323"/>
                <a:gd name="connsiteY2" fmla="*/ 1500554 h 1676400"/>
                <a:gd name="connsiteX3" fmla="*/ 379046 w 1383323"/>
                <a:gd name="connsiteY3" fmla="*/ 1531815 h 1676400"/>
                <a:gd name="connsiteX4" fmla="*/ 414216 w 1383323"/>
                <a:gd name="connsiteY4" fmla="*/ 1602154 h 1676400"/>
                <a:gd name="connsiteX5" fmla="*/ 492369 w 1383323"/>
                <a:gd name="connsiteY5" fmla="*/ 1676400 h 1676400"/>
                <a:gd name="connsiteX6" fmla="*/ 586154 w 1383323"/>
                <a:gd name="connsiteY6" fmla="*/ 1633415 h 1676400"/>
                <a:gd name="connsiteX7" fmla="*/ 597877 w 1383323"/>
                <a:gd name="connsiteY7" fmla="*/ 1559169 h 1676400"/>
                <a:gd name="connsiteX8" fmla="*/ 636954 w 1383323"/>
                <a:gd name="connsiteY8" fmla="*/ 1547446 h 1676400"/>
                <a:gd name="connsiteX9" fmla="*/ 617416 w 1383323"/>
                <a:gd name="connsiteY9" fmla="*/ 1481015 h 1676400"/>
                <a:gd name="connsiteX10" fmla="*/ 660400 w 1383323"/>
                <a:gd name="connsiteY10" fmla="*/ 1449754 h 1676400"/>
                <a:gd name="connsiteX11" fmla="*/ 719016 w 1383323"/>
                <a:gd name="connsiteY11" fmla="*/ 1359877 h 1676400"/>
                <a:gd name="connsiteX12" fmla="*/ 887046 w 1383323"/>
                <a:gd name="connsiteY12" fmla="*/ 1453661 h 1676400"/>
                <a:gd name="connsiteX13" fmla="*/ 1004277 w 1383323"/>
                <a:gd name="connsiteY13" fmla="*/ 1457569 h 1676400"/>
                <a:gd name="connsiteX14" fmla="*/ 1078523 w 1383323"/>
                <a:gd name="connsiteY14" fmla="*/ 1500554 h 1676400"/>
                <a:gd name="connsiteX15" fmla="*/ 1156677 w 1383323"/>
                <a:gd name="connsiteY15" fmla="*/ 1383323 h 1676400"/>
                <a:gd name="connsiteX16" fmla="*/ 1293446 w 1383323"/>
                <a:gd name="connsiteY16" fmla="*/ 1406769 h 1676400"/>
                <a:gd name="connsiteX17" fmla="*/ 1223108 w 1383323"/>
                <a:gd name="connsiteY17" fmla="*/ 1058984 h 1676400"/>
                <a:gd name="connsiteX18" fmla="*/ 1383323 w 1383323"/>
                <a:gd name="connsiteY18" fmla="*/ 797169 h 1676400"/>
                <a:gd name="connsiteX19" fmla="*/ 1340339 w 1383323"/>
                <a:gd name="connsiteY19" fmla="*/ 746369 h 1676400"/>
                <a:gd name="connsiteX20" fmla="*/ 1281723 w 1383323"/>
                <a:gd name="connsiteY20" fmla="*/ 746369 h 1676400"/>
                <a:gd name="connsiteX21" fmla="*/ 1238739 w 1383323"/>
                <a:gd name="connsiteY21" fmla="*/ 703384 h 1676400"/>
                <a:gd name="connsiteX22" fmla="*/ 1160585 w 1383323"/>
                <a:gd name="connsiteY22" fmla="*/ 691661 h 1676400"/>
                <a:gd name="connsiteX23" fmla="*/ 1148862 w 1383323"/>
                <a:gd name="connsiteY23" fmla="*/ 629138 h 1676400"/>
                <a:gd name="connsiteX24" fmla="*/ 1117600 w 1383323"/>
                <a:gd name="connsiteY24" fmla="*/ 621323 h 1676400"/>
                <a:gd name="connsiteX25" fmla="*/ 1055077 w 1383323"/>
                <a:gd name="connsiteY25" fmla="*/ 496277 h 1676400"/>
                <a:gd name="connsiteX26" fmla="*/ 1019908 w 1383323"/>
                <a:gd name="connsiteY26" fmla="*/ 375138 h 1676400"/>
                <a:gd name="connsiteX27" fmla="*/ 1016000 w 1383323"/>
                <a:gd name="connsiteY27" fmla="*/ 328246 h 1676400"/>
                <a:gd name="connsiteX28" fmla="*/ 859692 w 1383323"/>
                <a:gd name="connsiteY28" fmla="*/ 234461 h 1676400"/>
                <a:gd name="connsiteX29" fmla="*/ 762000 w 1383323"/>
                <a:gd name="connsiteY29" fmla="*/ 128954 h 1676400"/>
                <a:gd name="connsiteX30" fmla="*/ 722923 w 1383323"/>
                <a:gd name="connsiteY30" fmla="*/ 113323 h 1676400"/>
                <a:gd name="connsiteX31" fmla="*/ 640862 w 1383323"/>
                <a:gd name="connsiteY31" fmla="*/ 11724 h 1676400"/>
                <a:gd name="connsiteX32" fmla="*/ 273539 w 1383323"/>
                <a:gd name="connsiteY32" fmla="*/ 0 h 1676400"/>
                <a:gd name="connsiteX33" fmla="*/ 257908 w 1383323"/>
                <a:gd name="connsiteY33" fmla="*/ 117231 h 1676400"/>
                <a:gd name="connsiteX34" fmla="*/ 89877 w 1383323"/>
                <a:gd name="connsiteY34" fmla="*/ 121138 h 1676400"/>
                <a:gd name="connsiteX35" fmla="*/ 82062 w 1383323"/>
                <a:gd name="connsiteY35" fmla="*/ 265723 h 1676400"/>
                <a:gd name="connsiteX36" fmla="*/ 179754 w 1383323"/>
                <a:gd name="connsiteY36" fmla="*/ 316523 h 1676400"/>
                <a:gd name="connsiteX37" fmla="*/ 140677 w 1383323"/>
                <a:gd name="connsiteY37" fmla="*/ 676031 h 1676400"/>
                <a:gd name="connsiteX38" fmla="*/ 121139 w 1383323"/>
                <a:gd name="connsiteY38" fmla="*/ 957384 h 1676400"/>
                <a:gd name="connsiteX39" fmla="*/ 42985 w 1383323"/>
                <a:gd name="connsiteY39" fmla="*/ 930031 h 1676400"/>
                <a:gd name="connsiteX40" fmla="*/ 0 w 1383323"/>
                <a:gd name="connsiteY40" fmla="*/ 992554 h 1676400"/>
                <a:gd name="connsiteX41" fmla="*/ 113323 w 1383323"/>
                <a:gd name="connsiteY41" fmla="*/ 1156677 h 1676400"/>
                <a:gd name="connsiteX42" fmla="*/ 105766 w 1383323"/>
                <a:gd name="connsiteY42" fmla="*/ 1233936 h 1676400"/>
                <a:gd name="connsiteX0" fmla="*/ 105766 w 1383323"/>
                <a:gd name="connsiteY0" fmla="*/ 1233936 h 1676400"/>
                <a:gd name="connsiteX1" fmla="*/ 180366 w 1383323"/>
                <a:gd name="connsiteY1" fmla="*/ 1266821 h 1676400"/>
                <a:gd name="connsiteX2" fmla="*/ 261816 w 1383323"/>
                <a:gd name="connsiteY2" fmla="*/ 1309077 h 1676400"/>
                <a:gd name="connsiteX3" fmla="*/ 308708 w 1383323"/>
                <a:gd name="connsiteY3" fmla="*/ 1500554 h 1676400"/>
                <a:gd name="connsiteX4" fmla="*/ 379046 w 1383323"/>
                <a:gd name="connsiteY4" fmla="*/ 1531815 h 1676400"/>
                <a:gd name="connsiteX5" fmla="*/ 414216 w 1383323"/>
                <a:gd name="connsiteY5" fmla="*/ 1602154 h 1676400"/>
                <a:gd name="connsiteX6" fmla="*/ 492369 w 1383323"/>
                <a:gd name="connsiteY6" fmla="*/ 1676400 h 1676400"/>
                <a:gd name="connsiteX7" fmla="*/ 586154 w 1383323"/>
                <a:gd name="connsiteY7" fmla="*/ 1633415 h 1676400"/>
                <a:gd name="connsiteX8" fmla="*/ 597877 w 1383323"/>
                <a:gd name="connsiteY8" fmla="*/ 1559169 h 1676400"/>
                <a:gd name="connsiteX9" fmla="*/ 636954 w 1383323"/>
                <a:gd name="connsiteY9" fmla="*/ 1547446 h 1676400"/>
                <a:gd name="connsiteX10" fmla="*/ 617416 w 1383323"/>
                <a:gd name="connsiteY10" fmla="*/ 1481015 h 1676400"/>
                <a:gd name="connsiteX11" fmla="*/ 660400 w 1383323"/>
                <a:gd name="connsiteY11" fmla="*/ 1449754 h 1676400"/>
                <a:gd name="connsiteX12" fmla="*/ 719016 w 1383323"/>
                <a:gd name="connsiteY12" fmla="*/ 1359877 h 1676400"/>
                <a:gd name="connsiteX13" fmla="*/ 887046 w 1383323"/>
                <a:gd name="connsiteY13" fmla="*/ 1453661 h 1676400"/>
                <a:gd name="connsiteX14" fmla="*/ 1004277 w 1383323"/>
                <a:gd name="connsiteY14" fmla="*/ 1457569 h 1676400"/>
                <a:gd name="connsiteX15" fmla="*/ 1078523 w 1383323"/>
                <a:gd name="connsiteY15" fmla="*/ 1500554 h 1676400"/>
                <a:gd name="connsiteX16" fmla="*/ 1156677 w 1383323"/>
                <a:gd name="connsiteY16" fmla="*/ 1383323 h 1676400"/>
                <a:gd name="connsiteX17" fmla="*/ 1293446 w 1383323"/>
                <a:gd name="connsiteY17" fmla="*/ 1406769 h 1676400"/>
                <a:gd name="connsiteX18" fmla="*/ 1223108 w 1383323"/>
                <a:gd name="connsiteY18" fmla="*/ 1058984 h 1676400"/>
                <a:gd name="connsiteX19" fmla="*/ 1383323 w 1383323"/>
                <a:gd name="connsiteY19" fmla="*/ 797169 h 1676400"/>
                <a:gd name="connsiteX20" fmla="*/ 1340339 w 1383323"/>
                <a:gd name="connsiteY20" fmla="*/ 746369 h 1676400"/>
                <a:gd name="connsiteX21" fmla="*/ 1281723 w 1383323"/>
                <a:gd name="connsiteY21" fmla="*/ 746369 h 1676400"/>
                <a:gd name="connsiteX22" fmla="*/ 1238739 w 1383323"/>
                <a:gd name="connsiteY22" fmla="*/ 703384 h 1676400"/>
                <a:gd name="connsiteX23" fmla="*/ 1160585 w 1383323"/>
                <a:gd name="connsiteY23" fmla="*/ 691661 h 1676400"/>
                <a:gd name="connsiteX24" fmla="*/ 1148862 w 1383323"/>
                <a:gd name="connsiteY24" fmla="*/ 629138 h 1676400"/>
                <a:gd name="connsiteX25" fmla="*/ 1117600 w 1383323"/>
                <a:gd name="connsiteY25" fmla="*/ 621323 h 1676400"/>
                <a:gd name="connsiteX26" fmla="*/ 1055077 w 1383323"/>
                <a:gd name="connsiteY26" fmla="*/ 496277 h 1676400"/>
                <a:gd name="connsiteX27" fmla="*/ 1019908 w 1383323"/>
                <a:gd name="connsiteY27" fmla="*/ 375138 h 1676400"/>
                <a:gd name="connsiteX28" fmla="*/ 1016000 w 1383323"/>
                <a:gd name="connsiteY28" fmla="*/ 328246 h 1676400"/>
                <a:gd name="connsiteX29" fmla="*/ 859692 w 1383323"/>
                <a:gd name="connsiteY29" fmla="*/ 234461 h 1676400"/>
                <a:gd name="connsiteX30" fmla="*/ 762000 w 1383323"/>
                <a:gd name="connsiteY30" fmla="*/ 128954 h 1676400"/>
                <a:gd name="connsiteX31" fmla="*/ 722923 w 1383323"/>
                <a:gd name="connsiteY31" fmla="*/ 113323 h 1676400"/>
                <a:gd name="connsiteX32" fmla="*/ 640862 w 1383323"/>
                <a:gd name="connsiteY32" fmla="*/ 11724 h 1676400"/>
                <a:gd name="connsiteX33" fmla="*/ 273539 w 1383323"/>
                <a:gd name="connsiteY33" fmla="*/ 0 h 1676400"/>
                <a:gd name="connsiteX34" fmla="*/ 257908 w 1383323"/>
                <a:gd name="connsiteY34" fmla="*/ 117231 h 1676400"/>
                <a:gd name="connsiteX35" fmla="*/ 89877 w 1383323"/>
                <a:gd name="connsiteY35" fmla="*/ 121138 h 1676400"/>
                <a:gd name="connsiteX36" fmla="*/ 82062 w 1383323"/>
                <a:gd name="connsiteY36" fmla="*/ 265723 h 1676400"/>
                <a:gd name="connsiteX37" fmla="*/ 179754 w 1383323"/>
                <a:gd name="connsiteY37" fmla="*/ 316523 h 1676400"/>
                <a:gd name="connsiteX38" fmla="*/ 140677 w 1383323"/>
                <a:gd name="connsiteY38" fmla="*/ 676031 h 1676400"/>
                <a:gd name="connsiteX39" fmla="*/ 121139 w 1383323"/>
                <a:gd name="connsiteY39" fmla="*/ 957384 h 1676400"/>
                <a:gd name="connsiteX40" fmla="*/ 42985 w 1383323"/>
                <a:gd name="connsiteY40" fmla="*/ 930031 h 1676400"/>
                <a:gd name="connsiteX41" fmla="*/ 0 w 1383323"/>
                <a:gd name="connsiteY41" fmla="*/ 992554 h 1676400"/>
                <a:gd name="connsiteX42" fmla="*/ 113323 w 1383323"/>
                <a:gd name="connsiteY42" fmla="*/ 1156677 h 1676400"/>
                <a:gd name="connsiteX43" fmla="*/ 105766 w 1383323"/>
                <a:gd name="connsiteY43" fmla="*/ 1233936 h 1676400"/>
                <a:gd name="connsiteX0" fmla="*/ 105766 w 1383323"/>
                <a:gd name="connsiteY0" fmla="*/ 1233936 h 1676400"/>
                <a:gd name="connsiteX1" fmla="*/ 136298 w 1383323"/>
                <a:gd name="connsiteY1" fmla="*/ 1266821 h 1676400"/>
                <a:gd name="connsiteX2" fmla="*/ 261816 w 1383323"/>
                <a:gd name="connsiteY2" fmla="*/ 1309077 h 1676400"/>
                <a:gd name="connsiteX3" fmla="*/ 308708 w 1383323"/>
                <a:gd name="connsiteY3" fmla="*/ 1500554 h 1676400"/>
                <a:gd name="connsiteX4" fmla="*/ 379046 w 1383323"/>
                <a:gd name="connsiteY4" fmla="*/ 1531815 h 1676400"/>
                <a:gd name="connsiteX5" fmla="*/ 414216 w 1383323"/>
                <a:gd name="connsiteY5" fmla="*/ 1602154 h 1676400"/>
                <a:gd name="connsiteX6" fmla="*/ 492369 w 1383323"/>
                <a:gd name="connsiteY6" fmla="*/ 1676400 h 1676400"/>
                <a:gd name="connsiteX7" fmla="*/ 586154 w 1383323"/>
                <a:gd name="connsiteY7" fmla="*/ 1633415 h 1676400"/>
                <a:gd name="connsiteX8" fmla="*/ 597877 w 1383323"/>
                <a:gd name="connsiteY8" fmla="*/ 1559169 h 1676400"/>
                <a:gd name="connsiteX9" fmla="*/ 636954 w 1383323"/>
                <a:gd name="connsiteY9" fmla="*/ 1547446 h 1676400"/>
                <a:gd name="connsiteX10" fmla="*/ 617416 w 1383323"/>
                <a:gd name="connsiteY10" fmla="*/ 1481015 h 1676400"/>
                <a:gd name="connsiteX11" fmla="*/ 660400 w 1383323"/>
                <a:gd name="connsiteY11" fmla="*/ 1449754 h 1676400"/>
                <a:gd name="connsiteX12" fmla="*/ 719016 w 1383323"/>
                <a:gd name="connsiteY12" fmla="*/ 1359877 h 1676400"/>
                <a:gd name="connsiteX13" fmla="*/ 887046 w 1383323"/>
                <a:gd name="connsiteY13" fmla="*/ 1453661 h 1676400"/>
                <a:gd name="connsiteX14" fmla="*/ 1004277 w 1383323"/>
                <a:gd name="connsiteY14" fmla="*/ 1457569 h 1676400"/>
                <a:gd name="connsiteX15" fmla="*/ 1078523 w 1383323"/>
                <a:gd name="connsiteY15" fmla="*/ 1500554 h 1676400"/>
                <a:gd name="connsiteX16" fmla="*/ 1156677 w 1383323"/>
                <a:gd name="connsiteY16" fmla="*/ 1383323 h 1676400"/>
                <a:gd name="connsiteX17" fmla="*/ 1293446 w 1383323"/>
                <a:gd name="connsiteY17" fmla="*/ 1406769 h 1676400"/>
                <a:gd name="connsiteX18" fmla="*/ 1223108 w 1383323"/>
                <a:gd name="connsiteY18" fmla="*/ 1058984 h 1676400"/>
                <a:gd name="connsiteX19" fmla="*/ 1383323 w 1383323"/>
                <a:gd name="connsiteY19" fmla="*/ 797169 h 1676400"/>
                <a:gd name="connsiteX20" fmla="*/ 1340339 w 1383323"/>
                <a:gd name="connsiteY20" fmla="*/ 746369 h 1676400"/>
                <a:gd name="connsiteX21" fmla="*/ 1281723 w 1383323"/>
                <a:gd name="connsiteY21" fmla="*/ 746369 h 1676400"/>
                <a:gd name="connsiteX22" fmla="*/ 1238739 w 1383323"/>
                <a:gd name="connsiteY22" fmla="*/ 703384 h 1676400"/>
                <a:gd name="connsiteX23" fmla="*/ 1160585 w 1383323"/>
                <a:gd name="connsiteY23" fmla="*/ 691661 h 1676400"/>
                <a:gd name="connsiteX24" fmla="*/ 1148862 w 1383323"/>
                <a:gd name="connsiteY24" fmla="*/ 629138 h 1676400"/>
                <a:gd name="connsiteX25" fmla="*/ 1117600 w 1383323"/>
                <a:gd name="connsiteY25" fmla="*/ 621323 h 1676400"/>
                <a:gd name="connsiteX26" fmla="*/ 1055077 w 1383323"/>
                <a:gd name="connsiteY26" fmla="*/ 496277 h 1676400"/>
                <a:gd name="connsiteX27" fmla="*/ 1019908 w 1383323"/>
                <a:gd name="connsiteY27" fmla="*/ 375138 h 1676400"/>
                <a:gd name="connsiteX28" fmla="*/ 1016000 w 1383323"/>
                <a:gd name="connsiteY28" fmla="*/ 328246 h 1676400"/>
                <a:gd name="connsiteX29" fmla="*/ 859692 w 1383323"/>
                <a:gd name="connsiteY29" fmla="*/ 234461 h 1676400"/>
                <a:gd name="connsiteX30" fmla="*/ 762000 w 1383323"/>
                <a:gd name="connsiteY30" fmla="*/ 128954 h 1676400"/>
                <a:gd name="connsiteX31" fmla="*/ 722923 w 1383323"/>
                <a:gd name="connsiteY31" fmla="*/ 113323 h 1676400"/>
                <a:gd name="connsiteX32" fmla="*/ 640862 w 1383323"/>
                <a:gd name="connsiteY32" fmla="*/ 11724 h 1676400"/>
                <a:gd name="connsiteX33" fmla="*/ 273539 w 1383323"/>
                <a:gd name="connsiteY33" fmla="*/ 0 h 1676400"/>
                <a:gd name="connsiteX34" fmla="*/ 257908 w 1383323"/>
                <a:gd name="connsiteY34" fmla="*/ 117231 h 1676400"/>
                <a:gd name="connsiteX35" fmla="*/ 89877 w 1383323"/>
                <a:gd name="connsiteY35" fmla="*/ 121138 h 1676400"/>
                <a:gd name="connsiteX36" fmla="*/ 82062 w 1383323"/>
                <a:gd name="connsiteY36" fmla="*/ 265723 h 1676400"/>
                <a:gd name="connsiteX37" fmla="*/ 179754 w 1383323"/>
                <a:gd name="connsiteY37" fmla="*/ 316523 h 1676400"/>
                <a:gd name="connsiteX38" fmla="*/ 140677 w 1383323"/>
                <a:gd name="connsiteY38" fmla="*/ 676031 h 1676400"/>
                <a:gd name="connsiteX39" fmla="*/ 121139 w 1383323"/>
                <a:gd name="connsiteY39" fmla="*/ 957384 h 1676400"/>
                <a:gd name="connsiteX40" fmla="*/ 42985 w 1383323"/>
                <a:gd name="connsiteY40" fmla="*/ 930031 h 1676400"/>
                <a:gd name="connsiteX41" fmla="*/ 0 w 1383323"/>
                <a:gd name="connsiteY41" fmla="*/ 992554 h 1676400"/>
                <a:gd name="connsiteX42" fmla="*/ 113323 w 1383323"/>
                <a:gd name="connsiteY42" fmla="*/ 1156677 h 1676400"/>
                <a:gd name="connsiteX43" fmla="*/ 105766 w 1383323"/>
                <a:gd name="connsiteY43" fmla="*/ 1233936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83323" h="1676400">
                  <a:moveTo>
                    <a:pt x="105766" y="1233936"/>
                  </a:moveTo>
                  <a:lnTo>
                    <a:pt x="136298" y="1266821"/>
                  </a:lnTo>
                  <a:lnTo>
                    <a:pt x="261816" y="1309077"/>
                  </a:lnTo>
                  <a:lnTo>
                    <a:pt x="308708" y="1500554"/>
                  </a:lnTo>
                  <a:lnTo>
                    <a:pt x="379046" y="1531815"/>
                  </a:lnTo>
                  <a:lnTo>
                    <a:pt x="414216" y="1602154"/>
                  </a:lnTo>
                  <a:lnTo>
                    <a:pt x="492369" y="1676400"/>
                  </a:lnTo>
                  <a:lnTo>
                    <a:pt x="586154" y="1633415"/>
                  </a:lnTo>
                  <a:lnTo>
                    <a:pt x="597877" y="1559169"/>
                  </a:lnTo>
                  <a:lnTo>
                    <a:pt x="636954" y="1547446"/>
                  </a:lnTo>
                  <a:lnTo>
                    <a:pt x="617416" y="1481015"/>
                  </a:lnTo>
                  <a:lnTo>
                    <a:pt x="660400" y="1449754"/>
                  </a:lnTo>
                  <a:lnTo>
                    <a:pt x="719016" y="1359877"/>
                  </a:lnTo>
                  <a:lnTo>
                    <a:pt x="887046" y="1453661"/>
                  </a:lnTo>
                  <a:lnTo>
                    <a:pt x="1004277" y="1457569"/>
                  </a:lnTo>
                  <a:lnTo>
                    <a:pt x="1078523" y="1500554"/>
                  </a:lnTo>
                  <a:lnTo>
                    <a:pt x="1156677" y="1383323"/>
                  </a:lnTo>
                  <a:lnTo>
                    <a:pt x="1293446" y="1406769"/>
                  </a:lnTo>
                  <a:lnTo>
                    <a:pt x="1223108" y="1058984"/>
                  </a:lnTo>
                  <a:lnTo>
                    <a:pt x="1383323" y="797169"/>
                  </a:lnTo>
                  <a:lnTo>
                    <a:pt x="1340339" y="746369"/>
                  </a:lnTo>
                  <a:lnTo>
                    <a:pt x="1281723" y="746369"/>
                  </a:lnTo>
                  <a:lnTo>
                    <a:pt x="1238739" y="703384"/>
                  </a:lnTo>
                  <a:lnTo>
                    <a:pt x="1160585" y="691661"/>
                  </a:lnTo>
                  <a:lnTo>
                    <a:pt x="1148862" y="629138"/>
                  </a:lnTo>
                  <a:lnTo>
                    <a:pt x="1117600" y="621323"/>
                  </a:lnTo>
                  <a:lnTo>
                    <a:pt x="1055077" y="496277"/>
                  </a:lnTo>
                  <a:lnTo>
                    <a:pt x="1019908" y="375138"/>
                  </a:lnTo>
                  <a:lnTo>
                    <a:pt x="1016000" y="328246"/>
                  </a:lnTo>
                  <a:lnTo>
                    <a:pt x="859692" y="234461"/>
                  </a:lnTo>
                  <a:lnTo>
                    <a:pt x="762000" y="128954"/>
                  </a:lnTo>
                  <a:lnTo>
                    <a:pt x="722923" y="113323"/>
                  </a:lnTo>
                  <a:lnTo>
                    <a:pt x="640862" y="11724"/>
                  </a:lnTo>
                  <a:lnTo>
                    <a:pt x="273539" y="0"/>
                  </a:lnTo>
                  <a:lnTo>
                    <a:pt x="257908" y="117231"/>
                  </a:lnTo>
                  <a:lnTo>
                    <a:pt x="89877" y="121138"/>
                  </a:lnTo>
                  <a:lnTo>
                    <a:pt x="82062" y="265723"/>
                  </a:lnTo>
                  <a:lnTo>
                    <a:pt x="179754" y="316523"/>
                  </a:lnTo>
                  <a:lnTo>
                    <a:pt x="140677" y="676031"/>
                  </a:lnTo>
                  <a:lnTo>
                    <a:pt x="121139" y="957384"/>
                  </a:lnTo>
                  <a:lnTo>
                    <a:pt x="42985" y="930031"/>
                  </a:lnTo>
                  <a:lnTo>
                    <a:pt x="0" y="992554"/>
                  </a:lnTo>
                  <a:lnTo>
                    <a:pt x="113323" y="1156677"/>
                  </a:lnTo>
                  <a:lnTo>
                    <a:pt x="105766" y="12339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D71CF548-D46C-48F7-A88A-CFBF16DEFEB8}"/>
                </a:ext>
              </a:extLst>
            </p:cNvPr>
            <p:cNvSpPr/>
            <p:nvPr/>
          </p:nvSpPr>
          <p:spPr>
            <a:xfrm>
              <a:off x="1598613" y="1612900"/>
              <a:ext cx="962025" cy="1239838"/>
            </a:xfrm>
            <a:custGeom>
              <a:avLst/>
              <a:gdLst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47077 w 976923"/>
                <a:gd name="connsiteY21" fmla="*/ 519723 h 1258277"/>
                <a:gd name="connsiteX22" fmla="*/ 586154 w 976923"/>
                <a:gd name="connsiteY22" fmla="*/ 414215 h 1258277"/>
                <a:gd name="connsiteX23" fmla="*/ 523631 w 976923"/>
                <a:gd name="connsiteY23" fmla="*/ 347784 h 1258277"/>
                <a:gd name="connsiteX24" fmla="*/ 472831 w 976923"/>
                <a:gd name="connsiteY24" fmla="*/ 265723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47077 w 976923"/>
                <a:gd name="connsiteY21" fmla="*/ 519723 h 1258277"/>
                <a:gd name="connsiteX22" fmla="*/ 586154 w 976923"/>
                <a:gd name="connsiteY22" fmla="*/ 414215 h 1258277"/>
                <a:gd name="connsiteX23" fmla="*/ 537402 w 976923"/>
                <a:gd name="connsiteY23" fmla="*/ 342275 h 1258277"/>
                <a:gd name="connsiteX24" fmla="*/ 472831 w 976923"/>
                <a:gd name="connsiteY24" fmla="*/ 265723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47077 w 976923"/>
                <a:gd name="connsiteY21" fmla="*/ 519723 h 1258277"/>
                <a:gd name="connsiteX22" fmla="*/ 586154 w 976923"/>
                <a:gd name="connsiteY22" fmla="*/ 414215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47077 w 976923"/>
                <a:gd name="connsiteY21" fmla="*/ 519723 h 1258277"/>
                <a:gd name="connsiteX22" fmla="*/ 591663 w 976923"/>
                <a:gd name="connsiteY22" fmla="*/ 405952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66357 w 976923"/>
                <a:gd name="connsiteY21" fmla="*/ 415063 h 1258277"/>
                <a:gd name="connsiteX22" fmla="*/ 591663 w 976923"/>
                <a:gd name="connsiteY22" fmla="*/ 405952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48937 w 976923"/>
                <a:gd name="connsiteY20" fmla="*/ 517745 h 1258277"/>
                <a:gd name="connsiteX21" fmla="*/ 566357 w 976923"/>
                <a:gd name="connsiteY21" fmla="*/ 415063 h 1258277"/>
                <a:gd name="connsiteX22" fmla="*/ 591663 w 976923"/>
                <a:gd name="connsiteY22" fmla="*/ 405952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588084 w 976923"/>
                <a:gd name="connsiteY19" fmla="*/ 587896 h 1258277"/>
                <a:gd name="connsiteX20" fmla="*/ 548937 w 976923"/>
                <a:gd name="connsiteY20" fmla="*/ 517745 h 1258277"/>
                <a:gd name="connsiteX21" fmla="*/ 566357 w 976923"/>
                <a:gd name="connsiteY21" fmla="*/ 415063 h 1258277"/>
                <a:gd name="connsiteX22" fmla="*/ 591663 w 976923"/>
                <a:gd name="connsiteY22" fmla="*/ 405952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32458 w 976923"/>
                <a:gd name="connsiteY19" fmla="*/ 694345 h 1258277"/>
                <a:gd name="connsiteX20" fmla="*/ 588084 w 976923"/>
                <a:gd name="connsiteY20" fmla="*/ 587896 h 1258277"/>
                <a:gd name="connsiteX21" fmla="*/ 548937 w 976923"/>
                <a:gd name="connsiteY21" fmla="*/ 517745 h 1258277"/>
                <a:gd name="connsiteX22" fmla="*/ 566357 w 976923"/>
                <a:gd name="connsiteY22" fmla="*/ 415063 h 1258277"/>
                <a:gd name="connsiteX23" fmla="*/ 591663 w 976923"/>
                <a:gd name="connsiteY23" fmla="*/ 405952 h 1258277"/>
                <a:gd name="connsiteX24" fmla="*/ 537402 w 976923"/>
                <a:gd name="connsiteY24" fmla="*/ 342275 h 1258277"/>
                <a:gd name="connsiteX25" fmla="*/ 489356 w 976923"/>
                <a:gd name="connsiteY25" fmla="*/ 271231 h 1258277"/>
                <a:gd name="connsiteX26" fmla="*/ 422031 w 976923"/>
                <a:gd name="connsiteY26" fmla="*/ 234461 h 1258277"/>
                <a:gd name="connsiteX27" fmla="*/ 371231 w 976923"/>
                <a:gd name="connsiteY27" fmla="*/ 50800 h 1258277"/>
                <a:gd name="connsiteX28" fmla="*/ 238369 w 976923"/>
                <a:gd name="connsiteY28" fmla="*/ 0 h 1258277"/>
                <a:gd name="connsiteX29" fmla="*/ 257908 w 976923"/>
                <a:gd name="connsiteY29" fmla="*/ 66431 h 1258277"/>
                <a:gd name="connsiteX30" fmla="*/ 50800 w 976923"/>
                <a:gd name="connsiteY30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6229 w 976923"/>
                <a:gd name="connsiteY19" fmla="*/ 683328 h 1258277"/>
                <a:gd name="connsiteX20" fmla="*/ 588084 w 976923"/>
                <a:gd name="connsiteY20" fmla="*/ 587896 h 1258277"/>
                <a:gd name="connsiteX21" fmla="*/ 548937 w 976923"/>
                <a:gd name="connsiteY21" fmla="*/ 517745 h 1258277"/>
                <a:gd name="connsiteX22" fmla="*/ 566357 w 976923"/>
                <a:gd name="connsiteY22" fmla="*/ 415063 h 1258277"/>
                <a:gd name="connsiteX23" fmla="*/ 591663 w 976923"/>
                <a:gd name="connsiteY23" fmla="*/ 405952 h 1258277"/>
                <a:gd name="connsiteX24" fmla="*/ 537402 w 976923"/>
                <a:gd name="connsiteY24" fmla="*/ 342275 h 1258277"/>
                <a:gd name="connsiteX25" fmla="*/ 489356 w 976923"/>
                <a:gd name="connsiteY25" fmla="*/ 271231 h 1258277"/>
                <a:gd name="connsiteX26" fmla="*/ 422031 w 976923"/>
                <a:gd name="connsiteY26" fmla="*/ 234461 h 1258277"/>
                <a:gd name="connsiteX27" fmla="*/ 371231 w 976923"/>
                <a:gd name="connsiteY27" fmla="*/ 50800 h 1258277"/>
                <a:gd name="connsiteX28" fmla="*/ 238369 w 976923"/>
                <a:gd name="connsiteY28" fmla="*/ 0 h 1258277"/>
                <a:gd name="connsiteX29" fmla="*/ 257908 w 976923"/>
                <a:gd name="connsiteY29" fmla="*/ 66431 h 1258277"/>
                <a:gd name="connsiteX30" fmla="*/ 50800 w 976923"/>
                <a:gd name="connsiteY30" fmla="*/ 211015 h 125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6923" h="1258277">
                  <a:moveTo>
                    <a:pt x="50800" y="211015"/>
                  </a:moveTo>
                  <a:lnTo>
                    <a:pt x="0" y="269631"/>
                  </a:lnTo>
                  <a:lnTo>
                    <a:pt x="11723" y="359507"/>
                  </a:lnTo>
                  <a:lnTo>
                    <a:pt x="105508" y="402492"/>
                  </a:lnTo>
                  <a:lnTo>
                    <a:pt x="160215" y="414215"/>
                  </a:lnTo>
                  <a:lnTo>
                    <a:pt x="168031" y="457200"/>
                  </a:lnTo>
                  <a:lnTo>
                    <a:pt x="355600" y="570523"/>
                  </a:lnTo>
                  <a:lnTo>
                    <a:pt x="336062" y="668215"/>
                  </a:lnTo>
                  <a:lnTo>
                    <a:pt x="875323" y="1242646"/>
                  </a:lnTo>
                  <a:lnTo>
                    <a:pt x="941754" y="1258277"/>
                  </a:lnTo>
                  <a:lnTo>
                    <a:pt x="914400" y="1176215"/>
                  </a:lnTo>
                  <a:lnTo>
                    <a:pt x="976923" y="1125415"/>
                  </a:lnTo>
                  <a:lnTo>
                    <a:pt x="902677" y="1066800"/>
                  </a:lnTo>
                  <a:lnTo>
                    <a:pt x="887046" y="980831"/>
                  </a:lnTo>
                  <a:lnTo>
                    <a:pt x="844062" y="937846"/>
                  </a:lnTo>
                  <a:lnTo>
                    <a:pt x="836246" y="844061"/>
                  </a:lnTo>
                  <a:lnTo>
                    <a:pt x="754185" y="746369"/>
                  </a:lnTo>
                  <a:lnTo>
                    <a:pt x="695569" y="781538"/>
                  </a:lnTo>
                  <a:lnTo>
                    <a:pt x="656492" y="738554"/>
                  </a:lnTo>
                  <a:lnTo>
                    <a:pt x="646229" y="683328"/>
                  </a:lnTo>
                  <a:lnTo>
                    <a:pt x="588084" y="587896"/>
                  </a:lnTo>
                  <a:lnTo>
                    <a:pt x="548937" y="517745"/>
                  </a:lnTo>
                  <a:cubicBezTo>
                    <a:pt x="550153" y="463320"/>
                    <a:pt x="565141" y="469488"/>
                    <a:pt x="566357" y="415063"/>
                  </a:cubicBezTo>
                  <a:lnTo>
                    <a:pt x="591663" y="405952"/>
                  </a:lnTo>
                  <a:lnTo>
                    <a:pt x="537402" y="342275"/>
                  </a:lnTo>
                  <a:lnTo>
                    <a:pt x="489356" y="271231"/>
                  </a:lnTo>
                  <a:lnTo>
                    <a:pt x="422031" y="234461"/>
                  </a:lnTo>
                  <a:lnTo>
                    <a:pt x="371231" y="50800"/>
                  </a:lnTo>
                  <a:lnTo>
                    <a:pt x="238369" y="0"/>
                  </a:lnTo>
                  <a:lnTo>
                    <a:pt x="257908" y="66431"/>
                  </a:lnTo>
                  <a:lnTo>
                    <a:pt x="50800" y="2110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657D5EE6-6120-4991-9AE0-2E5DC09BB9D5}"/>
                </a:ext>
              </a:extLst>
            </p:cNvPr>
            <p:cNvSpPr/>
            <p:nvPr/>
          </p:nvSpPr>
          <p:spPr>
            <a:xfrm>
              <a:off x="2139950" y="1716088"/>
              <a:ext cx="1109663" cy="1155700"/>
            </a:xfrm>
            <a:custGeom>
              <a:avLst/>
              <a:gdLst>
                <a:gd name="connsiteX0" fmla="*/ 433754 w 1125415"/>
                <a:gd name="connsiteY0" fmla="*/ 1023816 h 1172308"/>
                <a:gd name="connsiteX1" fmla="*/ 515815 w 1125415"/>
                <a:gd name="connsiteY1" fmla="*/ 1062893 h 1172308"/>
                <a:gd name="connsiteX2" fmla="*/ 504092 w 1125415"/>
                <a:gd name="connsiteY2" fmla="*/ 1125416 h 1172308"/>
                <a:gd name="connsiteX3" fmla="*/ 554892 w 1125415"/>
                <a:gd name="connsiteY3" fmla="*/ 1109785 h 1172308"/>
                <a:gd name="connsiteX4" fmla="*/ 593969 w 1125415"/>
                <a:gd name="connsiteY4" fmla="*/ 1172308 h 1172308"/>
                <a:gd name="connsiteX5" fmla="*/ 679938 w 1125415"/>
                <a:gd name="connsiteY5" fmla="*/ 1168400 h 1172308"/>
                <a:gd name="connsiteX6" fmla="*/ 703384 w 1125415"/>
                <a:gd name="connsiteY6" fmla="*/ 922216 h 1172308"/>
                <a:gd name="connsiteX7" fmla="*/ 797169 w 1125415"/>
                <a:gd name="connsiteY7" fmla="*/ 840154 h 1172308"/>
                <a:gd name="connsiteX8" fmla="*/ 781538 w 1125415"/>
                <a:gd name="connsiteY8" fmla="*/ 765908 h 1172308"/>
                <a:gd name="connsiteX9" fmla="*/ 824523 w 1125415"/>
                <a:gd name="connsiteY9" fmla="*/ 719016 h 1172308"/>
                <a:gd name="connsiteX10" fmla="*/ 937846 w 1125415"/>
                <a:gd name="connsiteY10" fmla="*/ 633047 h 1172308"/>
                <a:gd name="connsiteX11" fmla="*/ 1117600 w 1125415"/>
                <a:gd name="connsiteY11" fmla="*/ 644770 h 1172308"/>
                <a:gd name="connsiteX12" fmla="*/ 1125415 w 1125415"/>
                <a:gd name="connsiteY12" fmla="*/ 547077 h 1172308"/>
                <a:gd name="connsiteX13" fmla="*/ 1082430 w 1125415"/>
                <a:gd name="connsiteY13" fmla="*/ 484554 h 1172308"/>
                <a:gd name="connsiteX14" fmla="*/ 1023815 w 1125415"/>
                <a:gd name="connsiteY14" fmla="*/ 566616 h 1172308"/>
                <a:gd name="connsiteX15" fmla="*/ 937846 w 1125415"/>
                <a:gd name="connsiteY15" fmla="*/ 535354 h 1172308"/>
                <a:gd name="connsiteX16" fmla="*/ 933938 w 1125415"/>
                <a:gd name="connsiteY16" fmla="*/ 472831 h 1172308"/>
                <a:gd name="connsiteX17" fmla="*/ 883138 w 1125415"/>
                <a:gd name="connsiteY17" fmla="*/ 410308 h 1172308"/>
                <a:gd name="connsiteX18" fmla="*/ 902677 w 1125415"/>
                <a:gd name="connsiteY18" fmla="*/ 379047 h 1172308"/>
                <a:gd name="connsiteX19" fmla="*/ 898769 w 1125415"/>
                <a:gd name="connsiteY19" fmla="*/ 347785 h 1172308"/>
                <a:gd name="connsiteX20" fmla="*/ 922215 w 1125415"/>
                <a:gd name="connsiteY20" fmla="*/ 312616 h 1172308"/>
                <a:gd name="connsiteX21" fmla="*/ 933938 w 1125415"/>
                <a:gd name="connsiteY21" fmla="*/ 125047 h 1172308"/>
                <a:gd name="connsiteX22" fmla="*/ 828430 w 1125415"/>
                <a:gd name="connsiteY22" fmla="*/ 39077 h 1172308"/>
                <a:gd name="connsiteX23" fmla="*/ 715107 w 1125415"/>
                <a:gd name="connsiteY23" fmla="*/ 31262 h 1172308"/>
                <a:gd name="connsiteX24" fmla="*/ 633046 w 1125415"/>
                <a:gd name="connsiteY24" fmla="*/ 132862 h 1172308"/>
                <a:gd name="connsiteX25" fmla="*/ 562707 w 1125415"/>
                <a:gd name="connsiteY25" fmla="*/ 97693 h 1172308"/>
                <a:gd name="connsiteX26" fmla="*/ 433754 w 1125415"/>
                <a:gd name="connsiteY26" fmla="*/ 93785 h 1172308"/>
                <a:gd name="connsiteX27" fmla="*/ 293077 w 1125415"/>
                <a:gd name="connsiteY27" fmla="*/ 0 h 1172308"/>
                <a:gd name="connsiteX28" fmla="*/ 230554 w 1125415"/>
                <a:gd name="connsiteY28" fmla="*/ 85970 h 1172308"/>
                <a:gd name="connsiteX29" fmla="*/ 171938 w 1125415"/>
                <a:gd name="connsiteY29" fmla="*/ 117231 h 1172308"/>
                <a:gd name="connsiteX30" fmla="*/ 199292 w 1125415"/>
                <a:gd name="connsiteY30" fmla="*/ 187570 h 1172308"/>
                <a:gd name="connsiteX31" fmla="*/ 160215 w 1125415"/>
                <a:gd name="connsiteY31" fmla="*/ 199293 h 1172308"/>
                <a:gd name="connsiteX32" fmla="*/ 140677 w 1125415"/>
                <a:gd name="connsiteY32" fmla="*/ 273539 h 1172308"/>
                <a:gd name="connsiteX33" fmla="*/ 23446 w 1125415"/>
                <a:gd name="connsiteY33" fmla="*/ 316524 h 1172308"/>
                <a:gd name="connsiteX34" fmla="*/ 0 w 1125415"/>
                <a:gd name="connsiteY34" fmla="*/ 410308 h 1172308"/>
                <a:gd name="connsiteX35" fmla="*/ 42984 w 1125415"/>
                <a:gd name="connsiteY35" fmla="*/ 504093 h 1172308"/>
                <a:gd name="connsiteX36" fmla="*/ 93784 w 1125415"/>
                <a:gd name="connsiteY36" fmla="*/ 574431 h 1172308"/>
                <a:gd name="connsiteX37" fmla="*/ 117230 w 1125415"/>
                <a:gd name="connsiteY37" fmla="*/ 633047 h 1172308"/>
                <a:gd name="connsiteX38" fmla="*/ 140677 w 1125415"/>
                <a:gd name="connsiteY38" fmla="*/ 656493 h 1172308"/>
                <a:gd name="connsiteX39" fmla="*/ 203200 w 1125415"/>
                <a:gd name="connsiteY39" fmla="*/ 644770 h 1172308"/>
                <a:gd name="connsiteX40" fmla="*/ 289169 w 1125415"/>
                <a:gd name="connsiteY40" fmla="*/ 746370 h 1172308"/>
                <a:gd name="connsiteX41" fmla="*/ 296984 w 1125415"/>
                <a:gd name="connsiteY41" fmla="*/ 840154 h 1172308"/>
                <a:gd name="connsiteX42" fmla="*/ 336061 w 1125415"/>
                <a:gd name="connsiteY42" fmla="*/ 879231 h 1172308"/>
                <a:gd name="connsiteX43" fmla="*/ 367323 w 1125415"/>
                <a:gd name="connsiteY43" fmla="*/ 973016 h 1172308"/>
                <a:gd name="connsiteX44" fmla="*/ 433754 w 1125415"/>
                <a:gd name="connsiteY44" fmla="*/ 1023816 h 1172308"/>
                <a:gd name="connsiteX0" fmla="*/ 433754 w 1125415"/>
                <a:gd name="connsiteY0" fmla="*/ 1023816 h 1172308"/>
                <a:gd name="connsiteX1" fmla="*/ 515815 w 1125415"/>
                <a:gd name="connsiteY1" fmla="*/ 1062893 h 1172308"/>
                <a:gd name="connsiteX2" fmla="*/ 504092 w 1125415"/>
                <a:gd name="connsiteY2" fmla="*/ 1125416 h 1172308"/>
                <a:gd name="connsiteX3" fmla="*/ 554892 w 1125415"/>
                <a:gd name="connsiteY3" fmla="*/ 1109785 h 1172308"/>
                <a:gd name="connsiteX4" fmla="*/ 593969 w 1125415"/>
                <a:gd name="connsiteY4" fmla="*/ 1172308 h 1172308"/>
                <a:gd name="connsiteX5" fmla="*/ 679938 w 1125415"/>
                <a:gd name="connsiteY5" fmla="*/ 1168400 h 1172308"/>
                <a:gd name="connsiteX6" fmla="*/ 703384 w 1125415"/>
                <a:gd name="connsiteY6" fmla="*/ 922216 h 1172308"/>
                <a:gd name="connsiteX7" fmla="*/ 797169 w 1125415"/>
                <a:gd name="connsiteY7" fmla="*/ 840154 h 1172308"/>
                <a:gd name="connsiteX8" fmla="*/ 781538 w 1125415"/>
                <a:gd name="connsiteY8" fmla="*/ 765908 h 1172308"/>
                <a:gd name="connsiteX9" fmla="*/ 838294 w 1125415"/>
                <a:gd name="connsiteY9" fmla="*/ 721770 h 1172308"/>
                <a:gd name="connsiteX10" fmla="*/ 937846 w 1125415"/>
                <a:gd name="connsiteY10" fmla="*/ 633047 h 1172308"/>
                <a:gd name="connsiteX11" fmla="*/ 1117600 w 1125415"/>
                <a:gd name="connsiteY11" fmla="*/ 644770 h 1172308"/>
                <a:gd name="connsiteX12" fmla="*/ 1125415 w 1125415"/>
                <a:gd name="connsiteY12" fmla="*/ 547077 h 1172308"/>
                <a:gd name="connsiteX13" fmla="*/ 1082430 w 1125415"/>
                <a:gd name="connsiteY13" fmla="*/ 484554 h 1172308"/>
                <a:gd name="connsiteX14" fmla="*/ 1023815 w 1125415"/>
                <a:gd name="connsiteY14" fmla="*/ 566616 h 1172308"/>
                <a:gd name="connsiteX15" fmla="*/ 937846 w 1125415"/>
                <a:gd name="connsiteY15" fmla="*/ 535354 h 1172308"/>
                <a:gd name="connsiteX16" fmla="*/ 933938 w 1125415"/>
                <a:gd name="connsiteY16" fmla="*/ 472831 h 1172308"/>
                <a:gd name="connsiteX17" fmla="*/ 883138 w 1125415"/>
                <a:gd name="connsiteY17" fmla="*/ 410308 h 1172308"/>
                <a:gd name="connsiteX18" fmla="*/ 902677 w 1125415"/>
                <a:gd name="connsiteY18" fmla="*/ 379047 h 1172308"/>
                <a:gd name="connsiteX19" fmla="*/ 898769 w 1125415"/>
                <a:gd name="connsiteY19" fmla="*/ 347785 h 1172308"/>
                <a:gd name="connsiteX20" fmla="*/ 922215 w 1125415"/>
                <a:gd name="connsiteY20" fmla="*/ 312616 h 1172308"/>
                <a:gd name="connsiteX21" fmla="*/ 933938 w 1125415"/>
                <a:gd name="connsiteY21" fmla="*/ 125047 h 1172308"/>
                <a:gd name="connsiteX22" fmla="*/ 828430 w 1125415"/>
                <a:gd name="connsiteY22" fmla="*/ 39077 h 1172308"/>
                <a:gd name="connsiteX23" fmla="*/ 715107 w 1125415"/>
                <a:gd name="connsiteY23" fmla="*/ 31262 h 1172308"/>
                <a:gd name="connsiteX24" fmla="*/ 633046 w 1125415"/>
                <a:gd name="connsiteY24" fmla="*/ 132862 h 1172308"/>
                <a:gd name="connsiteX25" fmla="*/ 562707 w 1125415"/>
                <a:gd name="connsiteY25" fmla="*/ 97693 h 1172308"/>
                <a:gd name="connsiteX26" fmla="*/ 433754 w 1125415"/>
                <a:gd name="connsiteY26" fmla="*/ 93785 h 1172308"/>
                <a:gd name="connsiteX27" fmla="*/ 293077 w 1125415"/>
                <a:gd name="connsiteY27" fmla="*/ 0 h 1172308"/>
                <a:gd name="connsiteX28" fmla="*/ 230554 w 1125415"/>
                <a:gd name="connsiteY28" fmla="*/ 85970 h 1172308"/>
                <a:gd name="connsiteX29" fmla="*/ 171938 w 1125415"/>
                <a:gd name="connsiteY29" fmla="*/ 117231 h 1172308"/>
                <a:gd name="connsiteX30" fmla="*/ 199292 w 1125415"/>
                <a:gd name="connsiteY30" fmla="*/ 187570 h 1172308"/>
                <a:gd name="connsiteX31" fmla="*/ 160215 w 1125415"/>
                <a:gd name="connsiteY31" fmla="*/ 199293 h 1172308"/>
                <a:gd name="connsiteX32" fmla="*/ 140677 w 1125415"/>
                <a:gd name="connsiteY32" fmla="*/ 273539 h 1172308"/>
                <a:gd name="connsiteX33" fmla="*/ 23446 w 1125415"/>
                <a:gd name="connsiteY33" fmla="*/ 316524 h 1172308"/>
                <a:gd name="connsiteX34" fmla="*/ 0 w 1125415"/>
                <a:gd name="connsiteY34" fmla="*/ 410308 h 1172308"/>
                <a:gd name="connsiteX35" fmla="*/ 42984 w 1125415"/>
                <a:gd name="connsiteY35" fmla="*/ 504093 h 1172308"/>
                <a:gd name="connsiteX36" fmla="*/ 93784 w 1125415"/>
                <a:gd name="connsiteY36" fmla="*/ 574431 h 1172308"/>
                <a:gd name="connsiteX37" fmla="*/ 117230 w 1125415"/>
                <a:gd name="connsiteY37" fmla="*/ 633047 h 1172308"/>
                <a:gd name="connsiteX38" fmla="*/ 140677 w 1125415"/>
                <a:gd name="connsiteY38" fmla="*/ 656493 h 1172308"/>
                <a:gd name="connsiteX39" fmla="*/ 203200 w 1125415"/>
                <a:gd name="connsiteY39" fmla="*/ 644770 h 1172308"/>
                <a:gd name="connsiteX40" fmla="*/ 289169 w 1125415"/>
                <a:gd name="connsiteY40" fmla="*/ 746370 h 1172308"/>
                <a:gd name="connsiteX41" fmla="*/ 296984 w 1125415"/>
                <a:gd name="connsiteY41" fmla="*/ 840154 h 1172308"/>
                <a:gd name="connsiteX42" fmla="*/ 336061 w 1125415"/>
                <a:gd name="connsiteY42" fmla="*/ 879231 h 1172308"/>
                <a:gd name="connsiteX43" fmla="*/ 367323 w 1125415"/>
                <a:gd name="connsiteY43" fmla="*/ 973016 h 1172308"/>
                <a:gd name="connsiteX44" fmla="*/ 433754 w 1125415"/>
                <a:gd name="connsiteY44" fmla="*/ 1023816 h 11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5415" h="1172308">
                  <a:moveTo>
                    <a:pt x="433754" y="1023816"/>
                  </a:moveTo>
                  <a:lnTo>
                    <a:pt x="515815" y="1062893"/>
                  </a:lnTo>
                  <a:lnTo>
                    <a:pt x="504092" y="1125416"/>
                  </a:lnTo>
                  <a:lnTo>
                    <a:pt x="554892" y="1109785"/>
                  </a:lnTo>
                  <a:lnTo>
                    <a:pt x="593969" y="1172308"/>
                  </a:lnTo>
                  <a:lnTo>
                    <a:pt x="679938" y="1168400"/>
                  </a:lnTo>
                  <a:lnTo>
                    <a:pt x="703384" y="922216"/>
                  </a:lnTo>
                  <a:lnTo>
                    <a:pt x="797169" y="840154"/>
                  </a:lnTo>
                  <a:lnTo>
                    <a:pt x="781538" y="765908"/>
                  </a:lnTo>
                  <a:lnTo>
                    <a:pt x="838294" y="721770"/>
                  </a:lnTo>
                  <a:lnTo>
                    <a:pt x="937846" y="633047"/>
                  </a:lnTo>
                  <a:lnTo>
                    <a:pt x="1117600" y="644770"/>
                  </a:lnTo>
                  <a:lnTo>
                    <a:pt x="1125415" y="547077"/>
                  </a:lnTo>
                  <a:lnTo>
                    <a:pt x="1082430" y="484554"/>
                  </a:lnTo>
                  <a:lnTo>
                    <a:pt x="1023815" y="566616"/>
                  </a:lnTo>
                  <a:lnTo>
                    <a:pt x="937846" y="535354"/>
                  </a:lnTo>
                  <a:lnTo>
                    <a:pt x="933938" y="472831"/>
                  </a:lnTo>
                  <a:lnTo>
                    <a:pt x="883138" y="410308"/>
                  </a:lnTo>
                  <a:lnTo>
                    <a:pt x="902677" y="379047"/>
                  </a:lnTo>
                  <a:lnTo>
                    <a:pt x="898769" y="347785"/>
                  </a:lnTo>
                  <a:lnTo>
                    <a:pt x="922215" y="312616"/>
                  </a:lnTo>
                  <a:lnTo>
                    <a:pt x="933938" y="125047"/>
                  </a:lnTo>
                  <a:lnTo>
                    <a:pt x="828430" y="39077"/>
                  </a:lnTo>
                  <a:lnTo>
                    <a:pt x="715107" y="31262"/>
                  </a:lnTo>
                  <a:lnTo>
                    <a:pt x="633046" y="132862"/>
                  </a:lnTo>
                  <a:lnTo>
                    <a:pt x="562707" y="97693"/>
                  </a:lnTo>
                  <a:lnTo>
                    <a:pt x="433754" y="93785"/>
                  </a:lnTo>
                  <a:lnTo>
                    <a:pt x="293077" y="0"/>
                  </a:lnTo>
                  <a:lnTo>
                    <a:pt x="230554" y="85970"/>
                  </a:lnTo>
                  <a:lnTo>
                    <a:pt x="171938" y="117231"/>
                  </a:lnTo>
                  <a:lnTo>
                    <a:pt x="199292" y="187570"/>
                  </a:lnTo>
                  <a:lnTo>
                    <a:pt x="160215" y="199293"/>
                  </a:lnTo>
                  <a:lnTo>
                    <a:pt x="140677" y="273539"/>
                  </a:lnTo>
                  <a:lnTo>
                    <a:pt x="23446" y="316524"/>
                  </a:lnTo>
                  <a:lnTo>
                    <a:pt x="0" y="410308"/>
                  </a:lnTo>
                  <a:lnTo>
                    <a:pt x="42984" y="504093"/>
                  </a:lnTo>
                  <a:lnTo>
                    <a:pt x="93784" y="574431"/>
                  </a:lnTo>
                  <a:lnTo>
                    <a:pt x="117230" y="633047"/>
                  </a:lnTo>
                  <a:lnTo>
                    <a:pt x="140677" y="656493"/>
                  </a:lnTo>
                  <a:lnTo>
                    <a:pt x="203200" y="644770"/>
                  </a:lnTo>
                  <a:lnTo>
                    <a:pt x="289169" y="746370"/>
                  </a:lnTo>
                  <a:lnTo>
                    <a:pt x="296984" y="840154"/>
                  </a:lnTo>
                  <a:lnTo>
                    <a:pt x="336061" y="879231"/>
                  </a:lnTo>
                  <a:lnTo>
                    <a:pt x="367323" y="973016"/>
                  </a:lnTo>
                  <a:lnTo>
                    <a:pt x="433754" y="10238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5E9992C4-FA73-428D-8FCC-853CD1D66045}"/>
                </a:ext>
              </a:extLst>
            </p:cNvPr>
            <p:cNvSpPr/>
            <p:nvPr/>
          </p:nvSpPr>
          <p:spPr>
            <a:xfrm>
              <a:off x="2457450" y="2727325"/>
              <a:ext cx="412750" cy="612775"/>
            </a:xfrm>
            <a:custGeom>
              <a:avLst/>
              <a:gdLst>
                <a:gd name="connsiteX0" fmla="*/ 0 w 417932"/>
                <a:gd name="connsiteY0" fmla="*/ 120611 h 622690"/>
                <a:gd name="connsiteX1" fmla="*/ 14025 w 417932"/>
                <a:gd name="connsiteY1" fmla="*/ 286101 h 622690"/>
                <a:gd name="connsiteX2" fmla="*/ 56098 w 417932"/>
                <a:gd name="connsiteY2" fmla="*/ 353418 h 622690"/>
                <a:gd name="connsiteX3" fmla="*/ 109392 w 417932"/>
                <a:gd name="connsiteY3" fmla="*/ 401102 h 622690"/>
                <a:gd name="connsiteX4" fmla="*/ 103782 w 417932"/>
                <a:gd name="connsiteY4" fmla="*/ 513298 h 622690"/>
                <a:gd name="connsiteX5" fmla="*/ 33659 w 417932"/>
                <a:gd name="connsiteY5" fmla="*/ 586226 h 622690"/>
                <a:gd name="connsiteX6" fmla="*/ 98172 w 417932"/>
                <a:gd name="connsiteY6" fmla="*/ 605860 h 622690"/>
                <a:gd name="connsiteX7" fmla="*/ 123416 w 417932"/>
                <a:gd name="connsiteY7" fmla="*/ 566591 h 622690"/>
                <a:gd name="connsiteX8" fmla="*/ 173905 w 417932"/>
                <a:gd name="connsiteY8" fmla="*/ 555372 h 622690"/>
                <a:gd name="connsiteX9" fmla="*/ 224393 w 417932"/>
                <a:gd name="connsiteY9" fmla="*/ 535738 h 622690"/>
                <a:gd name="connsiteX10" fmla="*/ 333784 w 417932"/>
                <a:gd name="connsiteY10" fmla="*/ 622690 h 622690"/>
                <a:gd name="connsiteX11" fmla="*/ 364638 w 417932"/>
                <a:gd name="connsiteY11" fmla="*/ 532933 h 622690"/>
                <a:gd name="connsiteX12" fmla="*/ 417932 w 417932"/>
                <a:gd name="connsiteY12" fmla="*/ 468420 h 622690"/>
                <a:gd name="connsiteX13" fmla="*/ 417932 w 417932"/>
                <a:gd name="connsiteY13" fmla="*/ 431956 h 622690"/>
                <a:gd name="connsiteX14" fmla="*/ 373053 w 417932"/>
                <a:gd name="connsiteY14" fmla="*/ 401102 h 622690"/>
                <a:gd name="connsiteX15" fmla="*/ 389883 w 417932"/>
                <a:gd name="connsiteY15" fmla="*/ 305735 h 622690"/>
                <a:gd name="connsiteX16" fmla="*/ 333784 w 417932"/>
                <a:gd name="connsiteY16" fmla="*/ 263661 h 622690"/>
                <a:gd name="connsiteX17" fmla="*/ 333784 w 417932"/>
                <a:gd name="connsiteY17" fmla="*/ 213173 h 622690"/>
                <a:gd name="connsiteX18" fmla="*/ 389883 w 417932"/>
                <a:gd name="connsiteY18" fmla="*/ 190734 h 622690"/>
                <a:gd name="connsiteX19" fmla="*/ 347809 w 417932"/>
                <a:gd name="connsiteY19" fmla="*/ 151465 h 622690"/>
                <a:gd name="connsiteX20" fmla="*/ 269271 w 417932"/>
                <a:gd name="connsiteY20" fmla="*/ 157075 h 622690"/>
                <a:gd name="connsiteX21" fmla="*/ 230003 w 417932"/>
                <a:gd name="connsiteY21" fmla="*/ 95367 h 622690"/>
                <a:gd name="connsiteX22" fmla="*/ 179514 w 417932"/>
                <a:gd name="connsiteY22" fmla="*/ 103782 h 622690"/>
                <a:gd name="connsiteX23" fmla="*/ 185124 w 417932"/>
                <a:gd name="connsiteY23" fmla="*/ 44879 h 622690"/>
                <a:gd name="connsiteX24" fmla="*/ 92562 w 417932"/>
                <a:gd name="connsiteY24" fmla="*/ 0 h 622690"/>
                <a:gd name="connsiteX25" fmla="*/ 42074 w 417932"/>
                <a:gd name="connsiteY25" fmla="*/ 53293 h 622690"/>
                <a:gd name="connsiteX26" fmla="*/ 64513 w 417932"/>
                <a:gd name="connsiteY26" fmla="*/ 126221 h 622690"/>
                <a:gd name="connsiteX27" fmla="*/ 0 w 417932"/>
                <a:gd name="connsiteY27" fmla="*/ 120611 h 622690"/>
                <a:gd name="connsiteX0" fmla="*/ 0 w 417932"/>
                <a:gd name="connsiteY0" fmla="*/ 120611 h 622690"/>
                <a:gd name="connsiteX1" fmla="*/ 14025 w 417932"/>
                <a:gd name="connsiteY1" fmla="*/ 286101 h 622690"/>
                <a:gd name="connsiteX2" fmla="*/ 56098 w 417932"/>
                <a:gd name="connsiteY2" fmla="*/ 353418 h 622690"/>
                <a:gd name="connsiteX3" fmla="*/ 109392 w 417932"/>
                <a:gd name="connsiteY3" fmla="*/ 401102 h 622690"/>
                <a:gd name="connsiteX4" fmla="*/ 103782 w 417932"/>
                <a:gd name="connsiteY4" fmla="*/ 513298 h 622690"/>
                <a:gd name="connsiteX5" fmla="*/ 33659 w 417932"/>
                <a:gd name="connsiteY5" fmla="*/ 586226 h 622690"/>
                <a:gd name="connsiteX6" fmla="*/ 98172 w 417932"/>
                <a:gd name="connsiteY6" fmla="*/ 605860 h 622690"/>
                <a:gd name="connsiteX7" fmla="*/ 123416 w 417932"/>
                <a:gd name="connsiteY7" fmla="*/ 566591 h 622690"/>
                <a:gd name="connsiteX8" fmla="*/ 173905 w 417932"/>
                <a:gd name="connsiteY8" fmla="*/ 555372 h 622690"/>
                <a:gd name="connsiteX9" fmla="*/ 224393 w 417932"/>
                <a:gd name="connsiteY9" fmla="*/ 535738 h 622690"/>
                <a:gd name="connsiteX10" fmla="*/ 333784 w 417932"/>
                <a:gd name="connsiteY10" fmla="*/ 622690 h 622690"/>
                <a:gd name="connsiteX11" fmla="*/ 364638 w 417932"/>
                <a:gd name="connsiteY11" fmla="*/ 532933 h 622690"/>
                <a:gd name="connsiteX12" fmla="*/ 417932 w 417932"/>
                <a:gd name="connsiteY12" fmla="*/ 468420 h 622690"/>
                <a:gd name="connsiteX13" fmla="*/ 417932 w 417932"/>
                <a:gd name="connsiteY13" fmla="*/ 431956 h 622690"/>
                <a:gd name="connsiteX14" fmla="*/ 373053 w 417932"/>
                <a:gd name="connsiteY14" fmla="*/ 401102 h 622690"/>
                <a:gd name="connsiteX15" fmla="*/ 389883 w 417932"/>
                <a:gd name="connsiteY15" fmla="*/ 305735 h 622690"/>
                <a:gd name="connsiteX16" fmla="*/ 333784 w 417932"/>
                <a:gd name="connsiteY16" fmla="*/ 263661 h 622690"/>
                <a:gd name="connsiteX17" fmla="*/ 342047 w 417932"/>
                <a:gd name="connsiteY17" fmla="*/ 218682 h 622690"/>
                <a:gd name="connsiteX18" fmla="*/ 389883 w 417932"/>
                <a:gd name="connsiteY18" fmla="*/ 190734 h 622690"/>
                <a:gd name="connsiteX19" fmla="*/ 347809 w 417932"/>
                <a:gd name="connsiteY19" fmla="*/ 151465 h 622690"/>
                <a:gd name="connsiteX20" fmla="*/ 269271 w 417932"/>
                <a:gd name="connsiteY20" fmla="*/ 157075 h 622690"/>
                <a:gd name="connsiteX21" fmla="*/ 230003 w 417932"/>
                <a:gd name="connsiteY21" fmla="*/ 95367 h 622690"/>
                <a:gd name="connsiteX22" fmla="*/ 179514 w 417932"/>
                <a:gd name="connsiteY22" fmla="*/ 103782 h 622690"/>
                <a:gd name="connsiteX23" fmla="*/ 185124 w 417932"/>
                <a:gd name="connsiteY23" fmla="*/ 44879 h 622690"/>
                <a:gd name="connsiteX24" fmla="*/ 92562 w 417932"/>
                <a:gd name="connsiteY24" fmla="*/ 0 h 622690"/>
                <a:gd name="connsiteX25" fmla="*/ 42074 w 417932"/>
                <a:gd name="connsiteY25" fmla="*/ 53293 h 622690"/>
                <a:gd name="connsiteX26" fmla="*/ 64513 w 417932"/>
                <a:gd name="connsiteY26" fmla="*/ 126221 h 622690"/>
                <a:gd name="connsiteX27" fmla="*/ 0 w 417932"/>
                <a:gd name="connsiteY27" fmla="*/ 120611 h 622690"/>
                <a:gd name="connsiteX0" fmla="*/ 0 w 417932"/>
                <a:gd name="connsiteY0" fmla="*/ 120611 h 622690"/>
                <a:gd name="connsiteX1" fmla="*/ 14025 w 417932"/>
                <a:gd name="connsiteY1" fmla="*/ 286101 h 622690"/>
                <a:gd name="connsiteX2" fmla="*/ 56098 w 417932"/>
                <a:gd name="connsiteY2" fmla="*/ 353418 h 622690"/>
                <a:gd name="connsiteX3" fmla="*/ 109392 w 417932"/>
                <a:gd name="connsiteY3" fmla="*/ 401102 h 622690"/>
                <a:gd name="connsiteX4" fmla="*/ 103782 w 417932"/>
                <a:gd name="connsiteY4" fmla="*/ 513298 h 622690"/>
                <a:gd name="connsiteX5" fmla="*/ 33659 w 417932"/>
                <a:gd name="connsiteY5" fmla="*/ 586226 h 622690"/>
                <a:gd name="connsiteX6" fmla="*/ 98172 w 417932"/>
                <a:gd name="connsiteY6" fmla="*/ 605860 h 622690"/>
                <a:gd name="connsiteX7" fmla="*/ 123416 w 417932"/>
                <a:gd name="connsiteY7" fmla="*/ 566591 h 622690"/>
                <a:gd name="connsiteX8" fmla="*/ 173905 w 417932"/>
                <a:gd name="connsiteY8" fmla="*/ 555372 h 622690"/>
                <a:gd name="connsiteX9" fmla="*/ 224393 w 417932"/>
                <a:gd name="connsiteY9" fmla="*/ 535738 h 622690"/>
                <a:gd name="connsiteX10" fmla="*/ 333784 w 417932"/>
                <a:gd name="connsiteY10" fmla="*/ 622690 h 622690"/>
                <a:gd name="connsiteX11" fmla="*/ 364638 w 417932"/>
                <a:gd name="connsiteY11" fmla="*/ 532933 h 622690"/>
                <a:gd name="connsiteX12" fmla="*/ 417932 w 417932"/>
                <a:gd name="connsiteY12" fmla="*/ 468420 h 622690"/>
                <a:gd name="connsiteX13" fmla="*/ 417932 w 417932"/>
                <a:gd name="connsiteY13" fmla="*/ 431956 h 622690"/>
                <a:gd name="connsiteX14" fmla="*/ 373053 w 417932"/>
                <a:gd name="connsiteY14" fmla="*/ 401102 h 622690"/>
                <a:gd name="connsiteX15" fmla="*/ 389883 w 417932"/>
                <a:gd name="connsiteY15" fmla="*/ 305735 h 622690"/>
                <a:gd name="connsiteX16" fmla="*/ 333784 w 417932"/>
                <a:gd name="connsiteY16" fmla="*/ 263661 h 622690"/>
                <a:gd name="connsiteX17" fmla="*/ 342047 w 417932"/>
                <a:gd name="connsiteY17" fmla="*/ 218682 h 622690"/>
                <a:gd name="connsiteX18" fmla="*/ 389883 w 417932"/>
                <a:gd name="connsiteY18" fmla="*/ 190734 h 622690"/>
                <a:gd name="connsiteX19" fmla="*/ 358826 w 417932"/>
                <a:gd name="connsiteY19" fmla="*/ 143202 h 622690"/>
                <a:gd name="connsiteX20" fmla="*/ 269271 w 417932"/>
                <a:gd name="connsiteY20" fmla="*/ 157075 h 622690"/>
                <a:gd name="connsiteX21" fmla="*/ 230003 w 417932"/>
                <a:gd name="connsiteY21" fmla="*/ 95367 h 622690"/>
                <a:gd name="connsiteX22" fmla="*/ 179514 w 417932"/>
                <a:gd name="connsiteY22" fmla="*/ 103782 h 622690"/>
                <a:gd name="connsiteX23" fmla="*/ 185124 w 417932"/>
                <a:gd name="connsiteY23" fmla="*/ 44879 h 622690"/>
                <a:gd name="connsiteX24" fmla="*/ 92562 w 417932"/>
                <a:gd name="connsiteY24" fmla="*/ 0 h 622690"/>
                <a:gd name="connsiteX25" fmla="*/ 42074 w 417932"/>
                <a:gd name="connsiteY25" fmla="*/ 53293 h 622690"/>
                <a:gd name="connsiteX26" fmla="*/ 64513 w 417932"/>
                <a:gd name="connsiteY26" fmla="*/ 126221 h 622690"/>
                <a:gd name="connsiteX27" fmla="*/ 0 w 417932"/>
                <a:gd name="connsiteY27" fmla="*/ 120611 h 622690"/>
                <a:gd name="connsiteX0" fmla="*/ 0 w 417932"/>
                <a:gd name="connsiteY0" fmla="*/ 120611 h 622690"/>
                <a:gd name="connsiteX1" fmla="*/ 14025 w 417932"/>
                <a:gd name="connsiteY1" fmla="*/ 286101 h 622690"/>
                <a:gd name="connsiteX2" fmla="*/ 56098 w 417932"/>
                <a:gd name="connsiteY2" fmla="*/ 353418 h 622690"/>
                <a:gd name="connsiteX3" fmla="*/ 109392 w 417932"/>
                <a:gd name="connsiteY3" fmla="*/ 401102 h 622690"/>
                <a:gd name="connsiteX4" fmla="*/ 103782 w 417932"/>
                <a:gd name="connsiteY4" fmla="*/ 513298 h 622690"/>
                <a:gd name="connsiteX5" fmla="*/ 33659 w 417932"/>
                <a:gd name="connsiteY5" fmla="*/ 586226 h 622690"/>
                <a:gd name="connsiteX6" fmla="*/ 98172 w 417932"/>
                <a:gd name="connsiteY6" fmla="*/ 605860 h 622690"/>
                <a:gd name="connsiteX7" fmla="*/ 123416 w 417932"/>
                <a:gd name="connsiteY7" fmla="*/ 566591 h 622690"/>
                <a:gd name="connsiteX8" fmla="*/ 173905 w 417932"/>
                <a:gd name="connsiteY8" fmla="*/ 555372 h 622690"/>
                <a:gd name="connsiteX9" fmla="*/ 224393 w 417932"/>
                <a:gd name="connsiteY9" fmla="*/ 535738 h 622690"/>
                <a:gd name="connsiteX10" fmla="*/ 333784 w 417932"/>
                <a:gd name="connsiteY10" fmla="*/ 622690 h 622690"/>
                <a:gd name="connsiteX11" fmla="*/ 364638 w 417932"/>
                <a:gd name="connsiteY11" fmla="*/ 532933 h 622690"/>
                <a:gd name="connsiteX12" fmla="*/ 417932 w 417932"/>
                <a:gd name="connsiteY12" fmla="*/ 468420 h 622690"/>
                <a:gd name="connsiteX13" fmla="*/ 417932 w 417932"/>
                <a:gd name="connsiteY13" fmla="*/ 431956 h 622690"/>
                <a:gd name="connsiteX14" fmla="*/ 373053 w 417932"/>
                <a:gd name="connsiteY14" fmla="*/ 401102 h 622690"/>
                <a:gd name="connsiteX15" fmla="*/ 389883 w 417932"/>
                <a:gd name="connsiteY15" fmla="*/ 305735 h 622690"/>
                <a:gd name="connsiteX16" fmla="*/ 333784 w 417932"/>
                <a:gd name="connsiteY16" fmla="*/ 263661 h 622690"/>
                <a:gd name="connsiteX17" fmla="*/ 342047 w 417932"/>
                <a:gd name="connsiteY17" fmla="*/ 218682 h 622690"/>
                <a:gd name="connsiteX18" fmla="*/ 389883 w 417932"/>
                <a:gd name="connsiteY18" fmla="*/ 190734 h 622690"/>
                <a:gd name="connsiteX19" fmla="*/ 358826 w 417932"/>
                <a:gd name="connsiteY19" fmla="*/ 143202 h 622690"/>
                <a:gd name="connsiteX20" fmla="*/ 285796 w 417932"/>
                <a:gd name="connsiteY20" fmla="*/ 151566 h 622690"/>
                <a:gd name="connsiteX21" fmla="*/ 230003 w 417932"/>
                <a:gd name="connsiteY21" fmla="*/ 95367 h 622690"/>
                <a:gd name="connsiteX22" fmla="*/ 179514 w 417932"/>
                <a:gd name="connsiteY22" fmla="*/ 103782 h 622690"/>
                <a:gd name="connsiteX23" fmla="*/ 185124 w 417932"/>
                <a:gd name="connsiteY23" fmla="*/ 44879 h 622690"/>
                <a:gd name="connsiteX24" fmla="*/ 92562 w 417932"/>
                <a:gd name="connsiteY24" fmla="*/ 0 h 622690"/>
                <a:gd name="connsiteX25" fmla="*/ 42074 w 417932"/>
                <a:gd name="connsiteY25" fmla="*/ 53293 h 622690"/>
                <a:gd name="connsiteX26" fmla="*/ 64513 w 417932"/>
                <a:gd name="connsiteY26" fmla="*/ 126221 h 622690"/>
                <a:gd name="connsiteX27" fmla="*/ 0 w 417932"/>
                <a:gd name="connsiteY27" fmla="*/ 120611 h 62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7932" h="622690">
                  <a:moveTo>
                    <a:pt x="0" y="120611"/>
                  </a:moveTo>
                  <a:lnTo>
                    <a:pt x="14025" y="286101"/>
                  </a:lnTo>
                  <a:lnTo>
                    <a:pt x="56098" y="353418"/>
                  </a:lnTo>
                  <a:lnTo>
                    <a:pt x="109392" y="401102"/>
                  </a:lnTo>
                  <a:lnTo>
                    <a:pt x="103782" y="513298"/>
                  </a:lnTo>
                  <a:lnTo>
                    <a:pt x="33659" y="586226"/>
                  </a:lnTo>
                  <a:lnTo>
                    <a:pt x="98172" y="605860"/>
                  </a:lnTo>
                  <a:lnTo>
                    <a:pt x="123416" y="566591"/>
                  </a:lnTo>
                  <a:lnTo>
                    <a:pt x="173905" y="555372"/>
                  </a:lnTo>
                  <a:lnTo>
                    <a:pt x="224393" y="535738"/>
                  </a:lnTo>
                  <a:lnTo>
                    <a:pt x="333784" y="622690"/>
                  </a:lnTo>
                  <a:lnTo>
                    <a:pt x="364638" y="532933"/>
                  </a:lnTo>
                  <a:lnTo>
                    <a:pt x="417932" y="468420"/>
                  </a:lnTo>
                  <a:lnTo>
                    <a:pt x="417932" y="431956"/>
                  </a:lnTo>
                  <a:lnTo>
                    <a:pt x="373053" y="401102"/>
                  </a:lnTo>
                  <a:lnTo>
                    <a:pt x="389883" y="305735"/>
                  </a:lnTo>
                  <a:lnTo>
                    <a:pt x="333784" y="263661"/>
                  </a:lnTo>
                  <a:lnTo>
                    <a:pt x="342047" y="218682"/>
                  </a:lnTo>
                  <a:lnTo>
                    <a:pt x="389883" y="190734"/>
                  </a:lnTo>
                  <a:lnTo>
                    <a:pt x="358826" y="143202"/>
                  </a:lnTo>
                  <a:lnTo>
                    <a:pt x="285796" y="151566"/>
                  </a:lnTo>
                  <a:lnTo>
                    <a:pt x="230003" y="95367"/>
                  </a:lnTo>
                  <a:lnTo>
                    <a:pt x="179514" y="103782"/>
                  </a:lnTo>
                  <a:lnTo>
                    <a:pt x="185124" y="44879"/>
                  </a:lnTo>
                  <a:lnTo>
                    <a:pt x="92562" y="0"/>
                  </a:lnTo>
                  <a:lnTo>
                    <a:pt x="42074" y="53293"/>
                  </a:lnTo>
                  <a:lnTo>
                    <a:pt x="64513" y="126221"/>
                  </a:lnTo>
                  <a:lnTo>
                    <a:pt x="0" y="1206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1" name="Freeform 29">
              <a:extLst>
                <a:ext uri="{FF2B5EF4-FFF2-40B4-BE49-F238E27FC236}">
                  <a16:creationId xmlns:a16="http://schemas.microsoft.com/office/drawing/2014/main" id="{EA64A913-C845-4F71-898A-6BC54E14C67B}"/>
                </a:ext>
              </a:extLst>
            </p:cNvPr>
            <p:cNvSpPr/>
            <p:nvPr/>
          </p:nvSpPr>
          <p:spPr>
            <a:xfrm>
              <a:off x="2817813" y="2173288"/>
              <a:ext cx="830262" cy="1062037"/>
            </a:xfrm>
            <a:custGeom>
              <a:avLst/>
              <a:gdLst>
                <a:gd name="connsiteX0" fmla="*/ 0 w 816229"/>
                <a:gd name="connsiteY0" fmla="*/ 737691 h 1077085"/>
                <a:gd name="connsiteX1" fmla="*/ 44879 w 816229"/>
                <a:gd name="connsiteY1" fmla="*/ 712447 h 1077085"/>
                <a:gd name="connsiteX2" fmla="*/ 30854 w 816229"/>
                <a:gd name="connsiteY2" fmla="*/ 667569 h 1077085"/>
                <a:gd name="connsiteX3" fmla="*/ 53294 w 816229"/>
                <a:gd name="connsiteY3" fmla="*/ 642324 h 1077085"/>
                <a:gd name="connsiteX4" fmla="*/ 84148 w 816229"/>
                <a:gd name="connsiteY4" fmla="*/ 681593 h 1077085"/>
                <a:gd name="connsiteX5" fmla="*/ 117807 w 816229"/>
                <a:gd name="connsiteY5" fmla="*/ 678788 h 1077085"/>
                <a:gd name="connsiteX6" fmla="*/ 117807 w 816229"/>
                <a:gd name="connsiteY6" fmla="*/ 754521 h 1077085"/>
                <a:gd name="connsiteX7" fmla="*/ 137441 w 816229"/>
                <a:gd name="connsiteY7" fmla="*/ 774155 h 1077085"/>
                <a:gd name="connsiteX8" fmla="*/ 165490 w 816229"/>
                <a:gd name="connsiteY8" fmla="*/ 757326 h 1077085"/>
                <a:gd name="connsiteX9" fmla="*/ 162685 w 816229"/>
                <a:gd name="connsiteY9" fmla="*/ 712447 h 1077085"/>
                <a:gd name="connsiteX10" fmla="*/ 199149 w 816229"/>
                <a:gd name="connsiteY10" fmla="*/ 701227 h 1077085"/>
                <a:gd name="connsiteX11" fmla="*/ 274881 w 816229"/>
                <a:gd name="connsiteY11" fmla="*/ 774155 h 1077085"/>
                <a:gd name="connsiteX12" fmla="*/ 246832 w 816229"/>
                <a:gd name="connsiteY12" fmla="*/ 830253 h 1077085"/>
                <a:gd name="connsiteX13" fmla="*/ 154270 w 816229"/>
                <a:gd name="connsiteY13" fmla="*/ 858302 h 1077085"/>
                <a:gd name="connsiteX14" fmla="*/ 157075 w 816229"/>
                <a:gd name="connsiteY14" fmla="*/ 914400 h 1077085"/>
                <a:gd name="connsiteX15" fmla="*/ 89757 w 816229"/>
                <a:gd name="connsiteY15" fmla="*/ 1020987 h 1077085"/>
                <a:gd name="connsiteX16" fmla="*/ 252442 w 816229"/>
                <a:gd name="connsiteY16" fmla="*/ 1077085 h 1077085"/>
                <a:gd name="connsiteX17" fmla="*/ 263662 w 816229"/>
                <a:gd name="connsiteY17" fmla="*/ 1023792 h 1077085"/>
                <a:gd name="connsiteX18" fmla="*/ 347809 w 816229"/>
                <a:gd name="connsiteY18" fmla="*/ 1004158 h 1077085"/>
                <a:gd name="connsiteX19" fmla="*/ 350614 w 816229"/>
                <a:gd name="connsiteY19" fmla="*/ 962084 h 1077085"/>
                <a:gd name="connsiteX20" fmla="*/ 314150 w 816229"/>
                <a:gd name="connsiteY20" fmla="*/ 875132 h 1077085"/>
                <a:gd name="connsiteX21" fmla="*/ 325370 w 816229"/>
                <a:gd name="connsiteY21" fmla="*/ 821839 h 1077085"/>
                <a:gd name="connsiteX22" fmla="*/ 434761 w 816229"/>
                <a:gd name="connsiteY22" fmla="*/ 732081 h 1077085"/>
                <a:gd name="connsiteX23" fmla="*/ 532933 w 816229"/>
                <a:gd name="connsiteY23" fmla="*/ 788180 h 1077085"/>
                <a:gd name="connsiteX24" fmla="*/ 544153 w 816229"/>
                <a:gd name="connsiteY24" fmla="*/ 841473 h 1077085"/>
                <a:gd name="connsiteX25" fmla="*/ 664764 w 816229"/>
                <a:gd name="connsiteY25" fmla="*/ 866717 h 1077085"/>
                <a:gd name="connsiteX26" fmla="*/ 692813 w 816229"/>
                <a:gd name="connsiteY26" fmla="*/ 802204 h 1077085"/>
                <a:gd name="connsiteX27" fmla="*/ 673178 w 816229"/>
                <a:gd name="connsiteY27" fmla="*/ 760131 h 1077085"/>
                <a:gd name="connsiteX28" fmla="*/ 675983 w 816229"/>
                <a:gd name="connsiteY28" fmla="*/ 709642 h 1077085"/>
                <a:gd name="connsiteX29" fmla="*/ 656349 w 816229"/>
                <a:gd name="connsiteY29" fmla="*/ 667569 h 1077085"/>
                <a:gd name="connsiteX30" fmla="*/ 577811 w 816229"/>
                <a:gd name="connsiteY30" fmla="*/ 715252 h 1077085"/>
                <a:gd name="connsiteX31" fmla="*/ 532933 w 816229"/>
                <a:gd name="connsiteY31" fmla="*/ 675983 h 1077085"/>
                <a:gd name="connsiteX32" fmla="*/ 479640 w 816229"/>
                <a:gd name="connsiteY32" fmla="*/ 608666 h 1077085"/>
                <a:gd name="connsiteX33" fmla="*/ 479640 w 816229"/>
                <a:gd name="connsiteY33" fmla="*/ 549762 h 1077085"/>
                <a:gd name="connsiteX34" fmla="*/ 471225 w 816229"/>
                <a:gd name="connsiteY34" fmla="*/ 476835 h 1077085"/>
                <a:gd name="connsiteX35" fmla="*/ 521713 w 816229"/>
                <a:gd name="connsiteY35" fmla="*/ 465615 h 1077085"/>
                <a:gd name="connsiteX36" fmla="*/ 737691 w 816229"/>
                <a:gd name="connsiteY36" fmla="*/ 269272 h 1077085"/>
                <a:gd name="connsiteX37" fmla="*/ 816229 w 816229"/>
                <a:gd name="connsiteY37" fmla="*/ 131831 h 1077085"/>
                <a:gd name="connsiteX38" fmla="*/ 748911 w 816229"/>
                <a:gd name="connsiteY38" fmla="*/ 131831 h 1077085"/>
                <a:gd name="connsiteX39" fmla="*/ 712447 w 816229"/>
                <a:gd name="connsiteY39" fmla="*/ 70123 h 1077085"/>
                <a:gd name="connsiteX40" fmla="*/ 642324 w 816229"/>
                <a:gd name="connsiteY40" fmla="*/ 106587 h 1077085"/>
                <a:gd name="connsiteX41" fmla="*/ 611470 w 816229"/>
                <a:gd name="connsiteY41" fmla="*/ 47684 h 1077085"/>
                <a:gd name="connsiteX42" fmla="*/ 527323 w 816229"/>
                <a:gd name="connsiteY42" fmla="*/ 0 h 1077085"/>
                <a:gd name="connsiteX43" fmla="*/ 375858 w 816229"/>
                <a:gd name="connsiteY43" fmla="*/ 5610 h 1077085"/>
                <a:gd name="connsiteX44" fmla="*/ 409517 w 816229"/>
                <a:gd name="connsiteY44" fmla="*/ 78538 h 1077085"/>
                <a:gd name="connsiteX45" fmla="*/ 398297 w 816229"/>
                <a:gd name="connsiteY45" fmla="*/ 179515 h 1077085"/>
                <a:gd name="connsiteX46" fmla="*/ 224393 w 816229"/>
                <a:gd name="connsiteY46" fmla="*/ 176710 h 1077085"/>
                <a:gd name="connsiteX47" fmla="*/ 70123 w 816229"/>
                <a:gd name="connsiteY47" fmla="*/ 305735 h 1077085"/>
                <a:gd name="connsiteX48" fmla="*/ 81343 w 816229"/>
                <a:gd name="connsiteY48" fmla="*/ 375858 h 1077085"/>
                <a:gd name="connsiteX49" fmla="*/ 2805 w 816229"/>
                <a:gd name="connsiteY49" fmla="*/ 457200 h 1077085"/>
                <a:gd name="connsiteX50" fmla="*/ 0 w 816229"/>
                <a:gd name="connsiteY50" fmla="*/ 737691 h 1077085"/>
                <a:gd name="connsiteX0" fmla="*/ 0 w 816229"/>
                <a:gd name="connsiteY0" fmla="*/ 737691 h 1077085"/>
                <a:gd name="connsiteX1" fmla="*/ 44879 w 816229"/>
                <a:gd name="connsiteY1" fmla="*/ 712447 h 1077085"/>
                <a:gd name="connsiteX2" fmla="*/ 30854 w 816229"/>
                <a:gd name="connsiteY2" fmla="*/ 667569 h 1077085"/>
                <a:gd name="connsiteX3" fmla="*/ 53294 w 816229"/>
                <a:gd name="connsiteY3" fmla="*/ 642324 h 1077085"/>
                <a:gd name="connsiteX4" fmla="*/ 84148 w 816229"/>
                <a:gd name="connsiteY4" fmla="*/ 681593 h 1077085"/>
                <a:gd name="connsiteX5" fmla="*/ 117807 w 816229"/>
                <a:gd name="connsiteY5" fmla="*/ 678788 h 1077085"/>
                <a:gd name="connsiteX6" fmla="*/ 117807 w 816229"/>
                <a:gd name="connsiteY6" fmla="*/ 754521 h 1077085"/>
                <a:gd name="connsiteX7" fmla="*/ 137441 w 816229"/>
                <a:gd name="connsiteY7" fmla="*/ 774155 h 1077085"/>
                <a:gd name="connsiteX8" fmla="*/ 165490 w 816229"/>
                <a:gd name="connsiteY8" fmla="*/ 757326 h 1077085"/>
                <a:gd name="connsiteX9" fmla="*/ 162685 w 816229"/>
                <a:gd name="connsiteY9" fmla="*/ 712447 h 1077085"/>
                <a:gd name="connsiteX10" fmla="*/ 199149 w 816229"/>
                <a:gd name="connsiteY10" fmla="*/ 701227 h 1077085"/>
                <a:gd name="connsiteX11" fmla="*/ 274881 w 816229"/>
                <a:gd name="connsiteY11" fmla="*/ 774155 h 1077085"/>
                <a:gd name="connsiteX12" fmla="*/ 246832 w 816229"/>
                <a:gd name="connsiteY12" fmla="*/ 830253 h 1077085"/>
                <a:gd name="connsiteX13" fmla="*/ 154270 w 816229"/>
                <a:gd name="connsiteY13" fmla="*/ 858302 h 1077085"/>
                <a:gd name="connsiteX14" fmla="*/ 157075 w 816229"/>
                <a:gd name="connsiteY14" fmla="*/ 914400 h 1077085"/>
                <a:gd name="connsiteX15" fmla="*/ 89757 w 816229"/>
                <a:gd name="connsiteY15" fmla="*/ 1020987 h 1077085"/>
                <a:gd name="connsiteX16" fmla="*/ 252442 w 816229"/>
                <a:gd name="connsiteY16" fmla="*/ 1077085 h 1077085"/>
                <a:gd name="connsiteX17" fmla="*/ 263662 w 816229"/>
                <a:gd name="connsiteY17" fmla="*/ 1023792 h 1077085"/>
                <a:gd name="connsiteX18" fmla="*/ 347809 w 816229"/>
                <a:gd name="connsiteY18" fmla="*/ 1004158 h 1077085"/>
                <a:gd name="connsiteX19" fmla="*/ 350614 w 816229"/>
                <a:gd name="connsiteY19" fmla="*/ 962084 h 1077085"/>
                <a:gd name="connsiteX20" fmla="*/ 314150 w 816229"/>
                <a:gd name="connsiteY20" fmla="*/ 875132 h 1077085"/>
                <a:gd name="connsiteX21" fmla="*/ 325370 w 816229"/>
                <a:gd name="connsiteY21" fmla="*/ 821839 h 1077085"/>
                <a:gd name="connsiteX22" fmla="*/ 434761 w 816229"/>
                <a:gd name="connsiteY22" fmla="*/ 732081 h 1077085"/>
                <a:gd name="connsiteX23" fmla="*/ 532933 w 816229"/>
                <a:gd name="connsiteY23" fmla="*/ 788180 h 1077085"/>
                <a:gd name="connsiteX24" fmla="*/ 544153 w 816229"/>
                <a:gd name="connsiteY24" fmla="*/ 841473 h 1077085"/>
                <a:gd name="connsiteX25" fmla="*/ 664764 w 816229"/>
                <a:gd name="connsiteY25" fmla="*/ 866717 h 1077085"/>
                <a:gd name="connsiteX26" fmla="*/ 692813 w 816229"/>
                <a:gd name="connsiteY26" fmla="*/ 802204 h 1077085"/>
                <a:gd name="connsiteX27" fmla="*/ 673178 w 816229"/>
                <a:gd name="connsiteY27" fmla="*/ 760131 h 1077085"/>
                <a:gd name="connsiteX28" fmla="*/ 675983 w 816229"/>
                <a:gd name="connsiteY28" fmla="*/ 709642 h 1077085"/>
                <a:gd name="connsiteX29" fmla="*/ 656349 w 816229"/>
                <a:gd name="connsiteY29" fmla="*/ 667569 h 1077085"/>
                <a:gd name="connsiteX30" fmla="*/ 577811 w 816229"/>
                <a:gd name="connsiteY30" fmla="*/ 715252 h 1077085"/>
                <a:gd name="connsiteX31" fmla="*/ 532933 w 816229"/>
                <a:gd name="connsiteY31" fmla="*/ 675983 h 1077085"/>
                <a:gd name="connsiteX32" fmla="*/ 479640 w 816229"/>
                <a:gd name="connsiteY32" fmla="*/ 608666 h 1077085"/>
                <a:gd name="connsiteX33" fmla="*/ 479640 w 816229"/>
                <a:gd name="connsiteY33" fmla="*/ 549762 h 1077085"/>
                <a:gd name="connsiteX34" fmla="*/ 471225 w 816229"/>
                <a:gd name="connsiteY34" fmla="*/ 476835 h 1077085"/>
                <a:gd name="connsiteX35" fmla="*/ 521713 w 816229"/>
                <a:gd name="connsiteY35" fmla="*/ 465615 h 1077085"/>
                <a:gd name="connsiteX36" fmla="*/ 737691 w 816229"/>
                <a:gd name="connsiteY36" fmla="*/ 269272 h 1077085"/>
                <a:gd name="connsiteX37" fmla="*/ 816229 w 816229"/>
                <a:gd name="connsiteY37" fmla="*/ 131831 h 1077085"/>
                <a:gd name="connsiteX38" fmla="*/ 748911 w 816229"/>
                <a:gd name="connsiteY38" fmla="*/ 131831 h 1077085"/>
                <a:gd name="connsiteX39" fmla="*/ 712447 w 816229"/>
                <a:gd name="connsiteY39" fmla="*/ 70123 h 1077085"/>
                <a:gd name="connsiteX40" fmla="*/ 642324 w 816229"/>
                <a:gd name="connsiteY40" fmla="*/ 106587 h 1077085"/>
                <a:gd name="connsiteX41" fmla="*/ 611470 w 816229"/>
                <a:gd name="connsiteY41" fmla="*/ 47684 h 1077085"/>
                <a:gd name="connsiteX42" fmla="*/ 527323 w 816229"/>
                <a:gd name="connsiteY42" fmla="*/ 0 h 1077085"/>
                <a:gd name="connsiteX43" fmla="*/ 375858 w 816229"/>
                <a:gd name="connsiteY43" fmla="*/ 5610 h 1077085"/>
                <a:gd name="connsiteX44" fmla="*/ 409517 w 816229"/>
                <a:gd name="connsiteY44" fmla="*/ 78538 h 1077085"/>
                <a:gd name="connsiteX45" fmla="*/ 398297 w 816229"/>
                <a:gd name="connsiteY45" fmla="*/ 179515 h 1077085"/>
                <a:gd name="connsiteX46" fmla="*/ 224393 w 816229"/>
                <a:gd name="connsiteY46" fmla="*/ 176710 h 1077085"/>
                <a:gd name="connsiteX47" fmla="*/ 70123 w 816229"/>
                <a:gd name="connsiteY47" fmla="*/ 305735 h 1077085"/>
                <a:gd name="connsiteX48" fmla="*/ 81343 w 816229"/>
                <a:gd name="connsiteY48" fmla="*/ 375858 h 1077085"/>
                <a:gd name="connsiteX49" fmla="*/ 2805 w 816229"/>
                <a:gd name="connsiteY49" fmla="*/ 457200 h 1077085"/>
                <a:gd name="connsiteX50" fmla="*/ 0 w 816229"/>
                <a:gd name="connsiteY50" fmla="*/ 664764 h 1077085"/>
                <a:gd name="connsiteX51" fmla="*/ 0 w 816229"/>
                <a:gd name="connsiteY51" fmla="*/ 737691 h 1077085"/>
                <a:gd name="connsiteX0" fmla="*/ 28050 w 844279"/>
                <a:gd name="connsiteY0" fmla="*/ 737691 h 1077085"/>
                <a:gd name="connsiteX1" fmla="*/ 72929 w 844279"/>
                <a:gd name="connsiteY1" fmla="*/ 712447 h 1077085"/>
                <a:gd name="connsiteX2" fmla="*/ 58904 w 844279"/>
                <a:gd name="connsiteY2" fmla="*/ 667569 h 1077085"/>
                <a:gd name="connsiteX3" fmla="*/ 81344 w 844279"/>
                <a:gd name="connsiteY3" fmla="*/ 642324 h 1077085"/>
                <a:gd name="connsiteX4" fmla="*/ 112198 w 844279"/>
                <a:gd name="connsiteY4" fmla="*/ 681593 h 1077085"/>
                <a:gd name="connsiteX5" fmla="*/ 145857 w 844279"/>
                <a:gd name="connsiteY5" fmla="*/ 678788 h 1077085"/>
                <a:gd name="connsiteX6" fmla="*/ 145857 w 844279"/>
                <a:gd name="connsiteY6" fmla="*/ 754521 h 1077085"/>
                <a:gd name="connsiteX7" fmla="*/ 165491 w 844279"/>
                <a:gd name="connsiteY7" fmla="*/ 774155 h 1077085"/>
                <a:gd name="connsiteX8" fmla="*/ 193540 w 844279"/>
                <a:gd name="connsiteY8" fmla="*/ 757326 h 1077085"/>
                <a:gd name="connsiteX9" fmla="*/ 190735 w 844279"/>
                <a:gd name="connsiteY9" fmla="*/ 712447 h 1077085"/>
                <a:gd name="connsiteX10" fmla="*/ 227199 w 844279"/>
                <a:gd name="connsiteY10" fmla="*/ 701227 h 1077085"/>
                <a:gd name="connsiteX11" fmla="*/ 302931 w 844279"/>
                <a:gd name="connsiteY11" fmla="*/ 774155 h 1077085"/>
                <a:gd name="connsiteX12" fmla="*/ 274882 w 844279"/>
                <a:gd name="connsiteY12" fmla="*/ 830253 h 1077085"/>
                <a:gd name="connsiteX13" fmla="*/ 182320 w 844279"/>
                <a:gd name="connsiteY13" fmla="*/ 858302 h 1077085"/>
                <a:gd name="connsiteX14" fmla="*/ 185125 w 844279"/>
                <a:gd name="connsiteY14" fmla="*/ 914400 h 1077085"/>
                <a:gd name="connsiteX15" fmla="*/ 117807 w 844279"/>
                <a:gd name="connsiteY15" fmla="*/ 1020987 h 1077085"/>
                <a:gd name="connsiteX16" fmla="*/ 280492 w 844279"/>
                <a:gd name="connsiteY16" fmla="*/ 1077085 h 1077085"/>
                <a:gd name="connsiteX17" fmla="*/ 291712 w 844279"/>
                <a:gd name="connsiteY17" fmla="*/ 1023792 h 1077085"/>
                <a:gd name="connsiteX18" fmla="*/ 375859 w 844279"/>
                <a:gd name="connsiteY18" fmla="*/ 1004158 h 1077085"/>
                <a:gd name="connsiteX19" fmla="*/ 378664 w 844279"/>
                <a:gd name="connsiteY19" fmla="*/ 962084 h 1077085"/>
                <a:gd name="connsiteX20" fmla="*/ 342200 w 844279"/>
                <a:gd name="connsiteY20" fmla="*/ 875132 h 1077085"/>
                <a:gd name="connsiteX21" fmla="*/ 353420 w 844279"/>
                <a:gd name="connsiteY21" fmla="*/ 821839 h 1077085"/>
                <a:gd name="connsiteX22" fmla="*/ 462811 w 844279"/>
                <a:gd name="connsiteY22" fmla="*/ 732081 h 1077085"/>
                <a:gd name="connsiteX23" fmla="*/ 560983 w 844279"/>
                <a:gd name="connsiteY23" fmla="*/ 788180 h 1077085"/>
                <a:gd name="connsiteX24" fmla="*/ 572203 w 844279"/>
                <a:gd name="connsiteY24" fmla="*/ 841473 h 1077085"/>
                <a:gd name="connsiteX25" fmla="*/ 692814 w 844279"/>
                <a:gd name="connsiteY25" fmla="*/ 866717 h 1077085"/>
                <a:gd name="connsiteX26" fmla="*/ 720863 w 844279"/>
                <a:gd name="connsiteY26" fmla="*/ 802204 h 1077085"/>
                <a:gd name="connsiteX27" fmla="*/ 701228 w 844279"/>
                <a:gd name="connsiteY27" fmla="*/ 760131 h 1077085"/>
                <a:gd name="connsiteX28" fmla="*/ 704033 w 844279"/>
                <a:gd name="connsiteY28" fmla="*/ 709642 h 1077085"/>
                <a:gd name="connsiteX29" fmla="*/ 684399 w 844279"/>
                <a:gd name="connsiteY29" fmla="*/ 667569 h 1077085"/>
                <a:gd name="connsiteX30" fmla="*/ 605861 w 844279"/>
                <a:gd name="connsiteY30" fmla="*/ 715252 h 1077085"/>
                <a:gd name="connsiteX31" fmla="*/ 560983 w 844279"/>
                <a:gd name="connsiteY31" fmla="*/ 675983 h 1077085"/>
                <a:gd name="connsiteX32" fmla="*/ 507690 w 844279"/>
                <a:gd name="connsiteY32" fmla="*/ 608666 h 1077085"/>
                <a:gd name="connsiteX33" fmla="*/ 507690 w 844279"/>
                <a:gd name="connsiteY33" fmla="*/ 549762 h 1077085"/>
                <a:gd name="connsiteX34" fmla="*/ 499275 w 844279"/>
                <a:gd name="connsiteY34" fmla="*/ 476835 h 1077085"/>
                <a:gd name="connsiteX35" fmla="*/ 549763 w 844279"/>
                <a:gd name="connsiteY35" fmla="*/ 465615 h 1077085"/>
                <a:gd name="connsiteX36" fmla="*/ 765741 w 844279"/>
                <a:gd name="connsiteY36" fmla="*/ 269272 h 1077085"/>
                <a:gd name="connsiteX37" fmla="*/ 844279 w 844279"/>
                <a:gd name="connsiteY37" fmla="*/ 131831 h 1077085"/>
                <a:gd name="connsiteX38" fmla="*/ 776961 w 844279"/>
                <a:gd name="connsiteY38" fmla="*/ 131831 h 1077085"/>
                <a:gd name="connsiteX39" fmla="*/ 740497 w 844279"/>
                <a:gd name="connsiteY39" fmla="*/ 70123 h 1077085"/>
                <a:gd name="connsiteX40" fmla="*/ 670374 w 844279"/>
                <a:gd name="connsiteY40" fmla="*/ 106587 h 1077085"/>
                <a:gd name="connsiteX41" fmla="*/ 639520 w 844279"/>
                <a:gd name="connsiteY41" fmla="*/ 47684 h 1077085"/>
                <a:gd name="connsiteX42" fmla="*/ 555373 w 844279"/>
                <a:gd name="connsiteY42" fmla="*/ 0 h 1077085"/>
                <a:gd name="connsiteX43" fmla="*/ 403908 w 844279"/>
                <a:gd name="connsiteY43" fmla="*/ 5610 h 1077085"/>
                <a:gd name="connsiteX44" fmla="*/ 437567 w 844279"/>
                <a:gd name="connsiteY44" fmla="*/ 78538 h 1077085"/>
                <a:gd name="connsiteX45" fmla="*/ 426347 w 844279"/>
                <a:gd name="connsiteY45" fmla="*/ 179515 h 1077085"/>
                <a:gd name="connsiteX46" fmla="*/ 252443 w 844279"/>
                <a:gd name="connsiteY46" fmla="*/ 176710 h 1077085"/>
                <a:gd name="connsiteX47" fmla="*/ 98173 w 844279"/>
                <a:gd name="connsiteY47" fmla="*/ 305735 h 1077085"/>
                <a:gd name="connsiteX48" fmla="*/ 109393 w 844279"/>
                <a:gd name="connsiteY48" fmla="*/ 375858 h 1077085"/>
                <a:gd name="connsiteX49" fmla="*/ 30855 w 844279"/>
                <a:gd name="connsiteY49" fmla="*/ 457200 h 1077085"/>
                <a:gd name="connsiteX50" fmla="*/ 0 w 844279"/>
                <a:gd name="connsiteY50" fmla="*/ 704032 h 1077085"/>
                <a:gd name="connsiteX51" fmla="*/ 28050 w 844279"/>
                <a:gd name="connsiteY51" fmla="*/ 737691 h 1077085"/>
                <a:gd name="connsiteX0" fmla="*/ 28050 w 844279"/>
                <a:gd name="connsiteY0" fmla="*/ 737691 h 1077085"/>
                <a:gd name="connsiteX1" fmla="*/ 72929 w 844279"/>
                <a:gd name="connsiteY1" fmla="*/ 712447 h 1077085"/>
                <a:gd name="connsiteX2" fmla="*/ 58904 w 844279"/>
                <a:gd name="connsiteY2" fmla="*/ 667569 h 1077085"/>
                <a:gd name="connsiteX3" fmla="*/ 81344 w 844279"/>
                <a:gd name="connsiteY3" fmla="*/ 642324 h 1077085"/>
                <a:gd name="connsiteX4" fmla="*/ 112198 w 844279"/>
                <a:gd name="connsiteY4" fmla="*/ 681593 h 1077085"/>
                <a:gd name="connsiteX5" fmla="*/ 145857 w 844279"/>
                <a:gd name="connsiteY5" fmla="*/ 678788 h 1077085"/>
                <a:gd name="connsiteX6" fmla="*/ 145857 w 844279"/>
                <a:gd name="connsiteY6" fmla="*/ 754521 h 1077085"/>
                <a:gd name="connsiteX7" fmla="*/ 165491 w 844279"/>
                <a:gd name="connsiteY7" fmla="*/ 774155 h 1077085"/>
                <a:gd name="connsiteX8" fmla="*/ 193540 w 844279"/>
                <a:gd name="connsiteY8" fmla="*/ 757326 h 1077085"/>
                <a:gd name="connsiteX9" fmla="*/ 190735 w 844279"/>
                <a:gd name="connsiteY9" fmla="*/ 712447 h 1077085"/>
                <a:gd name="connsiteX10" fmla="*/ 227199 w 844279"/>
                <a:gd name="connsiteY10" fmla="*/ 701227 h 1077085"/>
                <a:gd name="connsiteX11" fmla="*/ 302931 w 844279"/>
                <a:gd name="connsiteY11" fmla="*/ 774155 h 1077085"/>
                <a:gd name="connsiteX12" fmla="*/ 274882 w 844279"/>
                <a:gd name="connsiteY12" fmla="*/ 830253 h 1077085"/>
                <a:gd name="connsiteX13" fmla="*/ 182320 w 844279"/>
                <a:gd name="connsiteY13" fmla="*/ 858302 h 1077085"/>
                <a:gd name="connsiteX14" fmla="*/ 185125 w 844279"/>
                <a:gd name="connsiteY14" fmla="*/ 914400 h 1077085"/>
                <a:gd name="connsiteX15" fmla="*/ 117807 w 844279"/>
                <a:gd name="connsiteY15" fmla="*/ 1020987 h 1077085"/>
                <a:gd name="connsiteX16" fmla="*/ 280492 w 844279"/>
                <a:gd name="connsiteY16" fmla="*/ 1077085 h 1077085"/>
                <a:gd name="connsiteX17" fmla="*/ 291712 w 844279"/>
                <a:gd name="connsiteY17" fmla="*/ 1023792 h 1077085"/>
                <a:gd name="connsiteX18" fmla="*/ 375859 w 844279"/>
                <a:gd name="connsiteY18" fmla="*/ 1004158 h 1077085"/>
                <a:gd name="connsiteX19" fmla="*/ 378664 w 844279"/>
                <a:gd name="connsiteY19" fmla="*/ 962084 h 1077085"/>
                <a:gd name="connsiteX20" fmla="*/ 342200 w 844279"/>
                <a:gd name="connsiteY20" fmla="*/ 875132 h 1077085"/>
                <a:gd name="connsiteX21" fmla="*/ 353420 w 844279"/>
                <a:gd name="connsiteY21" fmla="*/ 821839 h 1077085"/>
                <a:gd name="connsiteX22" fmla="*/ 462811 w 844279"/>
                <a:gd name="connsiteY22" fmla="*/ 732081 h 1077085"/>
                <a:gd name="connsiteX23" fmla="*/ 560983 w 844279"/>
                <a:gd name="connsiteY23" fmla="*/ 788180 h 1077085"/>
                <a:gd name="connsiteX24" fmla="*/ 572203 w 844279"/>
                <a:gd name="connsiteY24" fmla="*/ 841473 h 1077085"/>
                <a:gd name="connsiteX25" fmla="*/ 692814 w 844279"/>
                <a:gd name="connsiteY25" fmla="*/ 866717 h 1077085"/>
                <a:gd name="connsiteX26" fmla="*/ 720863 w 844279"/>
                <a:gd name="connsiteY26" fmla="*/ 802204 h 1077085"/>
                <a:gd name="connsiteX27" fmla="*/ 701228 w 844279"/>
                <a:gd name="connsiteY27" fmla="*/ 760131 h 1077085"/>
                <a:gd name="connsiteX28" fmla="*/ 704033 w 844279"/>
                <a:gd name="connsiteY28" fmla="*/ 709642 h 1077085"/>
                <a:gd name="connsiteX29" fmla="*/ 684399 w 844279"/>
                <a:gd name="connsiteY29" fmla="*/ 667569 h 1077085"/>
                <a:gd name="connsiteX30" fmla="*/ 605861 w 844279"/>
                <a:gd name="connsiteY30" fmla="*/ 715252 h 1077085"/>
                <a:gd name="connsiteX31" fmla="*/ 560983 w 844279"/>
                <a:gd name="connsiteY31" fmla="*/ 675983 h 1077085"/>
                <a:gd name="connsiteX32" fmla="*/ 507690 w 844279"/>
                <a:gd name="connsiteY32" fmla="*/ 608666 h 1077085"/>
                <a:gd name="connsiteX33" fmla="*/ 507690 w 844279"/>
                <a:gd name="connsiteY33" fmla="*/ 549762 h 1077085"/>
                <a:gd name="connsiteX34" fmla="*/ 499275 w 844279"/>
                <a:gd name="connsiteY34" fmla="*/ 476835 h 1077085"/>
                <a:gd name="connsiteX35" fmla="*/ 549763 w 844279"/>
                <a:gd name="connsiteY35" fmla="*/ 465615 h 1077085"/>
                <a:gd name="connsiteX36" fmla="*/ 765741 w 844279"/>
                <a:gd name="connsiteY36" fmla="*/ 269272 h 1077085"/>
                <a:gd name="connsiteX37" fmla="*/ 844279 w 844279"/>
                <a:gd name="connsiteY37" fmla="*/ 131831 h 1077085"/>
                <a:gd name="connsiteX38" fmla="*/ 776961 w 844279"/>
                <a:gd name="connsiteY38" fmla="*/ 131831 h 1077085"/>
                <a:gd name="connsiteX39" fmla="*/ 740497 w 844279"/>
                <a:gd name="connsiteY39" fmla="*/ 70123 h 1077085"/>
                <a:gd name="connsiteX40" fmla="*/ 670374 w 844279"/>
                <a:gd name="connsiteY40" fmla="*/ 106587 h 1077085"/>
                <a:gd name="connsiteX41" fmla="*/ 639520 w 844279"/>
                <a:gd name="connsiteY41" fmla="*/ 47684 h 1077085"/>
                <a:gd name="connsiteX42" fmla="*/ 555373 w 844279"/>
                <a:gd name="connsiteY42" fmla="*/ 0 h 1077085"/>
                <a:gd name="connsiteX43" fmla="*/ 403908 w 844279"/>
                <a:gd name="connsiteY43" fmla="*/ 5610 h 1077085"/>
                <a:gd name="connsiteX44" fmla="*/ 437567 w 844279"/>
                <a:gd name="connsiteY44" fmla="*/ 78538 h 1077085"/>
                <a:gd name="connsiteX45" fmla="*/ 426347 w 844279"/>
                <a:gd name="connsiteY45" fmla="*/ 179515 h 1077085"/>
                <a:gd name="connsiteX46" fmla="*/ 252443 w 844279"/>
                <a:gd name="connsiteY46" fmla="*/ 176710 h 1077085"/>
                <a:gd name="connsiteX47" fmla="*/ 98173 w 844279"/>
                <a:gd name="connsiteY47" fmla="*/ 305735 h 1077085"/>
                <a:gd name="connsiteX48" fmla="*/ 109393 w 844279"/>
                <a:gd name="connsiteY48" fmla="*/ 375858 h 1077085"/>
                <a:gd name="connsiteX49" fmla="*/ 22592 w 844279"/>
                <a:gd name="connsiteY49" fmla="*/ 473725 h 1077085"/>
                <a:gd name="connsiteX50" fmla="*/ 0 w 844279"/>
                <a:gd name="connsiteY50" fmla="*/ 704032 h 1077085"/>
                <a:gd name="connsiteX51" fmla="*/ 28050 w 844279"/>
                <a:gd name="connsiteY51" fmla="*/ 737691 h 1077085"/>
                <a:gd name="connsiteX0" fmla="*/ 28050 w 844279"/>
                <a:gd name="connsiteY0" fmla="*/ 737691 h 1077085"/>
                <a:gd name="connsiteX1" fmla="*/ 72929 w 844279"/>
                <a:gd name="connsiteY1" fmla="*/ 712447 h 1077085"/>
                <a:gd name="connsiteX2" fmla="*/ 58904 w 844279"/>
                <a:gd name="connsiteY2" fmla="*/ 667569 h 1077085"/>
                <a:gd name="connsiteX3" fmla="*/ 81344 w 844279"/>
                <a:gd name="connsiteY3" fmla="*/ 642324 h 1077085"/>
                <a:gd name="connsiteX4" fmla="*/ 112198 w 844279"/>
                <a:gd name="connsiteY4" fmla="*/ 681593 h 1077085"/>
                <a:gd name="connsiteX5" fmla="*/ 145857 w 844279"/>
                <a:gd name="connsiteY5" fmla="*/ 678788 h 1077085"/>
                <a:gd name="connsiteX6" fmla="*/ 145857 w 844279"/>
                <a:gd name="connsiteY6" fmla="*/ 754521 h 1077085"/>
                <a:gd name="connsiteX7" fmla="*/ 165491 w 844279"/>
                <a:gd name="connsiteY7" fmla="*/ 774155 h 1077085"/>
                <a:gd name="connsiteX8" fmla="*/ 193540 w 844279"/>
                <a:gd name="connsiteY8" fmla="*/ 757326 h 1077085"/>
                <a:gd name="connsiteX9" fmla="*/ 190735 w 844279"/>
                <a:gd name="connsiteY9" fmla="*/ 712447 h 1077085"/>
                <a:gd name="connsiteX10" fmla="*/ 227199 w 844279"/>
                <a:gd name="connsiteY10" fmla="*/ 701227 h 1077085"/>
                <a:gd name="connsiteX11" fmla="*/ 302931 w 844279"/>
                <a:gd name="connsiteY11" fmla="*/ 774155 h 1077085"/>
                <a:gd name="connsiteX12" fmla="*/ 274882 w 844279"/>
                <a:gd name="connsiteY12" fmla="*/ 830253 h 1077085"/>
                <a:gd name="connsiteX13" fmla="*/ 182320 w 844279"/>
                <a:gd name="connsiteY13" fmla="*/ 858302 h 1077085"/>
                <a:gd name="connsiteX14" fmla="*/ 185125 w 844279"/>
                <a:gd name="connsiteY14" fmla="*/ 914400 h 1077085"/>
                <a:gd name="connsiteX15" fmla="*/ 117807 w 844279"/>
                <a:gd name="connsiteY15" fmla="*/ 1020987 h 1077085"/>
                <a:gd name="connsiteX16" fmla="*/ 280492 w 844279"/>
                <a:gd name="connsiteY16" fmla="*/ 1077085 h 1077085"/>
                <a:gd name="connsiteX17" fmla="*/ 291712 w 844279"/>
                <a:gd name="connsiteY17" fmla="*/ 1023792 h 1077085"/>
                <a:gd name="connsiteX18" fmla="*/ 375859 w 844279"/>
                <a:gd name="connsiteY18" fmla="*/ 1004158 h 1077085"/>
                <a:gd name="connsiteX19" fmla="*/ 378664 w 844279"/>
                <a:gd name="connsiteY19" fmla="*/ 962084 h 1077085"/>
                <a:gd name="connsiteX20" fmla="*/ 342200 w 844279"/>
                <a:gd name="connsiteY20" fmla="*/ 875132 h 1077085"/>
                <a:gd name="connsiteX21" fmla="*/ 353420 w 844279"/>
                <a:gd name="connsiteY21" fmla="*/ 821839 h 1077085"/>
                <a:gd name="connsiteX22" fmla="*/ 462811 w 844279"/>
                <a:gd name="connsiteY22" fmla="*/ 732081 h 1077085"/>
                <a:gd name="connsiteX23" fmla="*/ 560983 w 844279"/>
                <a:gd name="connsiteY23" fmla="*/ 788180 h 1077085"/>
                <a:gd name="connsiteX24" fmla="*/ 572203 w 844279"/>
                <a:gd name="connsiteY24" fmla="*/ 841473 h 1077085"/>
                <a:gd name="connsiteX25" fmla="*/ 692814 w 844279"/>
                <a:gd name="connsiteY25" fmla="*/ 866717 h 1077085"/>
                <a:gd name="connsiteX26" fmla="*/ 720863 w 844279"/>
                <a:gd name="connsiteY26" fmla="*/ 802204 h 1077085"/>
                <a:gd name="connsiteX27" fmla="*/ 701228 w 844279"/>
                <a:gd name="connsiteY27" fmla="*/ 760131 h 1077085"/>
                <a:gd name="connsiteX28" fmla="*/ 704033 w 844279"/>
                <a:gd name="connsiteY28" fmla="*/ 709642 h 1077085"/>
                <a:gd name="connsiteX29" fmla="*/ 684399 w 844279"/>
                <a:gd name="connsiteY29" fmla="*/ 667569 h 1077085"/>
                <a:gd name="connsiteX30" fmla="*/ 605861 w 844279"/>
                <a:gd name="connsiteY30" fmla="*/ 715252 h 1077085"/>
                <a:gd name="connsiteX31" fmla="*/ 560983 w 844279"/>
                <a:gd name="connsiteY31" fmla="*/ 675983 h 1077085"/>
                <a:gd name="connsiteX32" fmla="*/ 507690 w 844279"/>
                <a:gd name="connsiteY32" fmla="*/ 608666 h 1077085"/>
                <a:gd name="connsiteX33" fmla="*/ 507690 w 844279"/>
                <a:gd name="connsiteY33" fmla="*/ 549762 h 1077085"/>
                <a:gd name="connsiteX34" fmla="*/ 499275 w 844279"/>
                <a:gd name="connsiteY34" fmla="*/ 476835 h 1077085"/>
                <a:gd name="connsiteX35" fmla="*/ 549763 w 844279"/>
                <a:gd name="connsiteY35" fmla="*/ 465615 h 1077085"/>
                <a:gd name="connsiteX36" fmla="*/ 765741 w 844279"/>
                <a:gd name="connsiteY36" fmla="*/ 269272 h 1077085"/>
                <a:gd name="connsiteX37" fmla="*/ 844279 w 844279"/>
                <a:gd name="connsiteY37" fmla="*/ 131831 h 1077085"/>
                <a:gd name="connsiteX38" fmla="*/ 776961 w 844279"/>
                <a:gd name="connsiteY38" fmla="*/ 131831 h 1077085"/>
                <a:gd name="connsiteX39" fmla="*/ 740497 w 844279"/>
                <a:gd name="connsiteY39" fmla="*/ 70123 h 1077085"/>
                <a:gd name="connsiteX40" fmla="*/ 670374 w 844279"/>
                <a:gd name="connsiteY40" fmla="*/ 106587 h 1077085"/>
                <a:gd name="connsiteX41" fmla="*/ 639520 w 844279"/>
                <a:gd name="connsiteY41" fmla="*/ 47684 h 1077085"/>
                <a:gd name="connsiteX42" fmla="*/ 555373 w 844279"/>
                <a:gd name="connsiteY42" fmla="*/ 0 h 1077085"/>
                <a:gd name="connsiteX43" fmla="*/ 403908 w 844279"/>
                <a:gd name="connsiteY43" fmla="*/ 5610 h 1077085"/>
                <a:gd name="connsiteX44" fmla="*/ 437567 w 844279"/>
                <a:gd name="connsiteY44" fmla="*/ 78538 h 1077085"/>
                <a:gd name="connsiteX45" fmla="*/ 426347 w 844279"/>
                <a:gd name="connsiteY45" fmla="*/ 179515 h 1077085"/>
                <a:gd name="connsiteX46" fmla="*/ 252443 w 844279"/>
                <a:gd name="connsiteY46" fmla="*/ 176710 h 1077085"/>
                <a:gd name="connsiteX47" fmla="*/ 98173 w 844279"/>
                <a:gd name="connsiteY47" fmla="*/ 305735 h 1077085"/>
                <a:gd name="connsiteX48" fmla="*/ 109393 w 844279"/>
                <a:gd name="connsiteY48" fmla="*/ 375858 h 1077085"/>
                <a:gd name="connsiteX49" fmla="*/ 19838 w 844279"/>
                <a:gd name="connsiteY49" fmla="*/ 465462 h 1077085"/>
                <a:gd name="connsiteX50" fmla="*/ 0 w 844279"/>
                <a:gd name="connsiteY50" fmla="*/ 704032 h 1077085"/>
                <a:gd name="connsiteX51" fmla="*/ 28050 w 844279"/>
                <a:gd name="connsiteY51" fmla="*/ 737691 h 10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44279" h="1077085">
                  <a:moveTo>
                    <a:pt x="28050" y="737691"/>
                  </a:moveTo>
                  <a:lnTo>
                    <a:pt x="72929" y="712447"/>
                  </a:lnTo>
                  <a:lnTo>
                    <a:pt x="58904" y="667569"/>
                  </a:lnTo>
                  <a:lnTo>
                    <a:pt x="81344" y="642324"/>
                  </a:lnTo>
                  <a:lnTo>
                    <a:pt x="112198" y="681593"/>
                  </a:lnTo>
                  <a:lnTo>
                    <a:pt x="145857" y="678788"/>
                  </a:lnTo>
                  <a:lnTo>
                    <a:pt x="145857" y="754521"/>
                  </a:lnTo>
                  <a:lnTo>
                    <a:pt x="165491" y="774155"/>
                  </a:lnTo>
                  <a:lnTo>
                    <a:pt x="193540" y="757326"/>
                  </a:lnTo>
                  <a:lnTo>
                    <a:pt x="190735" y="712447"/>
                  </a:lnTo>
                  <a:lnTo>
                    <a:pt x="227199" y="701227"/>
                  </a:lnTo>
                  <a:lnTo>
                    <a:pt x="302931" y="774155"/>
                  </a:lnTo>
                  <a:lnTo>
                    <a:pt x="274882" y="830253"/>
                  </a:lnTo>
                  <a:lnTo>
                    <a:pt x="182320" y="858302"/>
                  </a:lnTo>
                  <a:lnTo>
                    <a:pt x="185125" y="914400"/>
                  </a:lnTo>
                  <a:lnTo>
                    <a:pt x="117807" y="1020987"/>
                  </a:lnTo>
                  <a:lnTo>
                    <a:pt x="280492" y="1077085"/>
                  </a:lnTo>
                  <a:lnTo>
                    <a:pt x="291712" y="1023792"/>
                  </a:lnTo>
                  <a:lnTo>
                    <a:pt x="375859" y="1004158"/>
                  </a:lnTo>
                  <a:lnTo>
                    <a:pt x="378664" y="962084"/>
                  </a:lnTo>
                  <a:lnTo>
                    <a:pt x="342200" y="875132"/>
                  </a:lnTo>
                  <a:lnTo>
                    <a:pt x="353420" y="821839"/>
                  </a:lnTo>
                  <a:lnTo>
                    <a:pt x="462811" y="732081"/>
                  </a:lnTo>
                  <a:lnTo>
                    <a:pt x="560983" y="788180"/>
                  </a:lnTo>
                  <a:lnTo>
                    <a:pt x="572203" y="841473"/>
                  </a:lnTo>
                  <a:lnTo>
                    <a:pt x="692814" y="866717"/>
                  </a:lnTo>
                  <a:lnTo>
                    <a:pt x="720863" y="802204"/>
                  </a:lnTo>
                  <a:lnTo>
                    <a:pt x="701228" y="760131"/>
                  </a:lnTo>
                  <a:lnTo>
                    <a:pt x="704033" y="709642"/>
                  </a:lnTo>
                  <a:lnTo>
                    <a:pt x="684399" y="667569"/>
                  </a:lnTo>
                  <a:lnTo>
                    <a:pt x="605861" y="715252"/>
                  </a:lnTo>
                  <a:lnTo>
                    <a:pt x="560983" y="675983"/>
                  </a:lnTo>
                  <a:lnTo>
                    <a:pt x="507690" y="608666"/>
                  </a:lnTo>
                  <a:lnTo>
                    <a:pt x="507690" y="549762"/>
                  </a:lnTo>
                  <a:lnTo>
                    <a:pt x="499275" y="476835"/>
                  </a:lnTo>
                  <a:lnTo>
                    <a:pt x="549763" y="465615"/>
                  </a:lnTo>
                  <a:lnTo>
                    <a:pt x="765741" y="269272"/>
                  </a:lnTo>
                  <a:lnTo>
                    <a:pt x="844279" y="131831"/>
                  </a:lnTo>
                  <a:lnTo>
                    <a:pt x="776961" y="131831"/>
                  </a:lnTo>
                  <a:lnTo>
                    <a:pt x="740497" y="70123"/>
                  </a:lnTo>
                  <a:lnTo>
                    <a:pt x="670374" y="106587"/>
                  </a:lnTo>
                  <a:lnTo>
                    <a:pt x="639520" y="47684"/>
                  </a:lnTo>
                  <a:lnTo>
                    <a:pt x="555373" y="0"/>
                  </a:lnTo>
                  <a:lnTo>
                    <a:pt x="403908" y="5610"/>
                  </a:lnTo>
                  <a:lnTo>
                    <a:pt x="437567" y="78538"/>
                  </a:lnTo>
                  <a:lnTo>
                    <a:pt x="426347" y="179515"/>
                  </a:lnTo>
                  <a:lnTo>
                    <a:pt x="252443" y="176710"/>
                  </a:lnTo>
                  <a:lnTo>
                    <a:pt x="98173" y="305735"/>
                  </a:lnTo>
                  <a:lnTo>
                    <a:pt x="109393" y="375858"/>
                  </a:lnTo>
                  <a:lnTo>
                    <a:pt x="19838" y="465462"/>
                  </a:lnTo>
                  <a:lnTo>
                    <a:pt x="0" y="704032"/>
                  </a:lnTo>
                  <a:lnTo>
                    <a:pt x="28050" y="737691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50B9D44C-FDB5-401A-8F6A-06164537E6A3}"/>
                </a:ext>
              </a:extLst>
            </p:cNvPr>
            <p:cNvSpPr/>
            <p:nvPr/>
          </p:nvSpPr>
          <p:spPr>
            <a:xfrm>
              <a:off x="3173413" y="2898775"/>
              <a:ext cx="211137" cy="188913"/>
            </a:xfrm>
            <a:custGeom>
              <a:avLst/>
              <a:gdLst>
                <a:gd name="connsiteX0" fmla="*/ 112197 w 213173"/>
                <a:gd name="connsiteY0" fmla="*/ 0 h 193539"/>
                <a:gd name="connsiteX1" fmla="*/ 0 w 213173"/>
                <a:gd name="connsiteY1" fmla="*/ 78538 h 193539"/>
                <a:gd name="connsiteX2" fmla="*/ 0 w 213173"/>
                <a:gd name="connsiteY2" fmla="*/ 115002 h 193539"/>
                <a:gd name="connsiteX3" fmla="*/ 72928 w 213173"/>
                <a:gd name="connsiteY3" fmla="*/ 187929 h 193539"/>
                <a:gd name="connsiteX4" fmla="*/ 123416 w 213173"/>
                <a:gd name="connsiteY4" fmla="*/ 193539 h 193539"/>
                <a:gd name="connsiteX5" fmla="*/ 151466 w 213173"/>
                <a:gd name="connsiteY5" fmla="*/ 176710 h 193539"/>
                <a:gd name="connsiteX6" fmla="*/ 213173 w 213173"/>
                <a:gd name="connsiteY6" fmla="*/ 106587 h 193539"/>
                <a:gd name="connsiteX7" fmla="*/ 190734 w 213173"/>
                <a:gd name="connsiteY7" fmla="*/ 61708 h 193539"/>
                <a:gd name="connsiteX8" fmla="*/ 112197 w 213173"/>
                <a:gd name="connsiteY8" fmla="*/ 0 h 1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73" h="193539">
                  <a:moveTo>
                    <a:pt x="112197" y="0"/>
                  </a:moveTo>
                  <a:lnTo>
                    <a:pt x="0" y="78538"/>
                  </a:lnTo>
                  <a:lnTo>
                    <a:pt x="0" y="115002"/>
                  </a:lnTo>
                  <a:lnTo>
                    <a:pt x="72928" y="187929"/>
                  </a:lnTo>
                  <a:lnTo>
                    <a:pt x="123416" y="193539"/>
                  </a:lnTo>
                  <a:lnTo>
                    <a:pt x="151466" y="176710"/>
                  </a:lnTo>
                  <a:lnTo>
                    <a:pt x="213173" y="106587"/>
                  </a:lnTo>
                  <a:lnTo>
                    <a:pt x="190734" y="61708"/>
                  </a:lnTo>
                  <a:lnTo>
                    <a:pt x="1121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3" name="Freeform 31">
              <a:extLst>
                <a:ext uri="{FF2B5EF4-FFF2-40B4-BE49-F238E27FC236}">
                  <a16:creationId xmlns:a16="http://schemas.microsoft.com/office/drawing/2014/main" id="{1B150F58-5589-4B71-8C5F-B5AAD18035AE}"/>
                </a:ext>
              </a:extLst>
            </p:cNvPr>
            <p:cNvSpPr/>
            <p:nvPr/>
          </p:nvSpPr>
          <p:spPr>
            <a:xfrm>
              <a:off x="2457450" y="2824163"/>
              <a:ext cx="1014413" cy="984250"/>
            </a:xfrm>
            <a:custGeom>
              <a:avLst/>
              <a:gdLst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34035 w 1029402"/>
                <a:gd name="connsiteY39" fmla="*/ 201953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12447 w 1029402"/>
                <a:gd name="connsiteY42" fmla="*/ 201953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84148 w 1029402"/>
                <a:gd name="connsiteY75" fmla="*/ 513298 h 998547"/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34035 w 1029402"/>
                <a:gd name="connsiteY39" fmla="*/ 201953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12447 w 1029402"/>
                <a:gd name="connsiteY42" fmla="*/ 201953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115002 w 1029402"/>
                <a:gd name="connsiteY75" fmla="*/ 488054 h 998547"/>
                <a:gd name="connsiteX76" fmla="*/ 84148 w 1029402"/>
                <a:gd name="connsiteY76" fmla="*/ 513298 h 998547"/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34035 w 1029402"/>
                <a:gd name="connsiteY39" fmla="*/ 201953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12447 w 1029402"/>
                <a:gd name="connsiteY42" fmla="*/ 201953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117807 w 1029402"/>
                <a:gd name="connsiteY75" fmla="*/ 465615 h 998547"/>
                <a:gd name="connsiteX76" fmla="*/ 84148 w 1029402"/>
                <a:gd name="connsiteY76" fmla="*/ 513298 h 998547"/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34035 w 1029402"/>
                <a:gd name="connsiteY39" fmla="*/ 201953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28972 w 1029402"/>
                <a:gd name="connsiteY42" fmla="*/ 188182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117807 w 1029402"/>
                <a:gd name="connsiteY75" fmla="*/ 465615 h 998547"/>
                <a:gd name="connsiteX76" fmla="*/ 84148 w 1029402"/>
                <a:gd name="connsiteY76" fmla="*/ 513298 h 998547"/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42297 w 1029402"/>
                <a:gd name="connsiteY39" fmla="*/ 185428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28972 w 1029402"/>
                <a:gd name="connsiteY42" fmla="*/ 188182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117807 w 1029402"/>
                <a:gd name="connsiteY75" fmla="*/ 465615 h 998547"/>
                <a:gd name="connsiteX76" fmla="*/ 84148 w 1029402"/>
                <a:gd name="connsiteY76" fmla="*/ 513298 h 9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29402" h="998547">
                  <a:moveTo>
                    <a:pt x="84148" y="513298"/>
                  </a:moveTo>
                  <a:lnTo>
                    <a:pt x="75733" y="563786"/>
                  </a:lnTo>
                  <a:lnTo>
                    <a:pt x="11220" y="569396"/>
                  </a:lnTo>
                  <a:lnTo>
                    <a:pt x="0" y="625494"/>
                  </a:lnTo>
                  <a:lnTo>
                    <a:pt x="42074" y="712446"/>
                  </a:lnTo>
                  <a:lnTo>
                    <a:pt x="106587" y="802204"/>
                  </a:lnTo>
                  <a:lnTo>
                    <a:pt x="129026" y="816228"/>
                  </a:lnTo>
                  <a:lnTo>
                    <a:pt x="143051" y="877936"/>
                  </a:lnTo>
                  <a:lnTo>
                    <a:pt x="232808" y="914400"/>
                  </a:lnTo>
                  <a:lnTo>
                    <a:pt x="260857" y="897570"/>
                  </a:lnTo>
                  <a:lnTo>
                    <a:pt x="311345" y="897570"/>
                  </a:lnTo>
                  <a:lnTo>
                    <a:pt x="398297" y="838667"/>
                  </a:lnTo>
                  <a:lnTo>
                    <a:pt x="423541" y="861107"/>
                  </a:lnTo>
                  <a:lnTo>
                    <a:pt x="490859" y="847082"/>
                  </a:lnTo>
                  <a:lnTo>
                    <a:pt x="521713" y="880741"/>
                  </a:lnTo>
                  <a:lnTo>
                    <a:pt x="535738" y="984523"/>
                  </a:lnTo>
                  <a:lnTo>
                    <a:pt x="575006" y="962083"/>
                  </a:lnTo>
                  <a:lnTo>
                    <a:pt x="622690" y="998547"/>
                  </a:lnTo>
                  <a:lnTo>
                    <a:pt x="678788" y="920010"/>
                  </a:lnTo>
                  <a:lnTo>
                    <a:pt x="748911" y="908790"/>
                  </a:lnTo>
                  <a:lnTo>
                    <a:pt x="762935" y="863912"/>
                  </a:lnTo>
                  <a:lnTo>
                    <a:pt x="720862" y="847082"/>
                  </a:lnTo>
                  <a:lnTo>
                    <a:pt x="701227" y="793789"/>
                  </a:lnTo>
                  <a:lnTo>
                    <a:pt x="715252" y="748910"/>
                  </a:lnTo>
                  <a:lnTo>
                    <a:pt x="687203" y="720861"/>
                  </a:lnTo>
                  <a:lnTo>
                    <a:pt x="656349" y="720861"/>
                  </a:lnTo>
                  <a:lnTo>
                    <a:pt x="633910" y="690007"/>
                  </a:lnTo>
                  <a:lnTo>
                    <a:pt x="650739" y="670373"/>
                  </a:lnTo>
                  <a:lnTo>
                    <a:pt x="729276" y="678788"/>
                  </a:lnTo>
                  <a:lnTo>
                    <a:pt x="816229" y="619885"/>
                  </a:lnTo>
                  <a:lnTo>
                    <a:pt x="911595" y="611470"/>
                  </a:lnTo>
                  <a:lnTo>
                    <a:pt x="920010" y="558177"/>
                  </a:lnTo>
                  <a:lnTo>
                    <a:pt x="886351" y="521713"/>
                  </a:lnTo>
                  <a:lnTo>
                    <a:pt x="920010" y="429151"/>
                  </a:lnTo>
                  <a:lnTo>
                    <a:pt x="978913" y="412321"/>
                  </a:lnTo>
                  <a:lnTo>
                    <a:pt x="1018182" y="359028"/>
                  </a:lnTo>
                  <a:lnTo>
                    <a:pt x="1006962" y="294515"/>
                  </a:lnTo>
                  <a:lnTo>
                    <a:pt x="1020987" y="283296"/>
                  </a:lnTo>
                  <a:lnTo>
                    <a:pt x="1029402" y="213173"/>
                  </a:lnTo>
                  <a:lnTo>
                    <a:pt x="942297" y="185428"/>
                  </a:lnTo>
                  <a:lnTo>
                    <a:pt x="852692" y="274881"/>
                  </a:lnTo>
                  <a:lnTo>
                    <a:pt x="813424" y="269271"/>
                  </a:lnTo>
                  <a:lnTo>
                    <a:pt x="728972" y="188182"/>
                  </a:lnTo>
                  <a:lnTo>
                    <a:pt x="709642" y="227197"/>
                  </a:lnTo>
                  <a:lnTo>
                    <a:pt x="743301" y="314150"/>
                  </a:lnTo>
                  <a:lnTo>
                    <a:pt x="737691" y="353418"/>
                  </a:lnTo>
                  <a:lnTo>
                    <a:pt x="659154" y="370248"/>
                  </a:lnTo>
                  <a:lnTo>
                    <a:pt x="636714" y="420736"/>
                  </a:lnTo>
                  <a:lnTo>
                    <a:pt x="493664" y="367443"/>
                  </a:lnTo>
                  <a:lnTo>
                    <a:pt x="560982" y="260856"/>
                  </a:lnTo>
                  <a:lnTo>
                    <a:pt x="546957" y="201953"/>
                  </a:lnTo>
                  <a:lnTo>
                    <a:pt x="636714" y="173904"/>
                  </a:lnTo>
                  <a:lnTo>
                    <a:pt x="667568" y="120611"/>
                  </a:lnTo>
                  <a:lnTo>
                    <a:pt x="597446" y="50488"/>
                  </a:lnTo>
                  <a:lnTo>
                    <a:pt x="566592" y="53293"/>
                  </a:lnTo>
                  <a:lnTo>
                    <a:pt x="563787" y="103781"/>
                  </a:lnTo>
                  <a:lnTo>
                    <a:pt x="527323" y="120611"/>
                  </a:lnTo>
                  <a:lnTo>
                    <a:pt x="521713" y="92562"/>
                  </a:lnTo>
                  <a:lnTo>
                    <a:pt x="504884" y="30854"/>
                  </a:lnTo>
                  <a:lnTo>
                    <a:pt x="474030" y="30854"/>
                  </a:lnTo>
                  <a:lnTo>
                    <a:pt x="443176" y="0"/>
                  </a:lnTo>
                  <a:lnTo>
                    <a:pt x="434761" y="22439"/>
                  </a:lnTo>
                  <a:lnTo>
                    <a:pt x="443176" y="67318"/>
                  </a:lnTo>
                  <a:lnTo>
                    <a:pt x="398297" y="81342"/>
                  </a:lnTo>
                  <a:lnTo>
                    <a:pt x="381468" y="100977"/>
                  </a:lnTo>
                  <a:lnTo>
                    <a:pt x="333784" y="117806"/>
                  </a:lnTo>
                  <a:lnTo>
                    <a:pt x="336589" y="159880"/>
                  </a:lnTo>
                  <a:lnTo>
                    <a:pt x="392687" y="221588"/>
                  </a:lnTo>
                  <a:lnTo>
                    <a:pt x="375858" y="300125"/>
                  </a:lnTo>
                  <a:lnTo>
                    <a:pt x="415127" y="333784"/>
                  </a:lnTo>
                  <a:lnTo>
                    <a:pt x="417932" y="370248"/>
                  </a:lnTo>
                  <a:lnTo>
                    <a:pt x="373053" y="434761"/>
                  </a:lnTo>
                  <a:lnTo>
                    <a:pt x="336589" y="524518"/>
                  </a:lnTo>
                  <a:lnTo>
                    <a:pt x="230003" y="445980"/>
                  </a:lnTo>
                  <a:lnTo>
                    <a:pt x="171100" y="465615"/>
                  </a:lnTo>
                  <a:lnTo>
                    <a:pt x="117807" y="465615"/>
                  </a:lnTo>
                  <a:lnTo>
                    <a:pt x="84148" y="513298"/>
                  </a:lnTo>
                  <a:close/>
                </a:path>
              </a:pathLst>
            </a:custGeom>
            <a:solidFill>
              <a:srgbClr val="F61A1A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4" name="Freeform 32">
              <a:extLst>
                <a:ext uri="{FF2B5EF4-FFF2-40B4-BE49-F238E27FC236}">
                  <a16:creationId xmlns:a16="http://schemas.microsoft.com/office/drawing/2014/main" id="{873FCEF8-0216-4370-889C-B191002BA959}"/>
                </a:ext>
              </a:extLst>
            </p:cNvPr>
            <p:cNvSpPr/>
            <p:nvPr/>
          </p:nvSpPr>
          <p:spPr>
            <a:xfrm>
              <a:off x="2690813" y="3654425"/>
              <a:ext cx="285750" cy="207963"/>
            </a:xfrm>
            <a:custGeom>
              <a:avLst/>
              <a:gdLst>
                <a:gd name="connsiteX0" fmla="*/ 0 w 291710"/>
                <a:gd name="connsiteY0" fmla="*/ 81342 h 210368"/>
                <a:gd name="connsiteX1" fmla="*/ 86952 w 291710"/>
                <a:gd name="connsiteY1" fmla="*/ 123416 h 210368"/>
                <a:gd name="connsiteX2" fmla="*/ 232807 w 291710"/>
                <a:gd name="connsiteY2" fmla="*/ 210368 h 210368"/>
                <a:gd name="connsiteX3" fmla="*/ 291710 w 291710"/>
                <a:gd name="connsiteY3" fmla="*/ 143050 h 210368"/>
                <a:gd name="connsiteX4" fmla="*/ 286100 w 291710"/>
                <a:gd name="connsiteY4" fmla="*/ 44879 h 210368"/>
                <a:gd name="connsiteX5" fmla="*/ 252441 w 291710"/>
                <a:gd name="connsiteY5" fmla="*/ 8415 h 210368"/>
                <a:gd name="connsiteX6" fmla="*/ 185124 w 291710"/>
                <a:gd name="connsiteY6" fmla="*/ 25244 h 210368"/>
                <a:gd name="connsiteX7" fmla="*/ 157074 w 291710"/>
                <a:gd name="connsiteY7" fmla="*/ 0 h 210368"/>
                <a:gd name="connsiteX8" fmla="*/ 72927 w 291710"/>
                <a:gd name="connsiteY8" fmla="*/ 58903 h 210368"/>
                <a:gd name="connsiteX9" fmla="*/ 0 w 291710"/>
                <a:gd name="connsiteY9" fmla="*/ 81342 h 2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10" h="210368">
                  <a:moveTo>
                    <a:pt x="0" y="81342"/>
                  </a:moveTo>
                  <a:lnTo>
                    <a:pt x="86952" y="123416"/>
                  </a:lnTo>
                  <a:lnTo>
                    <a:pt x="232807" y="210368"/>
                  </a:lnTo>
                  <a:lnTo>
                    <a:pt x="291710" y="143050"/>
                  </a:lnTo>
                  <a:lnTo>
                    <a:pt x="286100" y="44879"/>
                  </a:lnTo>
                  <a:lnTo>
                    <a:pt x="252441" y="8415"/>
                  </a:lnTo>
                  <a:lnTo>
                    <a:pt x="185124" y="25244"/>
                  </a:lnTo>
                  <a:lnTo>
                    <a:pt x="157074" y="0"/>
                  </a:lnTo>
                  <a:lnTo>
                    <a:pt x="72927" y="58903"/>
                  </a:lnTo>
                  <a:lnTo>
                    <a:pt x="0" y="813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C7054BAB-C942-4A95-8B9A-764EF3140222}"/>
                </a:ext>
              </a:extLst>
            </p:cNvPr>
            <p:cNvSpPr/>
            <p:nvPr/>
          </p:nvSpPr>
          <p:spPr>
            <a:xfrm>
              <a:off x="2922588" y="3433763"/>
              <a:ext cx="906462" cy="649287"/>
            </a:xfrm>
            <a:custGeom>
              <a:avLst/>
              <a:gdLst>
                <a:gd name="connsiteX0" fmla="*/ 0 w 920010"/>
                <a:gd name="connsiteY0" fmla="*/ 440370 h 659153"/>
                <a:gd name="connsiteX1" fmla="*/ 22439 w 920010"/>
                <a:gd name="connsiteY1" fmla="*/ 502078 h 659153"/>
                <a:gd name="connsiteX2" fmla="*/ 61708 w 920010"/>
                <a:gd name="connsiteY2" fmla="*/ 516103 h 659153"/>
                <a:gd name="connsiteX3" fmla="*/ 70123 w 920010"/>
                <a:gd name="connsiteY3" fmla="*/ 549761 h 659153"/>
                <a:gd name="connsiteX4" fmla="*/ 392687 w 920010"/>
                <a:gd name="connsiteY4" fmla="*/ 659153 h 659153"/>
                <a:gd name="connsiteX5" fmla="*/ 381467 w 920010"/>
                <a:gd name="connsiteY5" fmla="*/ 589030 h 659153"/>
                <a:gd name="connsiteX6" fmla="*/ 423541 w 920010"/>
                <a:gd name="connsiteY6" fmla="*/ 566591 h 659153"/>
                <a:gd name="connsiteX7" fmla="*/ 468419 w 920010"/>
                <a:gd name="connsiteY7" fmla="*/ 549761 h 659153"/>
                <a:gd name="connsiteX8" fmla="*/ 471224 w 920010"/>
                <a:gd name="connsiteY8" fmla="*/ 488054 h 659153"/>
                <a:gd name="connsiteX9" fmla="*/ 502078 w 920010"/>
                <a:gd name="connsiteY9" fmla="*/ 476834 h 659153"/>
                <a:gd name="connsiteX10" fmla="*/ 560981 w 920010"/>
                <a:gd name="connsiteY10" fmla="*/ 510493 h 659153"/>
                <a:gd name="connsiteX11" fmla="*/ 667568 w 920010"/>
                <a:gd name="connsiteY11" fmla="*/ 485249 h 659153"/>
                <a:gd name="connsiteX12" fmla="*/ 720861 w 920010"/>
                <a:gd name="connsiteY12" fmla="*/ 504883 h 659153"/>
                <a:gd name="connsiteX13" fmla="*/ 768545 w 920010"/>
                <a:gd name="connsiteY13" fmla="*/ 507688 h 659153"/>
                <a:gd name="connsiteX14" fmla="*/ 754520 w 920010"/>
                <a:gd name="connsiteY14" fmla="*/ 451590 h 659153"/>
                <a:gd name="connsiteX15" fmla="*/ 774154 w 920010"/>
                <a:gd name="connsiteY15" fmla="*/ 412321 h 659153"/>
                <a:gd name="connsiteX16" fmla="*/ 830253 w 920010"/>
                <a:gd name="connsiteY16" fmla="*/ 398296 h 659153"/>
                <a:gd name="connsiteX17" fmla="*/ 920010 w 920010"/>
                <a:gd name="connsiteY17" fmla="*/ 140245 h 659153"/>
                <a:gd name="connsiteX18" fmla="*/ 889156 w 920010"/>
                <a:gd name="connsiteY18" fmla="*/ 64512 h 659153"/>
                <a:gd name="connsiteX19" fmla="*/ 863912 w 920010"/>
                <a:gd name="connsiteY19" fmla="*/ 123415 h 659153"/>
                <a:gd name="connsiteX20" fmla="*/ 779764 w 920010"/>
                <a:gd name="connsiteY20" fmla="*/ 112196 h 659153"/>
                <a:gd name="connsiteX21" fmla="*/ 732081 w 920010"/>
                <a:gd name="connsiteY21" fmla="*/ 117806 h 659153"/>
                <a:gd name="connsiteX22" fmla="*/ 704032 w 920010"/>
                <a:gd name="connsiteY22" fmla="*/ 117806 h 659153"/>
                <a:gd name="connsiteX23" fmla="*/ 687202 w 920010"/>
                <a:gd name="connsiteY23" fmla="*/ 67317 h 659153"/>
                <a:gd name="connsiteX24" fmla="*/ 645129 w 920010"/>
                <a:gd name="connsiteY24" fmla="*/ 89757 h 659153"/>
                <a:gd name="connsiteX25" fmla="*/ 591835 w 920010"/>
                <a:gd name="connsiteY25" fmla="*/ 78537 h 659153"/>
                <a:gd name="connsiteX26" fmla="*/ 591835 w 920010"/>
                <a:gd name="connsiteY26" fmla="*/ 16829 h 659153"/>
                <a:gd name="connsiteX27" fmla="*/ 555372 w 920010"/>
                <a:gd name="connsiteY27" fmla="*/ 14024 h 659153"/>
                <a:gd name="connsiteX28" fmla="*/ 530127 w 920010"/>
                <a:gd name="connsiteY28" fmla="*/ 47683 h 659153"/>
                <a:gd name="connsiteX29" fmla="*/ 476834 w 920010"/>
                <a:gd name="connsiteY29" fmla="*/ 58903 h 659153"/>
                <a:gd name="connsiteX30" fmla="*/ 457200 w 920010"/>
                <a:gd name="connsiteY30" fmla="*/ 0 h 659153"/>
                <a:gd name="connsiteX31" fmla="*/ 339394 w 920010"/>
                <a:gd name="connsiteY31" fmla="*/ 5609 h 659153"/>
                <a:gd name="connsiteX32" fmla="*/ 266466 w 920010"/>
                <a:gd name="connsiteY32" fmla="*/ 58903 h 659153"/>
                <a:gd name="connsiteX33" fmla="*/ 182319 w 920010"/>
                <a:gd name="connsiteY33" fmla="*/ 61707 h 659153"/>
                <a:gd name="connsiteX34" fmla="*/ 157075 w 920010"/>
                <a:gd name="connsiteY34" fmla="*/ 84147 h 659153"/>
                <a:gd name="connsiteX35" fmla="*/ 199148 w 920010"/>
                <a:gd name="connsiteY35" fmla="*/ 112196 h 659153"/>
                <a:gd name="connsiteX36" fmla="*/ 232807 w 920010"/>
                <a:gd name="connsiteY36" fmla="*/ 103781 h 659153"/>
                <a:gd name="connsiteX37" fmla="*/ 244027 w 920010"/>
                <a:gd name="connsiteY37" fmla="*/ 134635 h 659153"/>
                <a:gd name="connsiteX38" fmla="*/ 232807 w 920010"/>
                <a:gd name="connsiteY38" fmla="*/ 176709 h 659153"/>
                <a:gd name="connsiteX39" fmla="*/ 269271 w 920010"/>
                <a:gd name="connsiteY39" fmla="*/ 232807 h 659153"/>
                <a:gd name="connsiteX40" fmla="*/ 291710 w 920010"/>
                <a:gd name="connsiteY40" fmla="*/ 255246 h 659153"/>
                <a:gd name="connsiteX41" fmla="*/ 269271 w 920010"/>
                <a:gd name="connsiteY41" fmla="*/ 300125 h 659153"/>
                <a:gd name="connsiteX42" fmla="*/ 199148 w 920010"/>
                <a:gd name="connsiteY42" fmla="*/ 311344 h 659153"/>
                <a:gd name="connsiteX43" fmla="*/ 145855 w 920010"/>
                <a:gd name="connsiteY43" fmla="*/ 373052 h 659153"/>
                <a:gd name="connsiteX44" fmla="*/ 98172 w 920010"/>
                <a:gd name="connsiteY44" fmla="*/ 356223 h 659153"/>
                <a:gd name="connsiteX45" fmla="*/ 56098 w 920010"/>
                <a:gd name="connsiteY45" fmla="*/ 375857 h 659153"/>
                <a:gd name="connsiteX46" fmla="*/ 0 w 920010"/>
                <a:gd name="connsiteY46" fmla="*/ 440370 h 65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20010" h="659153">
                  <a:moveTo>
                    <a:pt x="0" y="440370"/>
                  </a:moveTo>
                  <a:lnTo>
                    <a:pt x="22439" y="502078"/>
                  </a:lnTo>
                  <a:lnTo>
                    <a:pt x="61708" y="516103"/>
                  </a:lnTo>
                  <a:lnTo>
                    <a:pt x="70123" y="549761"/>
                  </a:lnTo>
                  <a:lnTo>
                    <a:pt x="392687" y="659153"/>
                  </a:lnTo>
                  <a:lnTo>
                    <a:pt x="381467" y="589030"/>
                  </a:lnTo>
                  <a:lnTo>
                    <a:pt x="423541" y="566591"/>
                  </a:lnTo>
                  <a:lnTo>
                    <a:pt x="468419" y="549761"/>
                  </a:lnTo>
                  <a:lnTo>
                    <a:pt x="471224" y="488054"/>
                  </a:lnTo>
                  <a:lnTo>
                    <a:pt x="502078" y="476834"/>
                  </a:lnTo>
                  <a:lnTo>
                    <a:pt x="560981" y="510493"/>
                  </a:lnTo>
                  <a:lnTo>
                    <a:pt x="667568" y="485249"/>
                  </a:lnTo>
                  <a:lnTo>
                    <a:pt x="720861" y="504883"/>
                  </a:lnTo>
                  <a:lnTo>
                    <a:pt x="768545" y="507688"/>
                  </a:lnTo>
                  <a:lnTo>
                    <a:pt x="754520" y="451590"/>
                  </a:lnTo>
                  <a:lnTo>
                    <a:pt x="774154" y="412321"/>
                  </a:lnTo>
                  <a:lnTo>
                    <a:pt x="830253" y="398296"/>
                  </a:lnTo>
                  <a:lnTo>
                    <a:pt x="920010" y="140245"/>
                  </a:lnTo>
                  <a:lnTo>
                    <a:pt x="889156" y="64512"/>
                  </a:lnTo>
                  <a:lnTo>
                    <a:pt x="863912" y="123415"/>
                  </a:lnTo>
                  <a:lnTo>
                    <a:pt x="779764" y="112196"/>
                  </a:lnTo>
                  <a:lnTo>
                    <a:pt x="732081" y="117806"/>
                  </a:lnTo>
                  <a:lnTo>
                    <a:pt x="704032" y="117806"/>
                  </a:lnTo>
                  <a:lnTo>
                    <a:pt x="687202" y="67317"/>
                  </a:lnTo>
                  <a:lnTo>
                    <a:pt x="645129" y="89757"/>
                  </a:lnTo>
                  <a:lnTo>
                    <a:pt x="591835" y="78537"/>
                  </a:lnTo>
                  <a:lnTo>
                    <a:pt x="591835" y="16829"/>
                  </a:lnTo>
                  <a:lnTo>
                    <a:pt x="555372" y="14024"/>
                  </a:lnTo>
                  <a:lnTo>
                    <a:pt x="530127" y="47683"/>
                  </a:lnTo>
                  <a:lnTo>
                    <a:pt x="476834" y="58903"/>
                  </a:lnTo>
                  <a:lnTo>
                    <a:pt x="457200" y="0"/>
                  </a:lnTo>
                  <a:lnTo>
                    <a:pt x="339394" y="5609"/>
                  </a:lnTo>
                  <a:lnTo>
                    <a:pt x="266466" y="58903"/>
                  </a:lnTo>
                  <a:lnTo>
                    <a:pt x="182319" y="61707"/>
                  </a:lnTo>
                  <a:lnTo>
                    <a:pt x="157075" y="84147"/>
                  </a:lnTo>
                  <a:lnTo>
                    <a:pt x="199148" y="112196"/>
                  </a:lnTo>
                  <a:lnTo>
                    <a:pt x="232807" y="103781"/>
                  </a:lnTo>
                  <a:lnTo>
                    <a:pt x="244027" y="134635"/>
                  </a:lnTo>
                  <a:lnTo>
                    <a:pt x="232807" y="176709"/>
                  </a:lnTo>
                  <a:lnTo>
                    <a:pt x="269271" y="232807"/>
                  </a:lnTo>
                  <a:lnTo>
                    <a:pt x="291710" y="255246"/>
                  </a:lnTo>
                  <a:lnTo>
                    <a:pt x="269271" y="300125"/>
                  </a:lnTo>
                  <a:lnTo>
                    <a:pt x="199148" y="311344"/>
                  </a:lnTo>
                  <a:lnTo>
                    <a:pt x="145855" y="373052"/>
                  </a:lnTo>
                  <a:lnTo>
                    <a:pt x="98172" y="356223"/>
                  </a:lnTo>
                  <a:lnTo>
                    <a:pt x="56098" y="375857"/>
                  </a:lnTo>
                  <a:lnTo>
                    <a:pt x="0" y="4403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FC00A793-524E-4B3E-8F97-8D383BC66BC3}"/>
                </a:ext>
              </a:extLst>
            </p:cNvPr>
            <p:cNvSpPr/>
            <p:nvPr/>
          </p:nvSpPr>
          <p:spPr>
            <a:xfrm>
              <a:off x="3297238" y="3838575"/>
              <a:ext cx="1049337" cy="658813"/>
            </a:xfrm>
            <a:custGeom>
              <a:avLst/>
              <a:gdLst>
                <a:gd name="connsiteX0" fmla="*/ 16830 w 1063060"/>
                <a:gd name="connsiteY0" fmla="*/ 244027 h 670373"/>
                <a:gd name="connsiteX1" fmla="*/ 89757 w 1063060"/>
                <a:gd name="connsiteY1" fmla="*/ 241222 h 670373"/>
                <a:gd name="connsiteX2" fmla="*/ 246832 w 1063060"/>
                <a:gd name="connsiteY2" fmla="*/ 387077 h 670373"/>
                <a:gd name="connsiteX3" fmla="*/ 311345 w 1063060"/>
                <a:gd name="connsiteY3" fmla="*/ 426346 h 670373"/>
                <a:gd name="connsiteX4" fmla="*/ 614275 w 1063060"/>
                <a:gd name="connsiteY4" fmla="*/ 535738 h 670373"/>
                <a:gd name="connsiteX5" fmla="*/ 628300 w 1063060"/>
                <a:gd name="connsiteY5" fmla="*/ 566591 h 670373"/>
                <a:gd name="connsiteX6" fmla="*/ 883546 w 1063060"/>
                <a:gd name="connsiteY6" fmla="*/ 605860 h 670373"/>
                <a:gd name="connsiteX7" fmla="*/ 950864 w 1063060"/>
                <a:gd name="connsiteY7" fmla="*/ 670373 h 670373"/>
                <a:gd name="connsiteX8" fmla="*/ 1060256 w 1063060"/>
                <a:gd name="connsiteY8" fmla="*/ 510493 h 670373"/>
                <a:gd name="connsiteX9" fmla="*/ 1063060 w 1063060"/>
                <a:gd name="connsiteY9" fmla="*/ 465615 h 670373"/>
                <a:gd name="connsiteX10" fmla="*/ 995743 w 1063060"/>
                <a:gd name="connsiteY10" fmla="*/ 389882 h 670373"/>
                <a:gd name="connsiteX11" fmla="*/ 995743 w 1063060"/>
                <a:gd name="connsiteY11" fmla="*/ 252442 h 670373"/>
                <a:gd name="connsiteX12" fmla="*/ 939645 w 1063060"/>
                <a:gd name="connsiteY12" fmla="*/ 230003 h 670373"/>
                <a:gd name="connsiteX13" fmla="*/ 877937 w 1063060"/>
                <a:gd name="connsiteY13" fmla="*/ 215978 h 670373"/>
                <a:gd name="connsiteX14" fmla="*/ 807814 w 1063060"/>
                <a:gd name="connsiteY14" fmla="*/ 112196 h 670373"/>
                <a:gd name="connsiteX15" fmla="*/ 771350 w 1063060"/>
                <a:gd name="connsiteY15" fmla="*/ 89757 h 670373"/>
                <a:gd name="connsiteX16" fmla="*/ 743301 w 1063060"/>
                <a:gd name="connsiteY16" fmla="*/ 100977 h 670373"/>
                <a:gd name="connsiteX17" fmla="*/ 678788 w 1063060"/>
                <a:gd name="connsiteY17" fmla="*/ 16830 h 670373"/>
                <a:gd name="connsiteX18" fmla="*/ 614275 w 1063060"/>
                <a:gd name="connsiteY18" fmla="*/ 50488 h 670373"/>
                <a:gd name="connsiteX19" fmla="*/ 569397 w 1063060"/>
                <a:gd name="connsiteY19" fmla="*/ 47684 h 670373"/>
                <a:gd name="connsiteX20" fmla="*/ 499274 w 1063060"/>
                <a:gd name="connsiteY20" fmla="*/ 109391 h 670373"/>
                <a:gd name="connsiteX21" fmla="*/ 460005 w 1063060"/>
                <a:gd name="connsiteY21" fmla="*/ 67318 h 670373"/>
                <a:gd name="connsiteX22" fmla="*/ 440371 w 1063060"/>
                <a:gd name="connsiteY22" fmla="*/ 0 h 670373"/>
                <a:gd name="connsiteX23" fmla="*/ 392687 w 1063060"/>
                <a:gd name="connsiteY23" fmla="*/ 16830 h 670373"/>
                <a:gd name="connsiteX24" fmla="*/ 375858 w 1063060"/>
                <a:gd name="connsiteY24" fmla="*/ 61708 h 670373"/>
                <a:gd name="connsiteX25" fmla="*/ 384273 w 1063060"/>
                <a:gd name="connsiteY25" fmla="*/ 112196 h 670373"/>
                <a:gd name="connsiteX26" fmla="*/ 280491 w 1063060"/>
                <a:gd name="connsiteY26" fmla="*/ 75733 h 670373"/>
                <a:gd name="connsiteX27" fmla="*/ 185124 w 1063060"/>
                <a:gd name="connsiteY27" fmla="*/ 109391 h 670373"/>
                <a:gd name="connsiteX28" fmla="*/ 126221 w 1063060"/>
                <a:gd name="connsiteY28" fmla="*/ 70123 h 670373"/>
                <a:gd name="connsiteX29" fmla="*/ 81343 w 1063060"/>
                <a:gd name="connsiteY29" fmla="*/ 78538 h 670373"/>
                <a:gd name="connsiteX30" fmla="*/ 84148 w 1063060"/>
                <a:gd name="connsiteY30" fmla="*/ 143050 h 670373"/>
                <a:gd name="connsiteX31" fmla="*/ 0 w 1063060"/>
                <a:gd name="connsiteY31" fmla="*/ 182319 h 670373"/>
                <a:gd name="connsiteX32" fmla="*/ 16830 w 1063060"/>
                <a:gd name="connsiteY32" fmla="*/ 244027 h 67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3060" h="670373">
                  <a:moveTo>
                    <a:pt x="16830" y="244027"/>
                  </a:moveTo>
                  <a:lnTo>
                    <a:pt x="89757" y="241222"/>
                  </a:lnTo>
                  <a:lnTo>
                    <a:pt x="246832" y="387077"/>
                  </a:lnTo>
                  <a:lnTo>
                    <a:pt x="311345" y="426346"/>
                  </a:lnTo>
                  <a:lnTo>
                    <a:pt x="614275" y="535738"/>
                  </a:lnTo>
                  <a:lnTo>
                    <a:pt x="628300" y="566591"/>
                  </a:lnTo>
                  <a:lnTo>
                    <a:pt x="883546" y="605860"/>
                  </a:lnTo>
                  <a:lnTo>
                    <a:pt x="950864" y="670373"/>
                  </a:lnTo>
                  <a:lnTo>
                    <a:pt x="1060256" y="510493"/>
                  </a:lnTo>
                  <a:lnTo>
                    <a:pt x="1063060" y="465615"/>
                  </a:lnTo>
                  <a:lnTo>
                    <a:pt x="995743" y="389882"/>
                  </a:lnTo>
                  <a:lnTo>
                    <a:pt x="995743" y="252442"/>
                  </a:lnTo>
                  <a:lnTo>
                    <a:pt x="939645" y="230003"/>
                  </a:lnTo>
                  <a:lnTo>
                    <a:pt x="877937" y="215978"/>
                  </a:lnTo>
                  <a:lnTo>
                    <a:pt x="807814" y="112196"/>
                  </a:lnTo>
                  <a:lnTo>
                    <a:pt x="771350" y="89757"/>
                  </a:lnTo>
                  <a:lnTo>
                    <a:pt x="743301" y="100977"/>
                  </a:lnTo>
                  <a:lnTo>
                    <a:pt x="678788" y="16830"/>
                  </a:lnTo>
                  <a:lnTo>
                    <a:pt x="614275" y="50488"/>
                  </a:lnTo>
                  <a:lnTo>
                    <a:pt x="569397" y="47684"/>
                  </a:lnTo>
                  <a:lnTo>
                    <a:pt x="499274" y="109391"/>
                  </a:lnTo>
                  <a:lnTo>
                    <a:pt x="460005" y="67318"/>
                  </a:lnTo>
                  <a:lnTo>
                    <a:pt x="440371" y="0"/>
                  </a:lnTo>
                  <a:lnTo>
                    <a:pt x="392687" y="16830"/>
                  </a:lnTo>
                  <a:lnTo>
                    <a:pt x="375858" y="61708"/>
                  </a:lnTo>
                  <a:lnTo>
                    <a:pt x="384273" y="112196"/>
                  </a:lnTo>
                  <a:lnTo>
                    <a:pt x="280491" y="75733"/>
                  </a:lnTo>
                  <a:lnTo>
                    <a:pt x="185124" y="109391"/>
                  </a:lnTo>
                  <a:lnTo>
                    <a:pt x="126221" y="70123"/>
                  </a:lnTo>
                  <a:lnTo>
                    <a:pt x="81343" y="78538"/>
                  </a:lnTo>
                  <a:lnTo>
                    <a:pt x="84148" y="143050"/>
                  </a:lnTo>
                  <a:lnTo>
                    <a:pt x="0" y="182319"/>
                  </a:lnTo>
                  <a:lnTo>
                    <a:pt x="16830" y="2440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506FBBAF-8311-4F5A-8E85-D4D995511710}"/>
                </a:ext>
              </a:extLst>
            </p:cNvPr>
            <p:cNvSpPr/>
            <p:nvPr/>
          </p:nvSpPr>
          <p:spPr>
            <a:xfrm>
              <a:off x="4243388" y="3859213"/>
              <a:ext cx="1158875" cy="788987"/>
            </a:xfrm>
            <a:custGeom>
              <a:avLst/>
              <a:gdLst>
                <a:gd name="connsiteX0" fmla="*/ 0 w 1178061"/>
                <a:gd name="connsiteY0" fmla="*/ 656349 h 802204"/>
                <a:gd name="connsiteX1" fmla="*/ 86952 w 1178061"/>
                <a:gd name="connsiteY1" fmla="*/ 675983 h 802204"/>
                <a:gd name="connsiteX2" fmla="*/ 165489 w 1178061"/>
                <a:gd name="connsiteY2" fmla="*/ 734886 h 802204"/>
                <a:gd name="connsiteX3" fmla="*/ 359028 w 1178061"/>
                <a:gd name="connsiteY3" fmla="*/ 757326 h 802204"/>
                <a:gd name="connsiteX4" fmla="*/ 468420 w 1178061"/>
                <a:gd name="connsiteY4" fmla="*/ 799399 h 802204"/>
                <a:gd name="connsiteX5" fmla="*/ 619885 w 1178061"/>
                <a:gd name="connsiteY5" fmla="*/ 802204 h 802204"/>
                <a:gd name="connsiteX6" fmla="*/ 807813 w 1178061"/>
                <a:gd name="connsiteY6" fmla="*/ 715252 h 802204"/>
                <a:gd name="connsiteX7" fmla="*/ 897570 w 1178061"/>
                <a:gd name="connsiteY7" fmla="*/ 642324 h 802204"/>
                <a:gd name="connsiteX8" fmla="*/ 900375 w 1178061"/>
                <a:gd name="connsiteY8" fmla="*/ 608665 h 802204"/>
                <a:gd name="connsiteX9" fmla="*/ 931229 w 1178061"/>
                <a:gd name="connsiteY9" fmla="*/ 583421 h 802204"/>
                <a:gd name="connsiteX10" fmla="*/ 1001352 w 1178061"/>
                <a:gd name="connsiteY10" fmla="*/ 608665 h 802204"/>
                <a:gd name="connsiteX11" fmla="*/ 1012572 w 1178061"/>
                <a:gd name="connsiteY11" fmla="*/ 633910 h 802204"/>
                <a:gd name="connsiteX12" fmla="*/ 1079889 w 1178061"/>
                <a:gd name="connsiteY12" fmla="*/ 614275 h 802204"/>
                <a:gd name="connsiteX13" fmla="*/ 1124768 w 1178061"/>
                <a:gd name="connsiteY13" fmla="*/ 639519 h 802204"/>
                <a:gd name="connsiteX14" fmla="*/ 1113548 w 1178061"/>
                <a:gd name="connsiteY14" fmla="*/ 541348 h 802204"/>
                <a:gd name="connsiteX15" fmla="*/ 1161232 w 1178061"/>
                <a:gd name="connsiteY15" fmla="*/ 417932 h 802204"/>
                <a:gd name="connsiteX16" fmla="*/ 1178061 w 1178061"/>
                <a:gd name="connsiteY16" fmla="*/ 367443 h 802204"/>
                <a:gd name="connsiteX17" fmla="*/ 891961 w 1178061"/>
                <a:gd name="connsiteY17" fmla="*/ 367443 h 802204"/>
                <a:gd name="connsiteX18" fmla="*/ 875131 w 1178061"/>
                <a:gd name="connsiteY18" fmla="*/ 314150 h 802204"/>
                <a:gd name="connsiteX19" fmla="*/ 827448 w 1178061"/>
                <a:gd name="connsiteY19" fmla="*/ 294516 h 802204"/>
                <a:gd name="connsiteX20" fmla="*/ 827448 w 1178061"/>
                <a:gd name="connsiteY20" fmla="*/ 255247 h 802204"/>
                <a:gd name="connsiteX21" fmla="*/ 720861 w 1178061"/>
                <a:gd name="connsiteY21" fmla="*/ 294516 h 802204"/>
                <a:gd name="connsiteX22" fmla="*/ 678788 w 1178061"/>
                <a:gd name="connsiteY22" fmla="*/ 280491 h 802204"/>
                <a:gd name="connsiteX23" fmla="*/ 656348 w 1178061"/>
                <a:gd name="connsiteY23" fmla="*/ 260857 h 802204"/>
                <a:gd name="connsiteX24" fmla="*/ 659153 w 1178061"/>
                <a:gd name="connsiteY24" fmla="*/ 151465 h 802204"/>
                <a:gd name="connsiteX25" fmla="*/ 619885 w 1178061"/>
                <a:gd name="connsiteY25" fmla="*/ 120611 h 802204"/>
                <a:gd name="connsiteX26" fmla="*/ 560981 w 1178061"/>
                <a:gd name="connsiteY26" fmla="*/ 120611 h 802204"/>
                <a:gd name="connsiteX27" fmla="*/ 476834 w 1178061"/>
                <a:gd name="connsiteY27" fmla="*/ 0 h 802204"/>
                <a:gd name="connsiteX28" fmla="*/ 451590 w 1178061"/>
                <a:gd name="connsiteY28" fmla="*/ 2805 h 802204"/>
                <a:gd name="connsiteX29" fmla="*/ 370248 w 1178061"/>
                <a:gd name="connsiteY29" fmla="*/ 123416 h 802204"/>
                <a:gd name="connsiteX30" fmla="*/ 297320 w 1178061"/>
                <a:gd name="connsiteY30" fmla="*/ 131831 h 802204"/>
                <a:gd name="connsiteX31" fmla="*/ 244027 w 1178061"/>
                <a:gd name="connsiteY31" fmla="*/ 182319 h 802204"/>
                <a:gd name="connsiteX32" fmla="*/ 218783 w 1178061"/>
                <a:gd name="connsiteY32" fmla="*/ 143051 h 802204"/>
                <a:gd name="connsiteX33" fmla="*/ 224393 w 1178061"/>
                <a:gd name="connsiteY33" fmla="*/ 109392 h 802204"/>
                <a:gd name="connsiteX34" fmla="*/ 176709 w 1178061"/>
                <a:gd name="connsiteY34" fmla="*/ 120611 h 802204"/>
                <a:gd name="connsiteX35" fmla="*/ 179514 w 1178061"/>
                <a:gd name="connsiteY35" fmla="*/ 159880 h 802204"/>
                <a:gd name="connsiteX36" fmla="*/ 173904 w 1178061"/>
                <a:gd name="connsiteY36" fmla="*/ 199149 h 802204"/>
                <a:gd name="connsiteX37" fmla="*/ 171099 w 1178061"/>
                <a:gd name="connsiteY37" fmla="*/ 213173 h 802204"/>
                <a:gd name="connsiteX38" fmla="*/ 117806 w 1178061"/>
                <a:gd name="connsiteY38" fmla="*/ 182319 h 802204"/>
                <a:gd name="connsiteX39" fmla="*/ 44878 w 1178061"/>
                <a:gd name="connsiteY39" fmla="*/ 210368 h 802204"/>
                <a:gd name="connsiteX40" fmla="*/ 39269 w 1178061"/>
                <a:gd name="connsiteY40" fmla="*/ 249637 h 802204"/>
                <a:gd name="connsiteX41" fmla="*/ 39269 w 1178061"/>
                <a:gd name="connsiteY41" fmla="*/ 375858 h 802204"/>
                <a:gd name="connsiteX42" fmla="*/ 100977 w 1178061"/>
                <a:gd name="connsiteY42" fmla="*/ 448786 h 802204"/>
                <a:gd name="connsiteX43" fmla="*/ 92562 w 1178061"/>
                <a:gd name="connsiteY43" fmla="*/ 490859 h 802204"/>
                <a:gd name="connsiteX44" fmla="*/ 0 w 1178061"/>
                <a:gd name="connsiteY44" fmla="*/ 656349 h 80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78061" h="802204">
                  <a:moveTo>
                    <a:pt x="0" y="656349"/>
                  </a:moveTo>
                  <a:lnTo>
                    <a:pt x="86952" y="675983"/>
                  </a:lnTo>
                  <a:lnTo>
                    <a:pt x="165489" y="734886"/>
                  </a:lnTo>
                  <a:lnTo>
                    <a:pt x="359028" y="757326"/>
                  </a:lnTo>
                  <a:lnTo>
                    <a:pt x="468420" y="799399"/>
                  </a:lnTo>
                  <a:lnTo>
                    <a:pt x="619885" y="802204"/>
                  </a:lnTo>
                  <a:lnTo>
                    <a:pt x="807813" y="715252"/>
                  </a:lnTo>
                  <a:lnTo>
                    <a:pt x="897570" y="642324"/>
                  </a:lnTo>
                  <a:lnTo>
                    <a:pt x="900375" y="608665"/>
                  </a:lnTo>
                  <a:lnTo>
                    <a:pt x="931229" y="583421"/>
                  </a:lnTo>
                  <a:lnTo>
                    <a:pt x="1001352" y="608665"/>
                  </a:lnTo>
                  <a:lnTo>
                    <a:pt x="1012572" y="633910"/>
                  </a:lnTo>
                  <a:lnTo>
                    <a:pt x="1079889" y="614275"/>
                  </a:lnTo>
                  <a:lnTo>
                    <a:pt x="1124768" y="639519"/>
                  </a:lnTo>
                  <a:lnTo>
                    <a:pt x="1113548" y="541348"/>
                  </a:lnTo>
                  <a:lnTo>
                    <a:pt x="1161232" y="417932"/>
                  </a:lnTo>
                  <a:lnTo>
                    <a:pt x="1178061" y="367443"/>
                  </a:lnTo>
                  <a:lnTo>
                    <a:pt x="891961" y="367443"/>
                  </a:lnTo>
                  <a:lnTo>
                    <a:pt x="875131" y="314150"/>
                  </a:lnTo>
                  <a:lnTo>
                    <a:pt x="827448" y="294516"/>
                  </a:lnTo>
                  <a:lnTo>
                    <a:pt x="827448" y="255247"/>
                  </a:lnTo>
                  <a:lnTo>
                    <a:pt x="720861" y="294516"/>
                  </a:lnTo>
                  <a:lnTo>
                    <a:pt x="678788" y="280491"/>
                  </a:lnTo>
                  <a:lnTo>
                    <a:pt x="656348" y="260857"/>
                  </a:lnTo>
                  <a:lnTo>
                    <a:pt x="659153" y="151465"/>
                  </a:lnTo>
                  <a:lnTo>
                    <a:pt x="619885" y="120611"/>
                  </a:lnTo>
                  <a:lnTo>
                    <a:pt x="560981" y="120611"/>
                  </a:lnTo>
                  <a:lnTo>
                    <a:pt x="476834" y="0"/>
                  </a:lnTo>
                  <a:lnTo>
                    <a:pt x="451590" y="2805"/>
                  </a:lnTo>
                  <a:lnTo>
                    <a:pt x="370248" y="123416"/>
                  </a:lnTo>
                  <a:lnTo>
                    <a:pt x="297320" y="131831"/>
                  </a:lnTo>
                  <a:lnTo>
                    <a:pt x="244027" y="182319"/>
                  </a:lnTo>
                  <a:lnTo>
                    <a:pt x="218783" y="143051"/>
                  </a:lnTo>
                  <a:lnTo>
                    <a:pt x="224393" y="109392"/>
                  </a:lnTo>
                  <a:lnTo>
                    <a:pt x="176709" y="120611"/>
                  </a:lnTo>
                  <a:lnTo>
                    <a:pt x="179514" y="159880"/>
                  </a:lnTo>
                  <a:lnTo>
                    <a:pt x="173904" y="199149"/>
                  </a:lnTo>
                  <a:lnTo>
                    <a:pt x="171099" y="213173"/>
                  </a:lnTo>
                  <a:lnTo>
                    <a:pt x="117806" y="182319"/>
                  </a:lnTo>
                  <a:lnTo>
                    <a:pt x="44878" y="210368"/>
                  </a:lnTo>
                  <a:lnTo>
                    <a:pt x="39269" y="249637"/>
                  </a:lnTo>
                  <a:lnTo>
                    <a:pt x="39269" y="375858"/>
                  </a:lnTo>
                  <a:lnTo>
                    <a:pt x="100977" y="448786"/>
                  </a:lnTo>
                  <a:lnTo>
                    <a:pt x="92562" y="490859"/>
                  </a:lnTo>
                  <a:lnTo>
                    <a:pt x="0" y="6563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DB0CDE6D-5750-4F81-9686-8FE0A8EAA3F3}"/>
                </a:ext>
              </a:extLst>
            </p:cNvPr>
            <p:cNvSpPr/>
            <p:nvPr/>
          </p:nvSpPr>
          <p:spPr>
            <a:xfrm>
              <a:off x="5340350" y="3997325"/>
              <a:ext cx="958850" cy="898525"/>
            </a:xfrm>
            <a:custGeom>
              <a:avLst/>
              <a:gdLst>
                <a:gd name="connsiteX0" fmla="*/ 22440 w 973303"/>
                <a:gd name="connsiteY0" fmla="*/ 499273 h 911595"/>
                <a:gd name="connsiteX1" fmla="*/ 86952 w 973303"/>
                <a:gd name="connsiteY1" fmla="*/ 544152 h 911595"/>
                <a:gd name="connsiteX2" fmla="*/ 92562 w 973303"/>
                <a:gd name="connsiteY2" fmla="*/ 575006 h 911595"/>
                <a:gd name="connsiteX3" fmla="*/ 333784 w 973303"/>
                <a:gd name="connsiteY3" fmla="*/ 748910 h 911595"/>
                <a:gd name="connsiteX4" fmla="*/ 389883 w 973303"/>
                <a:gd name="connsiteY4" fmla="*/ 757325 h 911595"/>
                <a:gd name="connsiteX5" fmla="*/ 392687 w 973303"/>
                <a:gd name="connsiteY5" fmla="*/ 793789 h 911595"/>
                <a:gd name="connsiteX6" fmla="*/ 535738 w 973303"/>
                <a:gd name="connsiteY6" fmla="*/ 911595 h 911595"/>
                <a:gd name="connsiteX7" fmla="*/ 538543 w 973303"/>
                <a:gd name="connsiteY7" fmla="*/ 883546 h 911595"/>
                <a:gd name="connsiteX8" fmla="*/ 541348 w 973303"/>
                <a:gd name="connsiteY8" fmla="*/ 799399 h 911595"/>
                <a:gd name="connsiteX9" fmla="*/ 566592 w 973303"/>
                <a:gd name="connsiteY9" fmla="*/ 762935 h 911595"/>
                <a:gd name="connsiteX10" fmla="*/ 530128 w 973303"/>
                <a:gd name="connsiteY10" fmla="*/ 701227 h 911595"/>
                <a:gd name="connsiteX11" fmla="*/ 631105 w 973303"/>
                <a:gd name="connsiteY11" fmla="*/ 504883 h 911595"/>
                <a:gd name="connsiteX12" fmla="*/ 973303 w 973303"/>
                <a:gd name="connsiteY12" fmla="*/ 471224 h 911595"/>
                <a:gd name="connsiteX13" fmla="*/ 964889 w 973303"/>
                <a:gd name="connsiteY13" fmla="*/ 389882 h 911595"/>
                <a:gd name="connsiteX14" fmla="*/ 911595 w 973303"/>
                <a:gd name="connsiteY14" fmla="*/ 359028 h 911595"/>
                <a:gd name="connsiteX15" fmla="*/ 872327 w 973303"/>
                <a:gd name="connsiteY15" fmla="*/ 283295 h 911595"/>
                <a:gd name="connsiteX16" fmla="*/ 819033 w 973303"/>
                <a:gd name="connsiteY16" fmla="*/ 277686 h 911595"/>
                <a:gd name="connsiteX17" fmla="*/ 687203 w 973303"/>
                <a:gd name="connsiteY17" fmla="*/ 168294 h 911595"/>
                <a:gd name="connsiteX18" fmla="*/ 692813 w 973303"/>
                <a:gd name="connsiteY18" fmla="*/ 143050 h 911595"/>
                <a:gd name="connsiteX19" fmla="*/ 549762 w 973303"/>
                <a:gd name="connsiteY19" fmla="*/ 0 h 911595"/>
                <a:gd name="connsiteX20" fmla="*/ 496469 w 973303"/>
                <a:gd name="connsiteY20" fmla="*/ 30854 h 911595"/>
                <a:gd name="connsiteX21" fmla="*/ 367443 w 973303"/>
                <a:gd name="connsiteY21" fmla="*/ 106586 h 911595"/>
                <a:gd name="connsiteX22" fmla="*/ 350614 w 973303"/>
                <a:gd name="connsiteY22" fmla="*/ 148660 h 911595"/>
                <a:gd name="connsiteX23" fmla="*/ 283296 w 973303"/>
                <a:gd name="connsiteY23" fmla="*/ 64513 h 911595"/>
                <a:gd name="connsiteX24" fmla="*/ 280491 w 973303"/>
                <a:gd name="connsiteY24" fmla="*/ 16829 h 911595"/>
                <a:gd name="connsiteX25" fmla="*/ 204759 w 973303"/>
                <a:gd name="connsiteY25" fmla="*/ 0 h 911595"/>
                <a:gd name="connsiteX26" fmla="*/ 168295 w 973303"/>
                <a:gd name="connsiteY26" fmla="*/ 100976 h 911595"/>
                <a:gd name="connsiteX27" fmla="*/ 70123 w 973303"/>
                <a:gd name="connsiteY27" fmla="*/ 227197 h 911595"/>
                <a:gd name="connsiteX28" fmla="*/ 0 w 973303"/>
                <a:gd name="connsiteY28" fmla="*/ 398297 h 911595"/>
                <a:gd name="connsiteX29" fmla="*/ 22440 w 973303"/>
                <a:gd name="connsiteY29" fmla="*/ 499273 h 91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73303" h="911595">
                  <a:moveTo>
                    <a:pt x="22440" y="499273"/>
                  </a:moveTo>
                  <a:lnTo>
                    <a:pt x="86952" y="544152"/>
                  </a:lnTo>
                  <a:lnTo>
                    <a:pt x="92562" y="575006"/>
                  </a:lnTo>
                  <a:lnTo>
                    <a:pt x="333784" y="748910"/>
                  </a:lnTo>
                  <a:lnTo>
                    <a:pt x="389883" y="757325"/>
                  </a:lnTo>
                  <a:lnTo>
                    <a:pt x="392687" y="793789"/>
                  </a:lnTo>
                  <a:lnTo>
                    <a:pt x="535738" y="911595"/>
                  </a:lnTo>
                  <a:lnTo>
                    <a:pt x="538543" y="883546"/>
                  </a:lnTo>
                  <a:lnTo>
                    <a:pt x="541348" y="799399"/>
                  </a:lnTo>
                  <a:lnTo>
                    <a:pt x="566592" y="762935"/>
                  </a:lnTo>
                  <a:lnTo>
                    <a:pt x="530128" y="701227"/>
                  </a:lnTo>
                  <a:lnTo>
                    <a:pt x="631105" y="504883"/>
                  </a:lnTo>
                  <a:lnTo>
                    <a:pt x="973303" y="471224"/>
                  </a:lnTo>
                  <a:lnTo>
                    <a:pt x="964889" y="389882"/>
                  </a:lnTo>
                  <a:lnTo>
                    <a:pt x="911595" y="359028"/>
                  </a:lnTo>
                  <a:lnTo>
                    <a:pt x="872327" y="283295"/>
                  </a:lnTo>
                  <a:lnTo>
                    <a:pt x="819033" y="277686"/>
                  </a:lnTo>
                  <a:lnTo>
                    <a:pt x="687203" y="168294"/>
                  </a:lnTo>
                  <a:lnTo>
                    <a:pt x="692813" y="143050"/>
                  </a:lnTo>
                  <a:lnTo>
                    <a:pt x="549762" y="0"/>
                  </a:lnTo>
                  <a:lnTo>
                    <a:pt x="496469" y="30854"/>
                  </a:lnTo>
                  <a:lnTo>
                    <a:pt x="367443" y="106586"/>
                  </a:lnTo>
                  <a:lnTo>
                    <a:pt x="350614" y="148660"/>
                  </a:lnTo>
                  <a:lnTo>
                    <a:pt x="283296" y="64513"/>
                  </a:lnTo>
                  <a:lnTo>
                    <a:pt x="280491" y="16829"/>
                  </a:lnTo>
                  <a:lnTo>
                    <a:pt x="204759" y="0"/>
                  </a:lnTo>
                  <a:lnTo>
                    <a:pt x="168295" y="100976"/>
                  </a:lnTo>
                  <a:lnTo>
                    <a:pt x="70123" y="227197"/>
                  </a:lnTo>
                  <a:lnTo>
                    <a:pt x="0" y="398297"/>
                  </a:lnTo>
                  <a:lnTo>
                    <a:pt x="22440" y="499273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E1CB7D7E-B80B-4C61-9CAE-A184D7FF2AAD}"/>
                </a:ext>
              </a:extLst>
            </p:cNvPr>
            <p:cNvSpPr/>
            <p:nvPr/>
          </p:nvSpPr>
          <p:spPr>
            <a:xfrm>
              <a:off x="5340350" y="3822700"/>
              <a:ext cx="785813" cy="331788"/>
            </a:xfrm>
            <a:custGeom>
              <a:avLst/>
              <a:gdLst>
                <a:gd name="connsiteX0" fmla="*/ 695618 w 796594"/>
                <a:gd name="connsiteY0" fmla="*/ 336589 h 336589"/>
                <a:gd name="connsiteX1" fmla="*/ 793789 w 796594"/>
                <a:gd name="connsiteY1" fmla="*/ 328174 h 336589"/>
                <a:gd name="connsiteX2" fmla="*/ 796594 w 796594"/>
                <a:gd name="connsiteY2" fmla="*/ 165489 h 336589"/>
                <a:gd name="connsiteX3" fmla="*/ 734886 w 796594"/>
                <a:gd name="connsiteY3" fmla="*/ 126220 h 336589"/>
                <a:gd name="connsiteX4" fmla="*/ 594641 w 796594"/>
                <a:gd name="connsiteY4" fmla="*/ 131830 h 336589"/>
                <a:gd name="connsiteX5" fmla="*/ 510494 w 796594"/>
                <a:gd name="connsiteY5" fmla="*/ 109391 h 336589"/>
                <a:gd name="connsiteX6" fmla="*/ 468420 w 796594"/>
                <a:gd name="connsiteY6" fmla="*/ 25244 h 336589"/>
                <a:gd name="connsiteX7" fmla="*/ 406712 w 796594"/>
                <a:gd name="connsiteY7" fmla="*/ 0 h 336589"/>
                <a:gd name="connsiteX8" fmla="*/ 227198 w 796594"/>
                <a:gd name="connsiteY8" fmla="*/ 81342 h 336589"/>
                <a:gd name="connsiteX9" fmla="*/ 126221 w 796594"/>
                <a:gd name="connsiteY9" fmla="*/ 78537 h 336589"/>
                <a:gd name="connsiteX10" fmla="*/ 0 w 796594"/>
                <a:gd name="connsiteY10" fmla="*/ 134635 h 336589"/>
                <a:gd name="connsiteX11" fmla="*/ 19635 w 796594"/>
                <a:gd name="connsiteY11" fmla="*/ 199148 h 336589"/>
                <a:gd name="connsiteX12" fmla="*/ 98172 w 796594"/>
                <a:gd name="connsiteY12" fmla="*/ 263661 h 336589"/>
                <a:gd name="connsiteX13" fmla="*/ 126221 w 796594"/>
                <a:gd name="connsiteY13" fmla="*/ 322564 h 336589"/>
                <a:gd name="connsiteX14" fmla="*/ 165490 w 796594"/>
                <a:gd name="connsiteY14" fmla="*/ 274881 h 336589"/>
                <a:gd name="connsiteX15" fmla="*/ 210368 w 796594"/>
                <a:gd name="connsiteY15" fmla="*/ 176709 h 336589"/>
                <a:gd name="connsiteX16" fmla="*/ 269272 w 796594"/>
                <a:gd name="connsiteY16" fmla="*/ 190733 h 336589"/>
                <a:gd name="connsiteX17" fmla="*/ 280491 w 796594"/>
                <a:gd name="connsiteY17" fmla="*/ 246831 h 336589"/>
                <a:gd name="connsiteX18" fmla="*/ 353419 w 796594"/>
                <a:gd name="connsiteY18" fmla="*/ 322564 h 336589"/>
                <a:gd name="connsiteX19" fmla="*/ 373053 w 796594"/>
                <a:gd name="connsiteY19" fmla="*/ 280490 h 336589"/>
                <a:gd name="connsiteX20" fmla="*/ 549762 w 796594"/>
                <a:gd name="connsiteY20" fmla="*/ 171099 h 336589"/>
                <a:gd name="connsiteX21" fmla="*/ 695618 w 796594"/>
                <a:gd name="connsiteY21" fmla="*/ 336589 h 3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6594" h="336589">
                  <a:moveTo>
                    <a:pt x="695618" y="336589"/>
                  </a:moveTo>
                  <a:lnTo>
                    <a:pt x="793789" y="328174"/>
                  </a:lnTo>
                  <a:lnTo>
                    <a:pt x="796594" y="165489"/>
                  </a:lnTo>
                  <a:lnTo>
                    <a:pt x="734886" y="126220"/>
                  </a:lnTo>
                  <a:lnTo>
                    <a:pt x="594641" y="131830"/>
                  </a:lnTo>
                  <a:lnTo>
                    <a:pt x="510494" y="109391"/>
                  </a:lnTo>
                  <a:lnTo>
                    <a:pt x="468420" y="25244"/>
                  </a:lnTo>
                  <a:lnTo>
                    <a:pt x="406712" y="0"/>
                  </a:lnTo>
                  <a:lnTo>
                    <a:pt x="227198" y="81342"/>
                  </a:lnTo>
                  <a:lnTo>
                    <a:pt x="126221" y="78537"/>
                  </a:lnTo>
                  <a:lnTo>
                    <a:pt x="0" y="134635"/>
                  </a:lnTo>
                  <a:lnTo>
                    <a:pt x="19635" y="199148"/>
                  </a:lnTo>
                  <a:lnTo>
                    <a:pt x="98172" y="263661"/>
                  </a:lnTo>
                  <a:lnTo>
                    <a:pt x="126221" y="322564"/>
                  </a:lnTo>
                  <a:lnTo>
                    <a:pt x="165490" y="274881"/>
                  </a:lnTo>
                  <a:lnTo>
                    <a:pt x="210368" y="176709"/>
                  </a:lnTo>
                  <a:lnTo>
                    <a:pt x="269272" y="190733"/>
                  </a:lnTo>
                  <a:lnTo>
                    <a:pt x="280491" y="246831"/>
                  </a:lnTo>
                  <a:lnTo>
                    <a:pt x="353419" y="322564"/>
                  </a:lnTo>
                  <a:lnTo>
                    <a:pt x="373053" y="280490"/>
                  </a:lnTo>
                  <a:lnTo>
                    <a:pt x="549762" y="171099"/>
                  </a:lnTo>
                  <a:lnTo>
                    <a:pt x="695618" y="336589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E66490D3-A4B0-4B76-92EB-4D76759777B2}"/>
                </a:ext>
              </a:extLst>
            </p:cNvPr>
            <p:cNvSpPr/>
            <p:nvPr/>
          </p:nvSpPr>
          <p:spPr>
            <a:xfrm>
              <a:off x="5762625" y="3221038"/>
              <a:ext cx="746125" cy="782637"/>
            </a:xfrm>
            <a:custGeom>
              <a:avLst/>
              <a:gdLst>
                <a:gd name="connsiteX0" fmla="*/ 373053 w 757325"/>
                <a:gd name="connsiteY0" fmla="*/ 793789 h 793789"/>
                <a:gd name="connsiteX1" fmla="*/ 757325 w 757325"/>
                <a:gd name="connsiteY1" fmla="*/ 774154 h 793789"/>
                <a:gd name="connsiteX2" fmla="*/ 732081 w 757325"/>
                <a:gd name="connsiteY2" fmla="*/ 249636 h 793789"/>
                <a:gd name="connsiteX3" fmla="*/ 566592 w 757325"/>
                <a:gd name="connsiteY3" fmla="*/ 70122 h 793789"/>
                <a:gd name="connsiteX4" fmla="*/ 502079 w 757325"/>
                <a:gd name="connsiteY4" fmla="*/ 72927 h 793789"/>
                <a:gd name="connsiteX5" fmla="*/ 451590 w 757325"/>
                <a:gd name="connsiteY5" fmla="*/ 0 h 793789"/>
                <a:gd name="connsiteX6" fmla="*/ 426346 w 757325"/>
                <a:gd name="connsiteY6" fmla="*/ 33659 h 793789"/>
                <a:gd name="connsiteX7" fmla="*/ 451590 w 757325"/>
                <a:gd name="connsiteY7" fmla="*/ 230002 h 793789"/>
                <a:gd name="connsiteX8" fmla="*/ 417932 w 757325"/>
                <a:gd name="connsiteY8" fmla="*/ 288905 h 793789"/>
                <a:gd name="connsiteX9" fmla="*/ 381468 w 757325"/>
                <a:gd name="connsiteY9" fmla="*/ 401101 h 793789"/>
                <a:gd name="connsiteX10" fmla="*/ 252442 w 757325"/>
                <a:gd name="connsiteY10" fmla="*/ 524517 h 793789"/>
                <a:gd name="connsiteX11" fmla="*/ 272076 w 757325"/>
                <a:gd name="connsiteY11" fmla="*/ 589030 h 793789"/>
                <a:gd name="connsiteX12" fmla="*/ 227198 w 757325"/>
                <a:gd name="connsiteY12" fmla="*/ 633909 h 793789"/>
                <a:gd name="connsiteX13" fmla="*/ 140246 w 757325"/>
                <a:gd name="connsiteY13" fmla="*/ 653543 h 793789"/>
                <a:gd name="connsiteX14" fmla="*/ 98172 w 757325"/>
                <a:gd name="connsiteY14" fmla="*/ 619884 h 793789"/>
                <a:gd name="connsiteX15" fmla="*/ 120611 w 757325"/>
                <a:gd name="connsiteY15" fmla="*/ 577811 h 793789"/>
                <a:gd name="connsiteX16" fmla="*/ 56098 w 757325"/>
                <a:gd name="connsiteY16" fmla="*/ 572201 h 793789"/>
                <a:gd name="connsiteX17" fmla="*/ 0 w 757325"/>
                <a:gd name="connsiteY17" fmla="*/ 605860 h 793789"/>
                <a:gd name="connsiteX18" fmla="*/ 42074 w 757325"/>
                <a:gd name="connsiteY18" fmla="*/ 642324 h 793789"/>
                <a:gd name="connsiteX19" fmla="*/ 86952 w 757325"/>
                <a:gd name="connsiteY19" fmla="*/ 729276 h 793789"/>
                <a:gd name="connsiteX20" fmla="*/ 179514 w 757325"/>
                <a:gd name="connsiteY20" fmla="*/ 740495 h 793789"/>
                <a:gd name="connsiteX21" fmla="*/ 300125 w 757325"/>
                <a:gd name="connsiteY21" fmla="*/ 740495 h 793789"/>
                <a:gd name="connsiteX22" fmla="*/ 373053 w 757325"/>
                <a:gd name="connsiteY22" fmla="*/ 793789 h 7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7325" h="793789">
                  <a:moveTo>
                    <a:pt x="373053" y="793789"/>
                  </a:moveTo>
                  <a:lnTo>
                    <a:pt x="757325" y="774154"/>
                  </a:lnTo>
                  <a:lnTo>
                    <a:pt x="732081" y="249636"/>
                  </a:lnTo>
                  <a:lnTo>
                    <a:pt x="566592" y="70122"/>
                  </a:lnTo>
                  <a:lnTo>
                    <a:pt x="502079" y="72927"/>
                  </a:lnTo>
                  <a:lnTo>
                    <a:pt x="451590" y="0"/>
                  </a:lnTo>
                  <a:lnTo>
                    <a:pt x="426346" y="33659"/>
                  </a:lnTo>
                  <a:lnTo>
                    <a:pt x="451590" y="230002"/>
                  </a:lnTo>
                  <a:lnTo>
                    <a:pt x="417932" y="288905"/>
                  </a:lnTo>
                  <a:lnTo>
                    <a:pt x="381468" y="401101"/>
                  </a:lnTo>
                  <a:lnTo>
                    <a:pt x="252442" y="524517"/>
                  </a:lnTo>
                  <a:lnTo>
                    <a:pt x="272076" y="589030"/>
                  </a:lnTo>
                  <a:lnTo>
                    <a:pt x="227198" y="633909"/>
                  </a:lnTo>
                  <a:lnTo>
                    <a:pt x="140246" y="653543"/>
                  </a:lnTo>
                  <a:lnTo>
                    <a:pt x="98172" y="619884"/>
                  </a:lnTo>
                  <a:lnTo>
                    <a:pt x="120611" y="577811"/>
                  </a:lnTo>
                  <a:lnTo>
                    <a:pt x="56098" y="572201"/>
                  </a:lnTo>
                  <a:lnTo>
                    <a:pt x="0" y="605860"/>
                  </a:lnTo>
                  <a:lnTo>
                    <a:pt x="42074" y="642324"/>
                  </a:lnTo>
                  <a:lnTo>
                    <a:pt x="86952" y="729276"/>
                  </a:lnTo>
                  <a:lnTo>
                    <a:pt x="179514" y="740495"/>
                  </a:lnTo>
                  <a:lnTo>
                    <a:pt x="300125" y="740495"/>
                  </a:lnTo>
                  <a:lnTo>
                    <a:pt x="373053" y="7937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1" name="Freeform 43">
              <a:extLst>
                <a:ext uri="{FF2B5EF4-FFF2-40B4-BE49-F238E27FC236}">
                  <a16:creationId xmlns:a16="http://schemas.microsoft.com/office/drawing/2014/main" id="{BA887921-58C8-4583-BB24-CCD609CC3846}"/>
                </a:ext>
              </a:extLst>
            </p:cNvPr>
            <p:cNvSpPr/>
            <p:nvPr/>
          </p:nvSpPr>
          <p:spPr>
            <a:xfrm>
              <a:off x="6489700" y="2940050"/>
              <a:ext cx="615950" cy="1044575"/>
            </a:xfrm>
            <a:custGeom>
              <a:avLst/>
              <a:gdLst>
                <a:gd name="connsiteX0" fmla="*/ 16830 w 625495"/>
                <a:gd name="connsiteY0" fmla="*/ 1060255 h 1060255"/>
                <a:gd name="connsiteX1" fmla="*/ 86952 w 625495"/>
                <a:gd name="connsiteY1" fmla="*/ 1054645 h 1060255"/>
                <a:gd name="connsiteX2" fmla="*/ 89757 w 625495"/>
                <a:gd name="connsiteY2" fmla="*/ 1012572 h 1060255"/>
                <a:gd name="connsiteX3" fmla="*/ 134636 w 625495"/>
                <a:gd name="connsiteY3" fmla="*/ 990133 h 1060255"/>
                <a:gd name="connsiteX4" fmla="*/ 171099 w 625495"/>
                <a:gd name="connsiteY4" fmla="*/ 1020986 h 1060255"/>
                <a:gd name="connsiteX5" fmla="*/ 244027 w 625495"/>
                <a:gd name="connsiteY5" fmla="*/ 861107 h 1060255"/>
                <a:gd name="connsiteX6" fmla="*/ 283296 w 625495"/>
                <a:gd name="connsiteY6" fmla="*/ 903180 h 1060255"/>
                <a:gd name="connsiteX7" fmla="*/ 314150 w 625495"/>
                <a:gd name="connsiteY7" fmla="*/ 785374 h 1060255"/>
                <a:gd name="connsiteX8" fmla="*/ 350614 w 625495"/>
                <a:gd name="connsiteY8" fmla="*/ 768545 h 1060255"/>
                <a:gd name="connsiteX9" fmla="*/ 370248 w 625495"/>
                <a:gd name="connsiteY9" fmla="*/ 807813 h 1060255"/>
                <a:gd name="connsiteX10" fmla="*/ 370248 w 625495"/>
                <a:gd name="connsiteY10" fmla="*/ 855497 h 1060255"/>
                <a:gd name="connsiteX11" fmla="*/ 423541 w 625495"/>
                <a:gd name="connsiteY11" fmla="*/ 908790 h 1060255"/>
                <a:gd name="connsiteX12" fmla="*/ 451590 w 625495"/>
                <a:gd name="connsiteY12" fmla="*/ 771350 h 1060255"/>
                <a:gd name="connsiteX13" fmla="*/ 468420 w 625495"/>
                <a:gd name="connsiteY13" fmla="*/ 614275 h 1060255"/>
                <a:gd name="connsiteX14" fmla="*/ 443176 w 625495"/>
                <a:gd name="connsiteY14" fmla="*/ 642324 h 1060255"/>
                <a:gd name="connsiteX15" fmla="*/ 437566 w 625495"/>
                <a:gd name="connsiteY15" fmla="*/ 594640 h 1060255"/>
                <a:gd name="connsiteX16" fmla="*/ 499274 w 625495"/>
                <a:gd name="connsiteY16" fmla="*/ 566591 h 1060255"/>
                <a:gd name="connsiteX17" fmla="*/ 493664 w 625495"/>
                <a:gd name="connsiteY17" fmla="*/ 544152 h 1060255"/>
                <a:gd name="connsiteX18" fmla="*/ 434761 w 625495"/>
                <a:gd name="connsiteY18" fmla="*/ 566591 h 1060255"/>
                <a:gd name="connsiteX19" fmla="*/ 406712 w 625495"/>
                <a:gd name="connsiteY19" fmla="*/ 518908 h 1060255"/>
                <a:gd name="connsiteX20" fmla="*/ 448785 w 625495"/>
                <a:gd name="connsiteY20" fmla="*/ 496469 h 1060255"/>
                <a:gd name="connsiteX21" fmla="*/ 454395 w 625495"/>
                <a:gd name="connsiteY21" fmla="*/ 476834 h 1060255"/>
                <a:gd name="connsiteX22" fmla="*/ 479639 w 625495"/>
                <a:gd name="connsiteY22" fmla="*/ 468420 h 1060255"/>
                <a:gd name="connsiteX23" fmla="*/ 474030 w 625495"/>
                <a:gd name="connsiteY23" fmla="*/ 375858 h 1060255"/>
                <a:gd name="connsiteX24" fmla="*/ 625495 w 625495"/>
                <a:gd name="connsiteY24" fmla="*/ 126221 h 1060255"/>
                <a:gd name="connsiteX25" fmla="*/ 605860 w 625495"/>
                <a:gd name="connsiteY25" fmla="*/ 72928 h 1060255"/>
                <a:gd name="connsiteX26" fmla="*/ 600250 w 625495"/>
                <a:gd name="connsiteY26" fmla="*/ 42074 h 1060255"/>
                <a:gd name="connsiteX27" fmla="*/ 560982 w 625495"/>
                <a:gd name="connsiteY27" fmla="*/ 36464 h 1060255"/>
                <a:gd name="connsiteX28" fmla="*/ 535737 w 625495"/>
                <a:gd name="connsiteY28" fmla="*/ 0 h 1060255"/>
                <a:gd name="connsiteX29" fmla="*/ 468420 w 625495"/>
                <a:gd name="connsiteY29" fmla="*/ 11220 h 1060255"/>
                <a:gd name="connsiteX30" fmla="*/ 426346 w 625495"/>
                <a:gd name="connsiteY30" fmla="*/ 28049 h 1060255"/>
                <a:gd name="connsiteX31" fmla="*/ 437566 w 625495"/>
                <a:gd name="connsiteY31" fmla="*/ 145855 h 1060255"/>
                <a:gd name="connsiteX32" fmla="*/ 325369 w 625495"/>
                <a:gd name="connsiteY32" fmla="*/ 280491 h 1060255"/>
                <a:gd name="connsiteX33" fmla="*/ 0 w 625495"/>
                <a:gd name="connsiteY33" fmla="*/ 535737 h 1060255"/>
                <a:gd name="connsiteX34" fmla="*/ 16830 w 625495"/>
                <a:gd name="connsiteY34" fmla="*/ 1060255 h 106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5495" h="1060255">
                  <a:moveTo>
                    <a:pt x="16830" y="1060255"/>
                  </a:moveTo>
                  <a:lnTo>
                    <a:pt x="86952" y="1054645"/>
                  </a:lnTo>
                  <a:lnTo>
                    <a:pt x="89757" y="1012572"/>
                  </a:lnTo>
                  <a:lnTo>
                    <a:pt x="134636" y="990133"/>
                  </a:lnTo>
                  <a:lnTo>
                    <a:pt x="171099" y="1020986"/>
                  </a:lnTo>
                  <a:lnTo>
                    <a:pt x="244027" y="861107"/>
                  </a:lnTo>
                  <a:lnTo>
                    <a:pt x="283296" y="903180"/>
                  </a:lnTo>
                  <a:lnTo>
                    <a:pt x="314150" y="785374"/>
                  </a:lnTo>
                  <a:lnTo>
                    <a:pt x="350614" y="768545"/>
                  </a:lnTo>
                  <a:lnTo>
                    <a:pt x="370248" y="807813"/>
                  </a:lnTo>
                  <a:lnTo>
                    <a:pt x="370248" y="855497"/>
                  </a:lnTo>
                  <a:lnTo>
                    <a:pt x="423541" y="908790"/>
                  </a:lnTo>
                  <a:lnTo>
                    <a:pt x="451590" y="771350"/>
                  </a:lnTo>
                  <a:lnTo>
                    <a:pt x="468420" y="614275"/>
                  </a:lnTo>
                  <a:lnTo>
                    <a:pt x="443176" y="642324"/>
                  </a:lnTo>
                  <a:lnTo>
                    <a:pt x="437566" y="594640"/>
                  </a:lnTo>
                  <a:lnTo>
                    <a:pt x="499274" y="566591"/>
                  </a:lnTo>
                  <a:lnTo>
                    <a:pt x="493664" y="544152"/>
                  </a:lnTo>
                  <a:lnTo>
                    <a:pt x="434761" y="566591"/>
                  </a:lnTo>
                  <a:lnTo>
                    <a:pt x="406712" y="518908"/>
                  </a:lnTo>
                  <a:lnTo>
                    <a:pt x="448785" y="496469"/>
                  </a:lnTo>
                  <a:lnTo>
                    <a:pt x="454395" y="476834"/>
                  </a:lnTo>
                  <a:lnTo>
                    <a:pt x="479639" y="468420"/>
                  </a:lnTo>
                  <a:lnTo>
                    <a:pt x="474030" y="375858"/>
                  </a:lnTo>
                  <a:lnTo>
                    <a:pt x="625495" y="126221"/>
                  </a:lnTo>
                  <a:lnTo>
                    <a:pt x="605860" y="72928"/>
                  </a:lnTo>
                  <a:lnTo>
                    <a:pt x="600250" y="42074"/>
                  </a:lnTo>
                  <a:lnTo>
                    <a:pt x="560982" y="36464"/>
                  </a:lnTo>
                  <a:lnTo>
                    <a:pt x="535737" y="0"/>
                  </a:lnTo>
                  <a:lnTo>
                    <a:pt x="468420" y="11220"/>
                  </a:lnTo>
                  <a:lnTo>
                    <a:pt x="426346" y="28049"/>
                  </a:lnTo>
                  <a:lnTo>
                    <a:pt x="437566" y="145855"/>
                  </a:lnTo>
                  <a:lnTo>
                    <a:pt x="325369" y="280491"/>
                  </a:lnTo>
                  <a:lnTo>
                    <a:pt x="0" y="535737"/>
                  </a:lnTo>
                  <a:lnTo>
                    <a:pt x="16830" y="10602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89270B5F-3746-4362-A811-2F1CD8F9132A}"/>
                </a:ext>
              </a:extLst>
            </p:cNvPr>
            <p:cNvSpPr/>
            <p:nvPr/>
          </p:nvSpPr>
          <p:spPr>
            <a:xfrm>
              <a:off x="6205538" y="2954338"/>
              <a:ext cx="717550" cy="509587"/>
            </a:xfrm>
            <a:custGeom>
              <a:avLst/>
              <a:gdLst>
                <a:gd name="connsiteX0" fmla="*/ 695617 w 729276"/>
                <a:gd name="connsiteY0" fmla="*/ 25244 h 518908"/>
                <a:gd name="connsiteX1" fmla="*/ 583420 w 729276"/>
                <a:gd name="connsiteY1" fmla="*/ 0 h 518908"/>
                <a:gd name="connsiteX2" fmla="*/ 485249 w 729276"/>
                <a:gd name="connsiteY2" fmla="*/ 28049 h 518908"/>
                <a:gd name="connsiteX3" fmla="*/ 406711 w 729276"/>
                <a:gd name="connsiteY3" fmla="*/ 64512 h 518908"/>
                <a:gd name="connsiteX4" fmla="*/ 269271 w 729276"/>
                <a:gd name="connsiteY4" fmla="*/ 117806 h 518908"/>
                <a:gd name="connsiteX5" fmla="*/ 187928 w 729276"/>
                <a:gd name="connsiteY5" fmla="*/ 117806 h 518908"/>
                <a:gd name="connsiteX6" fmla="*/ 61708 w 729276"/>
                <a:gd name="connsiteY6" fmla="*/ 176709 h 518908"/>
                <a:gd name="connsiteX7" fmla="*/ 14024 w 729276"/>
                <a:gd name="connsiteY7" fmla="*/ 224392 h 518908"/>
                <a:gd name="connsiteX8" fmla="*/ 0 w 729276"/>
                <a:gd name="connsiteY8" fmla="*/ 269271 h 518908"/>
                <a:gd name="connsiteX9" fmla="*/ 47683 w 729276"/>
                <a:gd name="connsiteY9" fmla="*/ 342198 h 518908"/>
                <a:gd name="connsiteX10" fmla="*/ 120611 w 729276"/>
                <a:gd name="connsiteY10" fmla="*/ 345003 h 518908"/>
                <a:gd name="connsiteX11" fmla="*/ 294515 w 729276"/>
                <a:gd name="connsiteY11" fmla="*/ 518908 h 518908"/>
                <a:gd name="connsiteX12" fmla="*/ 619884 w 729276"/>
                <a:gd name="connsiteY12" fmla="*/ 255246 h 518908"/>
                <a:gd name="connsiteX13" fmla="*/ 729276 w 729276"/>
                <a:gd name="connsiteY13" fmla="*/ 123415 h 518908"/>
                <a:gd name="connsiteX14" fmla="*/ 695617 w 729276"/>
                <a:gd name="connsiteY14" fmla="*/ 25244 h 5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9276" h="518908">
                  <a:moveTo>
                    <a:pt x="695617" y="25244"/>
                  </a:moveTo>
                  <a:lnTo>
                    <a:pt x="583420" y="0"/>
                  </a:lnTo>
                  <a:lnTo>
                    <a:pt x="485249" y="28049"/>
                  </a:lnTo>
                  <a:lnTo>
                    <a:pt x="406711" y="64512"/>
                  </a:lnTo>
                  <a:lnTo>
                    <a:pt x="269271" y="117806"/>
                  </a:lnTo>
                  <a:lnTo>
                    <a:pt x="187928" y="117806"/>
                  </a:lnTo>
                  <a:lnTo>
                    <a:pt x="61708" y="176709"/>
                  </a:lnTo>
                  <a:lnTo>
                    <a:pt x="14024" y="224392"/>
                  </a:lnTo>
                  <a:lnTo>
                    <a:pt x="0" y="269271"/>
                  </a:lnTo>
                  <a:lnTo>
                    <a:pt x="47683" y="342198"/>
                  </a:lnTo>
                  <a:lnTo>
                    <a:pt x="120611" y="345003"/>
                  </a:lnTo>
                  <a:lnTo>
                    <a:pt x="294515" y="518908"/>
                  </a:lnTo>
                  <a:lnTo>
                    <a:pt x="619884" y="255246"/>
                  </a:lnTo>
                  <a:lnTo>
                    <a:pt x="729276" y="123415"/>
                  </a:lnTo>
                  <a:lnTo>
                    <a:pt x="695617" y="25244"/>
                  </a:lnTo>
                  <a:close/>
                </a:path>
              </a:pathLst>
            </a:custGeom>
            <a:solidFill>
              <a:srgbClr val="F61A1A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8F4E86B0-8F23-4291-A2C4-DBF1D5D9AAE1}"/>
                </a:ext>
              </a:extLst>
            </p:cNvPr>
            <p:cNvSpPr/>
            <p:nvPr/>
          </p:nvSpPr>
          <p:spPr>
            <a:xfrm>
              <a:off x="4195763" y="2868613"/>
              <a:ext cx="1274762" cy="1354137"/>
            </a:xfrm>
            <a:custGeom>
              <a:avLst/>
              <a:gdLst>
                <a:gd name="connsiteX0" fmla="*/ 1155623 w 1293063"/>
                <a:gd name="connsiteY0" fmla="*/ 1105134 h 1374405"/>
                <a:gd name="connsiteX1" fmla="*/ 1054646 w 1293063"/>
                <a:gd name="connsiteY1" fmla="*/ 1133183 h 1374405"/>
                <a:gd name="connsiteX2" fmla="*/ 976108 w 1293063"/>
                <a:gd name="connsiteY2" fmla="*/ 1035011 h 1374405"/>
                <a:gd name="connsiteX3" fmla="*/ 869522 w 1293063"/>
                <a:gd name="connsiteY3" fmla="*/ 987328 h 1374405"/>
                <a:gd name="connsiteX4" fmla="*/ 754521 w 1293063"/>
                <a:gd name="connsiteY4" fmla="*/ 990133 h 1374405"/>
                <a:gd name="connsiteX5" fmla="*/ 650739 w 1293063"/>
                <a:gd name="connsiteY5" fmla="*/ 950864 h 1374405"/>
                <a:gd name="connsiteX6" fmla="*/ 619885 w 1293063"/>
                <a:gd name="connsiteY6" fmla="*/ 855497 h 1374405"/>
                <a:gd name="connsiteX7" fmla="*/ 575007 w 1293063"/>
                <a:gd name="connsiteY7" fmla="*/ 827448 h 1374405"/>
                <a:gd name="connsiteX8" fmla="*/ 544153 w 1293063"/>
                <a:gd name="connsiteY8" fmla="*/ 690008 h 1374405"/>
                <a:gd name="connsiteX9" fmla="*/ 431956 w 1293063"/>
                <a:gd name="connsiteY9" fmla="*/ 544153 h 1374405"/>
                <a:gd name="connsiteX10" fmla="*/ 274881 w 1293063"/>
                <a:gd name="connsiteY10" fmla="*/ 311345 h 1374405"/>
                <a:gd name="connsiteX11" fmla="*/ 201954 w 1293063"/>
                <a:gd name="connsiteY11" fmla="*/ 148661 h 1374405"/>
                <a:gd name="connsiteX12" fmla="*/ 185124 w 1293063"/>
                <a:gd name="connsiteY12" fmla="*/ 28049 h 1374405"/>
                <a:gd name="connsiteX13" fmla="*/ 120611 w 1293063"/>
                <a:gd name="connsiteY13" fmla="*/ 16830 h 1374405"/>
                <a:gd name="connsiteX14" fmla="*/ 78538 w 1293063"/>
                <a:gd name="connsiteY14" fmla="*/ 0 h 1374405"/>
                <a:gd name="connsiteX15" fmla="*/ 56099 w 1293063"/>
                <a:gd name="connsiteY15" fmla="*/ 28049 h 1374405"/>
                <a:gd name="connsiteX16" fmla="*/ 36464 w 1293063"/>
                <a:gd name="connsiteY16" fmla="*/ 22440 h 1374405"/>
                <a:gd name="connsiteX17" fmla="*/ 64513 w 1293063"/>
                <a:gd name="connsiteY17" fmla="*/ 98172 h 1374405"/>
                <a:gd name="connsiteX18" fmla="*/ 8415 w 1293063"/>
                <a:gd name="connsiteY18" fmla="*/ 148661 h 1374405"/>
                <a:gd name="connsiteX19" fmla="*/ 19635 w 1293063"/>
                <a:gd name="connsiteY19" fmla="*/ 185124 h 1374405"/>
                <a:gd name="connsiteX20" fmla="*/ 0 w 1293063"/>
                <a:gd name="connsiteY20" fmla="*/ 221588 h 1374405"/>
                <a:gd name="connsiteX21" fmla="*/ 33659 w 1293063"/>
                <a:gd name="connsiteY21" fmla="*/ 283296 h 1374405"/>
                <a:gd name="connsiteX22" fmla="*/ 22440 w 1293063"/>
                <a:gd name="connsiteY22" fmla="*/ 333784 h 1374405"/>
                <a:gd name="connsiteX23" fmla="*/ 56099 w 1293063"/>
                <a:gd name="connsiteY23" fmla="*/ 345004 h 1374405"/>
                <a:gd name="connsiteX24" fmla="*/ 72928 w 1293063"/>
                <a:gd name="connsiteY24" fmla="*/ 330980 h 1374405"/>
                <a:gd name="connsiteX25" fmla="*/ 123416 w 1293063"/>
                <a:gd name="connsiteY25" fmla="*/ 367443 h 1374405"/>
                <a:gd name="connsiteX26" fmla="*/ 98172 w 1293063"/>
                <a:gd name="connsiteY26" fmla="*/ 412322 h 1374405"/>
                <a:gd name="connsiteX27" fmla="*/ 98172 w 1293063"/>
                <a:gd name="connsiteY27" fmla="*/ 448786 h 1374405"/>
                <a:gd name="connsiteX28" fmla="*/ 58904 w 1293063"/>
                <a:gd name="connsiteY28" fmla="*/ 423541 h 1374405"/>
                <a:gd name="connsiteX29" fmla="*/ 47684 w 1293063"/>
                <a:gd name="connsiteY29" fmla="*/ 460005 h 1374405"/>
                <a:gd name="connsiteX30" fmla="*/ 22440 w 1293063"/>
                <a:gd name="connsiteY30" fmla="*/ 485249 h 1374405"/>
                <a:gd name="connsiteX31" fmla="*/ 33659 w 1293063"/>
                <a:gd name="connsiteY31" fmla="*/ 558177 h 1374405"/>
                <a:gd name="connsiteX32" fmla="*/ 72928 w 1293063"/>
                <a:gd name="connsiteY32" fmla="*/ 544153 h 1374405"/>
                <a:gd name="connsiteX33" fmla="*/ 112197 w 1293063"/>
                <a:gd name="connsiteY33" fmla="*/ 482445 h 1374405"/>
                <a:gd name="connsiteX34" fmla="*/ 140246 w 1293063"/>
                <a:gd name="connsiteY34" fmla="*/ 485249 h 1374405"/>
                <a:gd name="connsiteX35" fmla="*/ 182319 w 1293063"/>
                <a:gd name="connsiteY35" fmla="*/ 443176 h 1374405"/>
                <a:gd name="connsiteX36" fmla="*/ 207564 w 1293063"/>
                <a:gd name="connsiteY36" fmla="*/ 434761 h 1374405"/>
                <a:gd name="connsiteX37" fmla="*/ 215978 w 1293063"/>
                <a:gd name="connsiteY37" fmla="*/ 490859 h 1374405"/>
                <a:gd name="connsiteX38" fmla="*/ 260857 w 1293063"/>
                <a:gd name="connsiteY38" fmla="*/ 527323 h 1374405"/>
                <a:gd name="connsiteX39" fmla="*/ 218783 w 1293063"/>
                <a:gd name="connsiteY39" fmla="*/ 549762 h 1374405"/>
                <a:gd name="connsiteX40" fmla="*/ 232808 w 1293063"/>
                <a:gd name="connsiteY40" fmla="*/ 583421 h 1374405"/>
                <a:gd name="connsiteX41" fmla="*/ 339394 w 1293063"/>
                <a:gd name="connsiteY41" fmla="*/ 575007 h 1374405"/>
                <a:gd name="connsiteX42" fmla="*/ 330980 w 1293063"/>
                <a:gd name="connsiteY42" fmla="*/ 692813 h 1374405"/>
                <a:gd name="connsiteX43" fmla="*/ 283296 w 1293063"/>
                <a:gd name="connsiteY43" fmla="*/ 754521 h 1374405"/>
                <a:gd name="connsiteX44" fmla="*/ 373053 w 1293063"/>
                <a:gd name="connsiteY44" fmla="*/ 844278 h 1374405"/>
                <a:gd name="connsiteX45" fmla="*/ 342199 w 1293063"/>
                <a:gd name="connsiteY45" fmla="*/ 889156 h 1374405"/>
                <a:gd name="connsiteX46" fmla="*/ 353419 w 1293063"/>
                <a:gd name="connsiteY46" fmla="*/ 934035 h 1374405"/>
                <a:gd name="connsiteX47" fmla="*/ 328175 w 1293063"/>
                <a:gd name="connsiteY47" fmla="*/ 956474 h 1374405"/>
                <a:gd name="connsiteX48" fmla="*/ 398297 w 1293063"/>
                <a:gd name="connsiteY48" fmla="*/ 1046231 h 1374405"/>
                <a:gd name="connsiteX49" fmla="*/ 471225 w 1293063"/>
                <a:gd name="connsiteY49" fmla="*/ 1043426 h 1374405"/>
                <a:gd name="connsiteX50" fmla="*/ 504884 w 1293063"/>
                <a:gd name="connsiteY50" fmla="*/ 1006962 h 1374405"/>
                <a:gd name="connsiteX51" fmla="*/ 532933 w 1293063"/>
                <a:gd name="connsiteY51" fmla="*/ 1006962 h 1374405"/>
                <a:gd name="connsiteX52" fmla="*/ 617080 w 1293063"/>
                <a:gd name="connsiteY52" fmla="*/ 1124768 h 1374405"/>
                <a:gd name="connsiteX53" fmla="*/ 681593 w 1293063"/>
                <a:gd name="connsiteY53" fmla="*/ 1127573 h 1374405"/>
                <a:gd name="connsiteX54" fmla="*/ 692813 w 1293063"/>
                <a:gd name="connsiteY54" fmla="*/ 1164037 h 1374405"/>
                <a:gd name="connsiteX55" fmla="*/ 715252 w 1293063"/>
                <a:gd name="connsiteY55" fmla="*/ 1183672 h 1374405"/>
                <a:gd name="connsiteX56" fmla="*/ 701227 w 1293063"/>
                <a:gd name="connsiteY56" fmla="*/ 1256599 h 1374405"/>
                <a:gd name="connsiteX57" fmla="*/ 765740 w 1293063"/>
                <a:gd name="connsiteY57" fmla="*/ 1295868 h 1374405"/>
                <a:gd name="connsiteX58" fmla="*/ 877937 w 1293063"/>
                <a:gd name="connsiteY58" fmla="*/ 1259404 h 1374405"/>
                <a:gd name="connsiteX59" fmla="*/ 875132 w 1293063"/>
                <a:gd name="connsiteY59" fmla="*/ 1290258 h 1374405"/>
                <a:gd name="connsiteX60" fmla="*/ 911596 w 1293063"/>
                <a:gd name="connsiteY60" fmla="*/ 1329527 h 1374405"/>
                <a:gd name="connsiteX61" fmla="*/ 950864 w 1293063"/>
                <a:gd name="connsiteY61" fmla="*/ 1368795 h 1374405"/>
                <a:gd name="connsiteX62" fmla="*/ 1214526 w 1293063"/>
                <a:gd name="connsiteY62" fmla="*/ 1374405 h 1374405"/>
                <a:gd name="connsiteX63" fmla="*/ 1293063 w 1293063"/>
                <a:gd name="connsiteY63" fmla="*/ 1309892 h 1374405"/>
                <a:gd name="connsiteX64" fmla="*/ 1259404 w 1293063"/>
                <a:gd name="connsiteY64" fmla="*/ 1225745 h 1374405"/>
                <a:gd name="connsiteX65" fmla="*/ 1172452 w 1293063"/>
                <a:gd name="connsiteY65" fmla="*/ 1172452 h 1374405"/>
                <a:gd name="connsiteX66" fmla="*/ 1155623 w 1293063"/>
                <a:gd name="connsiteY66" fmla="*/ 1105134 h 137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93063" h="1374405">
                  <a:moveTo>
                    <a:pt x="1155623" y="1105134"/>
                  </a:moveTo>
                  <a:lnTo>
                    <a:pt x="1054646" y="1133183"/>
                  </a:lnTo>
                  <a:lnTo>
                    <a:pt x="976108" y="1035011"/>
                  </a:lnTo>
                  <a:lnTo>
                    <a:pt x="869522" y="987328"/>
                  </a:lnTo>
                  <a:lnTo>
                    <a:pt x="754521" y="990133"/>
                  </a:lnTo>
                  <a:lnTo>
                    <a:pt x="650739" y="950864"/>
                  </a:lnTo>
                  <a:lnTo>
                    <a:pt x="619885" y="855497"/>
                  </a:lnTo>
                  <a:lnTo>
                    <a:pt x="575007" y="827448"/>
                  </a:lnTo>
                  <a:lnTo>
                    <a:pt x="544153" y="690008"/>
                  </a:lnTo>
                  <a:lnTo>
                    <a:pt x="431956" y="544153"/>
                  </a:lnTo>
                  <a:lnTo>
                    <a:pt x="274881" y="311345"/>
                  </a:lnTo>
                  <a:lnTo>
                    <a:pt x="201954" y="148661"/>
                  </a:lnTo>
                  <a:lnTo>
                    <a:pt x="185124" y="28049"/>
                  </a:lnTo>
                  <a:lnTo>
                    <a:pt x="120611" y="16830"/>
                  </a:lnTo>
                  <a:lnTo>
                    <a:pt x="78538" y="0"/>
                  </a:lnTo>
                  <a:lnTo>
                    <a:pt x="56099" y="28049"/>
                  </a:lnTo>
                  <a:lnTo>
                    <a:pt x="36464" y="22440"/>
                  </a:lnTo>
                  <a:lnTo>
                    <a:pt x="64513" y="98172"/>
                  </a:lnTo>
                  <a:lnTo>
                    <a:pt x="8415" y="148661"/>
                  </a:lnTo>
                  <a:lnTo>
                    <a:pt x="19635" y="185124"/>
                  </a:lnTo>
                  <a:lnTo>
                    <a:pt x="0" y="221588"/>
                  </a:lnTo>
                  <a:lnTo>
                    <a:pt x="33659" y="283296"/>
                  </a:lnTo>
                  <a:lnTo>
                    <a:pt x="22440" y="333784"/>
                  </a:lnTo>
                  <a:lnTo>
                    <a:pt x="56099" y="345004"/>
                  </a:lnTo>
                  <a:lnTo>
                    <a:pt x="72928" y="330980"/>
                  </a:lnTo>
                  <a:lnTo>
                    <a:pt x="123416" y="367443"/>
                  </a:lnTo>
                  <a:lnTo>
                    <a:pt x="98172" y="412322"/>
                  </a:lnTo>
                  <a:lnTo>
                    <a:pt x="98172" y="448786"/>
                  </a:lnTo>
                  <a:lnTo>
                    <a:pt x="58904" y="423541"/>
                  </a:lnTo>
                  <a:lnTo>
                    <a:pt x="47684" y="460005"/>
                  </a:lnTo>
                  <a:lnTo>
                    <a:pt x="22440" y="485249"/>
                  </a:lnTo>
                  <a:lnTo>
                    <a:pt x="33659" y="558177"/>
                  </a:lnTo>
                  <a:lnTo>
                    <a:pt x="72928" y="544153"/>
                  </a:lnTo>
                  <a:lnTo>
                    <a:pt x="112197" y="482445"/>
                  </a:lnTo>
                  <a:lnTo>
                    <a:pt x="140246" y="485249"/>
                  </a:lnTo>
                  <a:lnTo>
                    <a:pt x="182319" y="443176"/>
                  </a:lnTo>
                  <a:lnTo>
                    <a:pt x="207564" y="434761"/>
                  </a:lnTo>
                  <a:lnTo>
                    <a:pt x="215978" y="490859"/>
                  </a:lnTo>
                  <a:lnTo>
                    <a:pt x="260857" y="527323"/>
                  </a:lnTo>
                  <a:lnTo>
                    <a:pt x="218783" y="549762"/>
                  </a:lnTo>
                  <a:lnTo>
                    <a:pt x="232808" y="583421"/>
                  </a:lnTo>
                  <a:lnTo>
                    <a:pt x="339394" y="575007"/>
                  </a:lnTo>
                  <a:lnTo>
                    <a:pt x="330980" y="692813"/>
                  </a:lnTo>
                  <a:lnTo>
                    <a:pt x="283296" y="754521"/>
                  </a:lnTo>
                  <a:lnTo>
                    <a:pt x="373053" y="844278"/>
                  </a:lnTo>
                  <a:lnTo>
                    <a:pt x="342199" y="889156"/>
                  </a:lnTo>
                  <a:lnTo>
                    <a:pt x="353419" y="934035"/>
                  </a:lnTo>
                  <a:lnTo>
                    <a:pt x="328175" y="956474"/>
                  </a:lnTo>
                  <a:lnTo>
                    <a:pt x="398297" y="1046231"/>
                  </a:lnTo>
                  <a:lnTo>
                    <a:pt x="471225" y="1043426"/>
                  </a:lnTo>
                  <a:lnTo>
                    <a:pt x="504884" y="1006962"/>
                  </a:lnTo>
                  <a:lnTo>
                    <a:pt x="532933" y="1006962"/>
                  </a:lnTo>
                  <a:lnTo>
                    <a:pt x="617080" y="1124768"/>
                  </a:lnTo>
                  <a:lnTo>
                    <a:pt x="681593" y="1127573"/>
                  </a:lnTo>
                  <a:lnTo>
                    <a:pt x="692813" y="1164037"/>
                  </a:lnTo>
                  <a:lnTo>
                    <a:pt x="715252" y="1183672"/>
                  </a:lnTo>
                  <a:lnTo>
                    <a:pt x="701227" y="1256599"/>
                  </a:lnTo>
                  <a:lnTo>
                    <a:pt x="765740" y="1295868"/>
                  </a:lnTo>
                  <a:lnTo>
                    <a:pt x="877937" y="1259404"/>
                  </a:lnTo>
                  <a:lnTo>
                    <a:pt x="875132" y="1290258"/>
                  </a:lnTo>
                  <a:lnTo>
                    <a:pt x="911596" y="1329527"/>
                  </a:lnTo>
                  <a:lnTo>
                    <a:pt x="950864" y="1368795"/>
                  </a:lnTo>
                  <a:lnTo>
                    <a:pt x="1214526" y="1374405"/>
                  </a:lnTo>
                  <a:lnTo>
                    <a:pt x="1293063" y="1309892"/>
                  </a:lnTo>
                  <a:lnTo>
                    <a:pt x="1259404" y="1225745"/>
                  </a:lnTo>
                  <a:lnTo>
                    <a:pt x="1172452" y="1172452"/>
                  </a:lnTo>
                  <a:lnTo>
                    <a:pt x="1155623" y="1105134"/>
                  </a:lnTo>
                  <a:close/>
                </a:path>
              </a:pathLst>
            </a:custGeom>
            <a:solidFill>
              <a:srgbClr val="2E75B6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ED5202DC-D1A9-4F7C-8DEB-D89901A5E914}"/>
                </a:ext>
              </a:extLst>
            </p:cNvPr>
            <p:cNvSpPr/>
            <p:nvPr/>
          </p:nvSpPr>
          <p:spPr>
            <a:xfrm>
              <a:off x="4090988" y="3303588"/>
              <a:ext cx="573087" cy="776287"/>
            </a:xfrm>
            <a:custGeom>
              <a:avLst/>
              <a:gdLst>
                <a:gd name="connsiteX0" fmla="*/ 207563 w 580616"/>
                <a:gd name="connsiteY0" fmla="*/ 67318 h 788179"/>
                <a:gd name="connsiteX1" fmla="*/ 213173 w 580616"/>
                <a:gd name="connsiteY1" fmla="*/ 173904 h 788179"/>
                <a:gd name="connsiteX2" fmla="*/ 204758 w 580616"/>
                <a:gd name="connsiteY2" fmla="*/ 258051 h 788179"/>
                <a:gd name="connsiteX3" fmla="*/ 241222 w 580616"/>
                <a:gd name="connsiteY3" fmla="*/ 297320 h 788179"/>
                <a:gd name="connsiteX4" fmla="*/ 297320 w 580616"/>
                <a:gd name="connsiteY4" fmla="*/ 350613 h 788179"/>
                <a:gd name="connsiteX5" fmla="*/ 345004 w 580616"/>
                <a:gd name="connsiteY5" fmla="*/ 389882 h 788179"/>
                <a:gd name="connsiteX6" fmla="*/ 204758 w 580616"/>
                <a:gd name="connsiteY6" fmla="*/ 440370 h 788179"/>
                <a:gd name="connsiteX7" fmla="*/ 137440 w 580616"/>
                <a:gd name="connsiteY7" fmla="*/ 378662 h 788179"/>
                <a:gd name="connsiteX8" fmla="*/ 103782 w 580616"/>
                <a:gd name="connsiteY8" fmla="*/ 367443 h 788179"/>
                <a:gd name="connsiteX9" fmla="*/ 86952 w 580616"/>
                <a:gd name="connsiteY9" fmla="*/ 384272 h 788179"/>
                <a:gd name="connsiteX10" fmla="*/ 86952 w 580616"/>
                <a:gd name="connsiteY10" fmla="*/ 600250 h 788179"/>
                <a:gd name="connsiteX11" fmla="*/ 0 w 580616"/>
                <a:gd name="connsiteY11" fmla="*/ 645129 h 788179"/>
                <a:gd name="connsiteX12" fmla="*/ 72928 w 580616"/>
                <a:gd name="connsiteY12" fmla="*/ 748910 h 788179"/>
                <a:gd name="connsiteX13" fmla="*/ 179514 w 580616"/>
                <a:gd name="connsiteY13" fmla="*/ 788179 h 788179"/>
                <a:gd name="connsiteX14" fmla="*/ 213173 w 580616"/>
                <a:gd name="connsiteY14" fmla="*/ 768545 h 788179"/>
                <a:gd name="connsiteX15" fmla="*/ 269271 w 580616"/>
                <a:gd name="connsiteY15" fmla="*/ 751715 h 788179"/>
                <a:gd name="connsiteX16" fmla="*/ 319759 w 580616"/>
                <a:gd name="connsiteY16" fmla="*/ 774154 h 788179"/>
                <a:gd name="connsiteX17" fmla="*/ 325369 w 580616"/>
                <a:gd name="connsiteY17" fmla="*/ 690007 h 788179"/>
                <a:gd name="connsiteX18" fmla="*/ 387077 w 580616"/>
                <a:gd name="connsiteY18" fmla="*/ 675983 h 788179"/>
                <a:gd name="connsiteX19" fmla="*/ 381467 w 580616"/>
                <a:gd name="connsiteY19" fmla="*/ 732081 h 788179"/>
                <a:gd name="connsiteX20" fmla="*/ 403907 w 580616"/>
                <a:gd name="connsiteY20" fmla="*/ 740496 h 788179"/>
                <a:gd name="connsiteX21" fmla="*/ 440370 w 580616"/>
                <a:gd name="connsiteY21" fmla="*/ 684397 h 788179"/>
                <a:gd name="connsiteX22" fmla="*/ 535737 w 580616"/>
                <a:gd name="connsiteY22" fmla="*/ 681592 h 788179"/>
                <a:gd name="connsiteX23" fmla="*/ 580616 w 580616"/>
                <a:gd name="connsiteY23" fmla="*/ 597445 h 788179"/>
                <a:gd name="connsiteX24" fmla="*/ 479639 w 580616"/>
                <a:gd name="connsiteY24" fmla="*/ 591835 h 788179"/>
                <a:gd name="connsiteX25" fmla="*/ 431956 w 580616"/>
                <a:gd name="connsiteY25" fmla="*/ 516103 h 788179"/>
                <a:gd name="connsiteX26" fmla="*/ 454395 w 580616"/>
                <a:gd name="connsiteY26" fmla="*/ 488054 h 788179"/>
                <a:gd name="connsiteX27" fmla="*/ 454395 w 580616"/>
                <a:gd name="connsiteY27" fmla="*/ 445980 h 788179"/>
                <a:gd name="connsiteX28" fmla="*/ 468420 w 580616"/>
                <a:gd name="connsiteY28" fmla="*/ 406712 h 788179"/>
                <a:gd name="connsiteX29" fmla="*/ 409517 w 580616"/>
                <a:gd name="connsiteY29" fmla="*/ 319759 h 788179"/>
                <a:gd name="connsiteX30" fmla="*/ 440370 w 580616"/>
                <a:gd name="connsiteY30" fmla="*/ 249637 h 788179"/>
                <a:gd name="connsiteX31" fmla="*/ 440370 w 580616"/>
                <a:gd name="connsiteY31" fmla="*/ 140245 h 788179"/>
                <a:gd name="connsiteX32" fmla="*/ 330979 w 580616"/>
                <a:gd name="connsiteY32" fmla="*/ 148660 h 788179"/>
                <a:gd name="connsiteX33" fmla="*/ 342199 w 580616"/>
                <a:gd name="connsiteY33" fmla="*/ 120611 h 788179"/>
                <a:gd name="connsiteX34" fmla="*/ 364638 w 580616"/>
                <a:gd name="connsiteY34" fmla="*/ 84147 h 788179"/>
                <a:gd name="connsiteX35" fmla="*/ 314150 w 580616"/>
                <a:gd name="connsiteY35" fmla="*/ 53293 h 788179"/>
                <a:gd name="connsiteX36" fmla="*/ 308540 w 580616"/>
                <a:gd name="connsiteY36" fmla="*/ 0 h 788179"/>
                <a:gd name="connsiteX37" fmla="*/ 207563 w 580616"/>
                <a:gd name="connsiteY37" fmla="*/ 67318 h 788179"/>
                <a:gd name="connsiteX0" fmla="*/ 207563 w 580616"/>
                <a:gd name="connsiteY0" fmla="*/ 67318 h 788179"/>
                <a:gd name="connsiteX1" fmla="*/ 192761 w 580616"/>
                <a:gd name="connsiteY1" fmla="*/ 96313 h 788179"/>
                <a:gd name="connsiteX2" fmla="*/ 213173 w 580616"/>
                <a:gd name="connsiteY2" fmla="*/ 173904 h 788179"/>
                <a:gd name="connsiteX3" fmla="*/ 204758 w 580616"/>
                <a:gd name="connsiteY3" fmla="*/ 258051 h 788179"/>
                <a:gd name="connsiteX4" fmla="*/ 241222 w 580616"/>
                <a:gd name="connsiteY4" fmla="*/ 297320 h 788179"/>
                <a:gd name="connsiteX5" fmla="*/ 297320 w 580616"/>
                <a:gd name="connsiteY5" fmla="*/ 350613 h 788179"/>
                <a:gd name="connsiteX6" fmla="*/ 345004 w 580616"/>
                <a:gd name="connsiteY6" fmla="*/ 389882 h 788179"/>
                <a:gd name="connsiteX7" fmla="*/ 204758 w 580616"/>
                <a:gd name="connsiteY7" fmla="*/ 440370 h 788179"/>
                <a:gd name="connsiteX8" fmla="*/ 137440 w 580616"/>
                <a:gd name="connsiteY8" fmla="*/ 378662 h 788179"/>
                <a:gd name="connsiteX9" fmla="*/ 103782 w 580616"/>
                <a:gd name="connsiteY9" fmla="*/ 367443 h 788179"/>
                <a:gd name="connsiteX10" fmla="*/ 86952 w 580616"/>
                <a:gd name="connsiteY10" fmla="*/ 384272 h 788179"/>
                <a:gd name="connsiteX11" fmla="*/ 86952 w 580616"/>
                <a:gd name="connsiteY11" fmla="*/ 600250 h 788179"/>
                <a:gd name="connsiteX12" fmla="*/ 0 w 580616"/>
                <a:gd name="connsiteY12" fmla="*/ 645129 h 788179"/>
                <a:gd name="connsiteX13" fmla="*/ 72928 w 580616"/>
                <a:gd name="connsiteY13" fmla="*/ 748910 h 788179"/>
                <a:gd name="connsiteX14" fmla="*/ 179514 w 580616"/>
                <a:gd name="connsiteY14" fmla="*/ 788179 h 788179"/>
                <a:gd name="connsiteX15" fmla="*/ 213173 w 580616"/>
                <a:gd name="connsiteY15" fmla="*/ 768545 h 788179"/>
                <a:gd name="connsiteX16" fmla="*/ 269271 w 580616"/>
                <a:gd name="connsiteY16" fmla="*/ 751715 h 788179"/>
                <a:gd name="connsiteX17" fmla="*/ 319759 w 580616"/>
                <a:gd name="connsiteY17" fmla="*/ 774154 h 788179"/>
                <a:gd name="connsiteX18" fmla="*/ 325369 w 580616"/>
                <a:gd name="connsiteY18" fmla="*/ 690007 h 788179"/>
                <a:gd name="connsiteX19" fmla="*/ 387077 w 580616"/>
                <a:gd name="connsiteY19" fmla="*/ 675983 h 788179"/>
                <a:gd name="connsiteX20" fmla="*/ 381467 w 580616"/>
                <a:gd name="connsiteY20" fmla="*/ 732081 h 788179"/>
                <a:gd name="connsiteX21" fmla="*/ 403907 w 580616"/>
                <a:gd name="connsiteY21" fmla="*/ 740496 h 788179"/>
                <a:gd name="connsiteX22" fmla="*/ 440370 w 580616"/>
                <a:gd name="connsiteY22" fmla="*/ 684397 h 788179"/>
                <a:gd name="connsiteX23" fmla="*/ 535737 w 580616"/>
                <a:gd name="connsiteY23" fmla="*/ 681592 h 788179"/>
                <a:gd name="connsiteX24" fmla="*/ 580616 w 580616"/>
                <a:gd name="connsiteY24" fmla="*/ 597445 h 788179"/>
                <a:gd name="connsiteX25" fmla="*/ 479639 w 580616"/>
                <a:gd name="connsiteY25" fmla="*/ 591835 h 788179"/>
                <a:gd name="connsiteX26" fmla="*/ 431956 w 580616"/>
                <a:gd name="connsiteY26" fmla="*/ 516103 h 788179"/>
                <a:gd name="connsiteX27" fmla="*/ 454395 w 580616"/>
                <a:gd name="connsiteY27" fmla="*/ 488054 h 788179"/>
                <a:gd name="connsiteX28" fmla="*/ 454395 w 580616"/>
                <a:gd name="connsiteY28" fmla="*/ 445980 h 788179"/>
                <a:gd name="connsiteX29" fmla="*/ 468420 w 580616"/>
                <a:gd name="connsiteY29" fmla="*/ 406712 h 788179"/>
                <a:gd name="connsiteX30" fmla="*/ 409517 w 580616"/>
                <a:gd name="connsiteY30" fmla="*/ 319759 h 788179"/>
                <a:gd name="connsiteX31" fmla="*/ 440370 w 580616"/>
                <a:gd name="connsiteY31" fmla="*/ 249637 h 788179"/>
                <a:gd name="connsiteX32" fmla="*/ 440370 w 580616"/>
                <a:gd name="connsiteY32" fmla="*/ 140245 h 788179"/>
                <a:gd name="connsiteX33" fmla="*/ 330979 w 580616"/>
                <a:gd name="connsiteY33" fmla="*/ 148660 h 788179"/>
                <a:gd name="connsiteX34" fmla="*/ 342199 w 580616"/>
                <a:gd name="connsiteY34" fmla="*/ 120611 h 788179"/>
                <a:gd name="connsiteX35" fmla="*/ 364638 w 580616"/>
                <a:gd name="connsiteY35" fmla="*/ 84147 h 788179"/>
                <a:gd name="connsiteX36" fmla="*/ 314150 w 580616"/>
                <a:gd name="connsiteY36" fmla="*/ 53293 h 788179"/>
                <a:gd name="connsiteX37" fmla="*/ 308540 w 580616"/>
                <a:gd name="connsiteY37" fmla="*/ 0 h 788179"/>
                <a:gd name="connsiteX38" fmla="*/ 207563 w 580616"/>
                <a:gd name="connsiteY38" fmla="*/ 67318 h 788179"/>
                <a:gd name="connsiteX0" fmla="*/ 215826 w 580616"/>
                <a:gd name="connsiteY0" fmla="*/ 45284 h 788179"/>
                <a:gd name="connsiteX1" fmla="*/ 192761 w 580616"/>
                <a:gd name="connsiteY1" fmla="*/ 96313 h 788179"/>
                <a:gd name="connsiteX2" fmla="*/ 213173 w 580616"/>
                <a:gd name="connsiteY2" fmla="*/ 173904 h 788179"/>
                <a:gd name="connsiteX3" fmla="*/ 204758 w 580616"/>
                <a:gd name="connsiteY3" fmla="*/ 258051 h 788179"/>
                <a:gd name="connsiteX4" fmla="*/ 241222 w 580616"/>
                <a:gd name="connsiteY4" fmla="*/ 297320 h 788179"/>
                <a:gd name="connsiteX5" fmla="*/ 297320 w 580616"/>
                <a:gd name="connsiteY5" fmla="*/ 350613 h 788179"/>
                <a:gd name="connsiteX6" fmla="*/ 345004 w 580616"/>
                <a:gd name="connsiteY6" fmla="*/ 389882 h 788179"/>
                <a:gd name="connsiteX7" fmla="*/ 204758 w 580616"/>
                <a:gd name="connsiteY7" fmla="*/ 440370 h 788179"/>
                <a:gd name="connsiteX8" fmla="*/ 137440 w 580616"/>
                <a:gd name="connsiteY8" fmla="*/ 378662 h 788179"/>
                <a:gd name="connsiteX9" fmla="*/ 103782 w 580616"/>
                <a:gd name="connsiteY9" fmla="*/ 367443 h 788179"/>
                <a:gd name="connsiteX10" fmla="*/ 86952 w 580616"/>
                <a:gd name="connsiteY10" fmla="*/ 384272 h 788179"/>
                <a:gd name="connsiteX11" fmla="*/ 86952 w 580616"/>
                <a:gd name="connsiteY11" fmla="*/ 600250 h 788179"/>
                <a:gd name="connsiteX12" fmla="*/ 0 w 580616"/>
                <a:gd name="connsiteY12" fmla="*/ 645129 h 788179"/>
                <a:gd name="connsiteX13" fmla="*/ 72928 w 580616"/>
                <a:gd name="connsiteY13" fmla="*/ 748910 h 788179"/>
                <a:gd name="connsiteX14" fmla="*/ 179514 w 580616"/>
                <a:gd name="connsiteY14" fmla="*/ 788179 h 788179"/>
                <a:gd name="connsiteX15" fmla="*/ 213173 w 580616"/>
                <a:gd name="connsiteY15" fmla="*/ 768545 h 788179"/>
                <a:gd name="connsiteX16" fmla="*/ 269271 w 580616"/>
                <a:gd name="connsiteY16" fmla="*/ 751715 h 788179"/>
                <a:gd name="connsiteX17" fmla="*/ 319759 w 580616"/>
                <a:gd name="connsiteY17" fmla="*/ 774154 h 788179"/>
                <a:gd name="connsiteX18" fmla="*/ 325369 w 580616"/>
                <a:gd name="connsiteY18" fmla="*/ 690007 h 788179"/>
                <a:gd name="connsiteX19" fmla="*/ 387077 w 580616"/>
                <a:gd name="connsiteY19" fmla="*/ 675983 h 788179"/>
                <a:gd name="connsiteX20" fmla="*/ 381467 w 580616"/>
                <a:gd name="connsiteY20" fmla="*/ 732081 h 788179"/>
                <a:gd name="connsiteX21" fmla="*/ 403907 w 580616"/>
                <a:gd name="connsiteY21" fmla="*/ 740496 h 788179"/>
                <a:gd name="connsiteX22" fmla="*/ 440370 w 580616"/>
                <a:gd name="connsiteY22" fmla="*/ 684397 h 788179"/>
                <a:gd name="connsiteX23" fmla="*/ 535737 w 580616"/>
                <a:gd name="connsiteY23" fmla="*/ 681592 h 788179"/>
                <a:gd name="connsiteX24" fmla="*/ 580616 w 580616"/>
                <a:gd name="connsiteY24" fmla="*/ 597445 h 788179"/>
                <a:gd name="connsiteX25" fmla="*/ 479639 w 580616"/>
                <a:gd name="connsiteY25" fmla="*/ 591835 h 788179"/>
                <a:gd name="connsiteX26" fmla="*/ 431956 w 580616"/>
                <a:gd name="connsiteY26" fmla="*/ 516103 h 788179"/>
                <a:gd name="connsiteX27" fmla="*/ 454395 w 580616"/>
                <a:gd name="connsiteY27" fmla="*/ 488054 h 788179"/>
                <a:gd name="connsiteX28" fmla="*/ 454395 w 580616"/>
                <a:gd name="connsiteY28" fmla="*/ 445980 h 788179"/>
                <a:gd name="connsiteX29" fmla="*/ 468420 w 580616"/>
                <a:gd name="connsiteY29" fmla="*/ 406712 h 788179"/>
                <a:gd name="connsiteX30" fmla="*/ 409517 w 580616"/>
                <a:gd name="connsiteY30" fmla="*/ 319759 h 788179"/>
                <a:gd name="connsiteX31" fmla="*/ 440370 w 580616"/>
                <a:gd name="connsiteY31" fmla="*/ 249637 h 788179"/>
                <a:gd name="connsiteX32" fmla="*/ 440370 w 580616"/>
                <a:gd name="connsiteY32" fmla="*/ 140245 h 788179"/>
                <a:gd name="connsiteX33" fmla="*/ 330979 w 580616"/>
                <a:gd name="connsiteY33" fmla="*/ 148660 h 788179"/>
                <a:gd name="connsiteX34" fmla="*/ 342199 w 580616"/>
                <a:gd name="connsiteY34" fmla="*/ 120611 h 788179"/>
                <a:gd name="connsiteX35" fmla="*/ 364638 w 580616"/>
                <a:gd name="connsiteY35" fmla="*/ 84147 h 788179"/>
                <a:gd name="connsiteX36" fmla="*/ 314150 w 580616"/>
                <a:gd name="connsiteY36" fmla="*/ 53293 h 788179"/>
                <a:gd name="connsiteX37" fmla="*/ 308540 w 580616"/>
                <a:gd name="connsiteY37" fmla="*/ 0 h 788179"/>
                <a:gd name="connsiteX38" fmla="*/ 215826 w 580616"/>
                <a:gd name="connsiteY38" fmla="*/ 45284 h 78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0616" h="788179">
                  <a:moveTo>
                    <a:pt x="215826" y="45284"/>
                  </a:moveTo>
                  <a:cubicBezTo>
                    <a:pt x="215482" y="48522"/>
                    <a:pt x="193105" y="93075"/>
                    <a:pt x="192761" y="96313"/>
                  </a:cubicBezTo>
                  <a:lnTo>
                    <a:pt x="213173" y="173904"/>
                  </a:lnTo>
                  <a:lnTo>
                    <a:pt x="204758" y="258051"/>
                  </a:lnTo>
                  <a:lnTo>
                    <a:pt x="241222" y="297320"/>
                  </a:lnTo>
                  <a:lnTo>
                    <a:pt x="297320" y="350613"/>
                  </a:lnTo>
                  <a:lnTo>
                    <a:pt x="345004" y="389882"/>
                  </a:lnTo>
                  <a:lnTo>
                    <a:pt x="204758" y="440370"/>
                  </a:lnTo>
                  <a:lnTo>
                    <a:pt x="137440" y="378662"/>
                  </a:lnTo>
                  <a:lnTo>
                    <a:pt x="103782" y="367443"/>
                  </a:lnTo>
                  <a:lnTo>
                    <a:pt x="86952" y="384272"/>
                  </a:lnTo>
                  <a:lnTo>
                    <a:pt x="86952" y="600250"/>
                  </a:lnTo>
                  <a:lnTo>
                    <a:pt x="0" y="645129"/>
                  </a:lnTo>
                  <a:lnTo>
                    <a:pt x="72928" y="748910"/>
                  </a:lnTo>
                  <a:lnTo>
                    <a:pt x="179514" y="788179"/>
                  </a:lnTo>
                  <a:lnTo>
                    <a:pt x="213173" y="768545"/>
                  </a:lnTo>
                  <a:lnTo>
                    <a:pt x="269271" y="751715"/>
                  </a:lnTo>
                  <a:lnTo>
                    <a:pt x="319759" y="774154"/>
                  </a:lnTo>
                  <a:lnTo>
                    <a:pt x="325369" y="690007"/>
                  </a:lnTo>
                  <a:lnTo>
                    <a:pt x="387077" y="675983"/>
                  </a:lnTo>
                  <a:lnTo>
                    <a:pt x="381467" y="732081"/>
                  </a:lnTo>
                  <a:lnTo>
                    <a:pt x="403907" y="740496"/>
                  </a:lnTo>
                  <a:lnTo>
                    <a:pt x="440370" y="684397"/>
                  </a:lnTo>
                  <a:lnTo>
                    <a:pt x="535737" y="681592"/>
                  </a:lnTo>
                  <a:lnTo>
                    <a:pt x="580616" y="597445"/>
                  </a:lnTo>
                  <a:lnTo>
                    <a:pt x="479639" y="591835"/>
                  </a:lnTo>
                  <a:lnTo>
                    <a:pt x="431956" y="516103"/>
                  </a:lnTo>
                  <a:lnTo>
                    <a:pt x="454395" y="488054"/>
                  </a:lnTo>
                  <a:lnTo>
                    <a:pt x="454395" y="445980"/>
                  </a:lnTo>
                  <a:lnTo>
                    <a:pt x="468420" y="406712"/>
                  </a:lnTo>
                  <a:lnTo>
                    <a:pt x="409517" y="319759"/>
                  </a:lnTo>
                  <a:lnTo>
                    <a:pt x="440370" y="249637"/>
                  </a:lnTo>
                  <a:lnTo>
                    <a:pt x="440370" y="140245"/>
                  </a:lnTo>
                  <a:lnTo>
                    <a:pt x="330979" y="148660"/>
                  </a:lnTo>
                  <a:lnTo>
                    <a:pt x="342199" y="120611"/>
                  </a:lnTo>
                  <a:lnTo>
                    <a:pt x="364638" y="84147"/>
                  </a:lnTo>
                  <a:lnTo>
                    <a:pt x="314150" y="53293"/>
                  </a:lnTo>
                  <a:lnTo>
                    <a:pt x="308540" y="0"/>
                  </a:lnTo>
                  <a:lnTo>
                    <a:pt x="215826" y="452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5" name="Freeform 48">
              <a:extLst>
                <a:ext uri="{FF2B5EF4-FFF2-40B4-BE49-F238E27FC236}">
                  <a16:creationId xmlns:a16="http://schemas.microsoft.com/office/drawing/2014/main" id="{F70598D0-6FE4-4822-8C62-C151B6B75724}"/>
                </a:ext>
              </a:extLst>
            </p:cNvPr>
            <p:cNvSpPr/>
            <p:nvPr/>
          </p:nvSpPr>
          <p:spPr>
            <a:xfrm>
              <a:off x="4179888" y="3581400"/>
              <a:ext cx="242887" cy="155575"/>
            </a:xfrm>
            <a:custGeom>
              <a:avLst/>
              <a:gdLst>
                <a:gd name="connsiteX0" fmla="*/ 115001 w 246832"/>
                <a:gd name="connsiteY0" fmla="*/ 0 h 159879"/>
                <a:gd name="connsiteX1" fmla="*/ 56098 w 246832"/>
                <a:gd name="connsiteY1" fmla="*/ 25244 h 159879"/>
                <a:gd name="connsiteX2" fmla="*/ 0 w 246832"/>
                <a:gd name="connsiteY2" fmla="*/ 30854 h 159879"/>
                <a:gd name="connsiteX3" fmla="*/ 11220 w 246832"/>
                <a:gd name="connsiteY3" fmla="*/ 70122 h 159879"/>
                <a:gd name="connsiteX4" fmla="*/ 58903 w 246832"/>
                <a:gd name="connsiteY4" fmla="*/ 95367 h 159879"/>
                <a:gd name="connsiteX5" fmla="*/ 120611 w 246832"/>
                <a:gd name="connsiteY5" fmla="*/ 159879 h 159879"/>
                <a:gd name="connsiteX6" fmla="*/ 246832 w 246832"/>
                <a:gd name="connsiteY6" fmla="*/ 115001 h 159879"/>
                <a:gd name="connsiteX7" fmla="*/ 115001 w 246832"/>
                <a:gd name="connsiteY7" fmla="*/ 0 h 15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32" h="159879">
                  <a:moveTo>
                    <a:pt x="115001" y="0"/>
                  </a:moveTo>
                  <a:lnTo>
                    <a:pt x="56098" y="25244"/>
                  </a:lnTo>
                  <a:lnTo>
                    <a:pt x="0" y="30854"/>
                  </a:lnTo>
                  <a:lnTo>
                    <a:pt x="11220" y="70122"/>
                  </a:lnTo>
                  <a:lnTo>
                    <a:pt x="58903" y="95367"/>
                  </a:lnTo>
                  <a:lnTo>
                    <a:pt x="120611" y="159879"/>
                  </a:lnTo>
                  <a:lnTo>
                    <a:pt x="246832" y="115001"/>
                  </a:lnTo>
                  <a:lnTo>
                    <a:pt x="11500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6" name="Freeform 49">
              <a:extLst>
                <a:ext uri="{FF2B5EF4-FFF2-40B4-BE49-F238E27FC236}">
                  <a16:creationId xmlns:a16="http://schemas.microsoft.com/office/drawing/2014/main" id="{2DF97DC6-E0CC-4FB0-931A-94CA120ECD5C}"/>
                </a:ext>
              </a:extLst>
            </p:cNvPr>
            <p:cNvSpPr/>
            <p:nvPr/>
          </p:nvSpPr>
          <p:spPr>
            <a:xfrm>
              <a:off x="3981450" y="3748088"/>
              <a:ext cx="200025" cy="200025"/>
            </a:xfrm>
            <a:custGeom>
              <a:avLst/>
              <a:gdLst>
                <a:gd name="connsiteX0" fmla="*/ 168295 w 187929"/>
                <a:gd name="connsiteY0" fmla="*/ 44879 h 201953"/>
                <a:gd name="connsiteX1" fmla="*/ 100977 w 187929"/>
                <a:gd name="connsiteY1" fmla="*/ 5610 h 201953"/>
                <a:gd name="connsiteX2" fmla="*/ 36464 w 187929"/>
                <a:gd name="connsiteY2" fmla="*/ 0 h 201953"/>
                <a:gd name="connsiteX3" fmla="*/ 5610 w 187929"/>
                <a:gd name="connsiteY3" fmla="*/ 61708 h 201953"/>
                <a:gd name="connsiteX4" fmla="*/ 0 w 187929"/>
                <a:gd name="connsiteY4" fmla="*/ 131831 h 201953"/>
                <a:gd name="connsiteX5" fmla="*/ 33659 w 187929"/>
                <a:gd name="connsiteY5" fmla="*/ 187929 h 201953"/>
                <a:gd name="connsiteX6" fmla="*/ 70123 w 187929"/>
                <a:gd name="connsiteY6" fmla="*/ 185124 h 201953"/>
                <a:gd name="connsiteX7" fmla="*/ 100977 w 187929"/>
                <a:gd name="connsiteY7" fmla="*/ 201953 h 201953"/>
                <a:gd name="connsiteX8" fmla="*/ 187929 w 187929"/>
                <a:gd name="connsiteY8" fmla="*/ 145855 h 201953"/>
                <a:gd name="connsiteX9" fmla="*/ 168295 w 187929"/>
                <a:gd name="connsiteY9" fmla="*/ 44879 h 201953"/>
                <a:gd name="connsiteX0" fmla="*/ 184820 w 204454"/>
                <a:gd name="connsiteY0" fmla="*/ 44879 h 201953"/>
                <a:gd name="connsiteX1" fmla="*/ 117502 w 204454"/>
                <a:gd name="connsiteY1" fmla="*/ 5610 h 201953"/>
                <a:gd name="connsiteX2" fmla="*/ 52989 w 204454"/>
                <a:gd name="connsiteY2" fmla="*/ 0 h 201953"/>
                <a:gd name="connsiteX3" fmla="*/ 22135 w 204454"/>
                <a:gd name="connsiteY3" fmla="*/ 61708 h 201953"/>
                <a:gd name="connsiteX4" fmla="*/ 0 w 204454"/>
                <a:gd name="connsiteY4" fmla="*/ 118059 h 201953"/>
                <a:gd name="connsiteX5" fmla="*/ 50184 w 204454"/>
                <a:gd name="connsiteY5" fmla="*/ 187929 h 201953"/>
                <a:gd name="connsiteX6" fmla="*/ 86648 w 204454"/>
                <a:gd name="connsiteY6" fmla="*/ 185124 h 201953"/>
                <a:gd name="connsiteX7" fmla="*/ 117502 w 204454"/>
                <a:gd name="connsiteY7" fmla="*/ 201953 h 201953"/>
                <a:gd name="connsiteX8" fmla="*/ 204454 w 204454"/>
                <a:gd name="connsiteY8" fmla="*/ 145855 h 201953"/>
                <a:gd name="connsiteX9" fmla="*/ 184820 w 204454"/>
                <a:gd name="connsiteY9" fmla="*/ 44879 h 2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454" h="201953">
                  <a:moveTo>
                    <a:pt x="184820" y="44879"/>
                  </a:moveTo>
                  <a:lnTo>
                    <a:pt x="117502" y="5610"/>
                  </a:lnTo>
                  <a:lnTo>
                    <a:pt x="52989" y="0"/>
                  </a:lnTo>
                  <a:lnTo>
                    <a:pt x="22135" y="61708"/>
                  </a:lnTo>
                  <a:lnTo>
                    <a:pt x="0" y="118059"/>
                  </a:lnTo>
                  <a:lnTo>
                    <a:pt x="50184" y="187929"/>
                  </a:lnTo>
                  <a:lnTo>
                    <a:pt x="86648" y="185124"/>
                  </a:lnTo>
                  <a:lnTo>
                    <a:pt x="117502" y="201953"/>
                  </a:lnTo>
                  <a:lnTo>
                    <a:pt x="204454" y="145855"/>
                  </a:lnTo>
                  <a:lnTo>
                    <a:pt x="184820" y="44879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7" name="Freeform 50">
              <a:extLst>
                <a:ext uri="{FF2B5EF4-FFF2-40B4-BE49-F238E27FC236}">
                  <a16:creationId xmlns:a16="http://schemas.microsoft.com/office/drawing/2014/main" id="{474A9862-96D4-4EAF-9373-7E1E4D182899}"/>
                </a:ext>
              </a:extLst>
            </p:cNvPr>
            <p:cNvSpPr/>
            <p:nvPr/>
          </p:nvSpPr>
          <p:spPr>
            <a:xfrm>
              <a:off x="4010025" y="3600450"/>
              <a:ext cx="92075" cy="153988"/>
            </a:xfrm>
            <a:custGeom>
              <a:avLst/>
              <a:gdLst>
                <a:gd name="connsiteX0" fmla="*/ 92562 w 92562"/>
                <a:gd name="connsiteY0" fmla="*/ 157075 h 157075"/>
                <a:gd name="connsiteX1" fmla="*/ 86952 w 92562"/>
                <a:gd name="connsiteY1" fmla="*/ 86952 h 157075"/>
                <a:gd name="connsiteX2" fmla="*/ 28049 w 92562"/>
                <a:gd name="connsiteY2" fmla="*/ 0 h 157075"/>
                <a:gd name="connsiteX3" fmla="*/ 0 w 92562"/>
                <a:gd name="connsiteY3" fmla="*/ 25244 h 157075"/>
                <a:gd name="connsiteX4" fmla="*/ 5609 w 92562"/>
                <a:gd name="connsiteY4" fmla="*/ 112196 h 157075"/>
                <a:gd name="connsiteX5" fmla="*/ 33659 w 92562"/>
                <a:gd name="connsiteY5" fmla="*/ 143050 h 157075"/>
                <a:gd name="connsiteX6" fmla="*/ 92562 w 92562"/>
                <a:gd name="connsiteY6" fmla="*/ 157075 h 15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562" h="157075">
                  <a:moveTo>
                    <a:pt x="92562" y="157075"/>
                  </a:moveTo>
                  <a:lnTo>
                    <a:pt x="86952" y="86952"/>
                  </a:lnTo>
                  <a:lnTo>
                    <a:pt x="28049" y="0"/>
                  </a:lnTo>
                  <a:lnTo>
                    <a:pt x="0" y="25244"/>
                  </a:lnTo>
                  <a:lnTo>
                    <a:pt x="5609" y="112196"/>
                  </a:lnTo>
                  <a:lnTo>
                    <a:pt x="33659" y="143050"/>
                  </a:lnTo>
                  <a:lnTo>
                    <a:pt x="92562" y="157075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8" name="Freeform 51">
              <a:extLst>
                <a:ext uri="{FF2B5EF4-FFF2-40B4-BE49-F238E27FC236}">
                  <a16:creationId xmlns:a16="http://schemas.microsoft.com/office/drawing/2014/main" id="{6385D8D2-3D72-4376-A731-045D683E6E92}"/>
                </a:ext>
              </a:extLst>
            </p:cNvPr>
            <p:cNvSpPr/>
            <p:nvPr/>
          </p:nvSpPr>
          <p:spPr>
            <a:xfrm>
              <a:off x="3736975" y="3441700"/>
              <a:ext cx="450850" cy="503238"/>
            </a:xfrm>
            <a:custGeom>
              <a:avLst/>
              <a:gdLst>
                <a:gd name="connsiteX0" fmla="*/ 454395 w 457200"/>
                <a:gd name="connsiteY0" fmla="*/ 157075 h 510493"/>
                <a:gd name="connsiteX1" fmla="*/ 378662 w 457200"/>
                <a:gd name="connsiteY1" fmla="*/ 120611 h 510493"/>
                <a:gd name="connsiteX2" fmla="*/ 350613 w 457200"/>
                <a:gd name="connsiteY2" fmla="*/ 47684 h 510493"/>
                <a:gd name="connsiteX3" fmla="*/ 266466 w 457200"/>
                <a:gd name="connsiteY3" fmla="*/ 95367 h 510493"/>
                <a:gd name="connsiteX4" fmla="*/ 143050 w 457200"/>
                <a:gd name="connsiteY4" fmla="*/ 0 h 510493"/>
                <a:gd name="connsiteX5" fmla="*/ 50488 w 457200"/>
                <a:gd name="connsiteY5" fmla="*/ 53293 h 510493"/>
                <a:gd name="connsiteX6" fmla="*/ 98171 w 457200"/>
                <a:gd name="connsiteY6" fmla="*/ 137441 h 510493"/>
                <a:gd name="connsiteX7" fmla="*/ 0 w 457200"/>
                <a:gd name="connsiteY7" fmla="*/ 392687 h 510493"/>
                <a:gd name="connsiteX8" fmla="*/ 22439 w 457200"/>
                <a:gd name="connsiteY8" fmla="*/ 468420 h 510493"/>
                <a:gd name="connsiteX9" fmla="*/ 50488 w 457200"/>
                <a:gd name="connsiteY9" fmla="*/ 510493 h 510493"/>
                <a:gd name="connsiteX10" fmla="*/ 115001 w 457200"/>
                <a:gd name="connsiteY10" fmla="*/ 448786 h 510493"/>
                <a:gd name="connsiteX11" fmla="*/ 179514 w 457200"/>
                <a:gd name="connsiteY11" fmla="*/ 457200 h 510493"/>
                <a:gd name="connsiteX12" fmla="*/ 224392 w 457200"/>
                <a:gd name="connsiteY12" fmla="*/ 423541 h 510493"/>
                <a:gd name="connsiteX13" fmla="*/ 244027 w 457200"/>
                <a:gd name="connsiteY13" fmla="*/ 434761 h 510493"/>
                <a:gd name="connsiteX14" fmla="*/ 266466 w 457200"/>
                <a:gd name="connsiteY14" fmla="*/ 356224 h 510493"/>
                <a:gd name="connsiteX15" fmla="*/ 291710 w 457200"/>
                <a:gd name="connsiteY15" fmla="*/ 302930 h 510493"/>
                <a:gd name="connsiteX16" fmla="*/ 280491 w 457200"/>
                <a:gd name="connsiteY16" fmla="*/ 266467 h 510493"/>
                <a:gd name="connsiteX17" fmla="*/ 280491 w 457200"/>
                <a:gd name="connsiteY17" fmla="*/ 179514 h 510493"/>
                <a:gd name="connsiteX18" fmla="*/ 305735 w 457200"/>
                <a:gd name="connsiteY18" fmla="*/ 168295 h 510493"/>
                <a:gd name="connsiteX19" fmla="*/ 361833 w 457200"/>
                <a:gd name="connsiteY19" fmla="*/ 246832 h 510493"/>
                <a:gd name="connsiteX20" fmla="*/ 373052 w 457200"/>
                <a:gd name="connsiteY20" fmla="*/ 322565 h 510493"/>
                <a:gd name="connsiteX21" fmla="*/ 440370 w 457200"/>
                <a:gd name="connsiteY21" fmla="*/ 353419 h 510493"/>
                <a:gd name="connsiteX22" fmla="*/ 437565 w 457200"/>
                <a:gd name="connsiteY22" fmla="*/ 249637 h 510493"/>
                <a:gd name="connsiteX23" fmla="*/ 457200 w 457200"/>
                <a:gd name="connsiteY23" fmla="*/ 215978 h 510493"/>
                <a:gd name="connsiteX24" fmla="*/ 454395 w 457200"/>
                <a:gd name="connsiteY24" fmla="*/ 157075 h 510493"/>
                <a:gd name="connsiteX0" fmla="*/ 454395 w 457200"/>
                <a:gd name="connsiteY0" fmla="*/ 117806 h 510493"/>
                <a:gd name="connsiteX1" fmla="*/ 378662 w 457200"/>
                <a:gd name="connsiteY1" fmla="*/ 120611 h 510493"/>
                <a:gd name="connsiteX2" fmla="*/ 350613 w 457200"/>
                <a:gd name="connsiteY2" fmla="*/ 47684 h 510493"/>
                <a:gd name="connsiteX3" fmla="*/ 266466 w 457200"/>
                <a:gd name="connsiteY3" fmla="*/ 95367 h 510493"/>
                <a:gd name="connsiteX4" fmla="*/ 143050 w 457200"/>
                <a:gd name="connsiteY4" fmla="*/ 0 h 510493"/>
                <a:gd name="connsiteX5" fmla="*/ 50488 w 457200"/>
                <a:gd name="connsiteY5" fmla="*/ 53293 h 510493"/>
                <a:gd name="connsiteX6" fmla="*/ 98171 w 457200"/>
                <a:gd name="connsiteY6" fmla="*/ 137441 h 510493"/>
                <a:gd name="connsiteX7" fmla="*/ 0 w 457200"/>
                <a:gd name="connsiteY7" fmla="*/ 392687 h 510493"/>
                <a:gd name="connsiteX8" fmla="*/ 22439 w 457200"/>
                <a:gd name="connsiteY8" fmla="*/ 468420 h 510493"/>
                <a:gd name="connsiteX9" fmla="*/ 50488 w 457200"/>
                <a:gd name="connsiteY9" fmla="*/ 510493 h 510493"/>
                <a:gd name="connsiteX10" fmla="*/ 115001 w 457200"/>
                <a:gd name="connsiteY10" fmla="*/ 448786 h 510493"/>
                <a:gd name="connsiteX11" fmla="*/ 179514 w 457200"/>
                <a:gd name="connsiteY11" fmla="*/ 457200 h 510493"/>
                <a:gd name="connsiteX12" fmla="*/ 224392 w 457200"/>
                <a:gd name="connsiteY12" fmla="*/ 423541 h 510493"/>
                <a:gd name="connsiteX13" fmla="*/ 244027 w 457200"/>
                <a:gd name="connsiteY13" fmla="*/ 434761 h 510493"/>
                <a:gd name="connsiteX14" fmla="*/ 266466 w 457200"/>
                <a:gd name="connsiteY14" fmla="*/ 356224 h 510493"/>
                <a:gd name="connsiteX15" fmla="*/ 291710 w 457200"/>
                <a:gd name="connsiteY15" fmla="*/ 302930 h 510493"/>
                <a:gd name="connsiteX16" fmla="*/ 280491 w 457200"/>
                <a:gd name="connsiteY16" fmla="*/ 266467 h 510493"/>
                <a:gd name="connsiteX17" fmla="*/ 280491 w 457200"/>
                <a:gd name="connsiteY17" fmla="*/ 179514 h 510493"/>
                <a:gd name="connsiteX18" fmla="*/ 305735 w 457200"/>
                <a:gd name="connsiteY18" fmla="*/ 168295 h 510493"/>
                <a:gd name="connsiteX19" fmla="*/ 361833 w 457200"/>
                <a:gd name="connsiteY19" fmla="*/ 246832 h 510493"/>
                <a:gd name="connsiteX20" fmla="*/ 373052 w 457200"/>
                <a:gd name="connsiteY20" fmla="*/ 322565 h 510493"/>
                <a:gd name="connsiteX21" fmla="*/ 440370 w 457200"/>
                <a:gd name="connsiteY21" fmla="*/ 353419 h 510493"/>
                <a:gd name="connsiteX22" fmla="*/ 437565 w 457200"/>
                <a:gd name="connsiteY22" fmla="*/ 249637 h 510493"/>
                <a:gd name="connsiteX23" fmla="*/ 457200 w 457200"/>
                <a:gd name="connsiteY23" fmla="*/ 215978 h 510493"/>
                <a:gd name="connsiteX24" fmla="*/ 454395 w 457200"/>
                <a:gd name="connsiteY24" fmla="*/ 117806 h 510493"/>
                <a:gd name="connsiteX0" fmla="*/ 454395 w 457200"/>
                <a:gd name="connsiteY0" fmla="*/ 117806 h 510493"/>
                <a:gd name="connsiteX1" fmla="*/ 378662 w 457200"/>
                <a:gd name="connsiteY1" fmla="*/ 120611 h 510493"/>
                <a:gd name="connsiteX2" fmla="*/ 350613 w 457200"/>
                <a:gd name="connsiteY2" fmla="*/ 47684 h 510493"/>
                <a:gd name="connsiteX3" fmla="*/ 266466 w 457200"/>
                <a:gd name="connsiteY3" fmla="*/ 95367 h 510493"/>
                <a:gd name="connsiteX4" fmla="*/ 143050 w 457200"/>
                <a:gd name="connsiteY4" fmla="*/ 0 h 510493"/>
                <a:gd name="connsiteX5" fmla="*/ 50488 w 457200"/>
                <a:gd name="connsiteY5" fmla="*/ 53293 h 510493"/>
                <a:gd name="connsiteX6" fmla="*/ 89908 w 457200"/>
                <a:gd name="connsiteY6" fmla="*/ 142949 h 510493"/>
                <a:gd name="connsiteX7" fmla="*/ 0 w 457200"/>
                <a:gd name="connsiteY7" fmla="*/ 392687 h 510493"/>
                <a:gd name="connsiteX8" fmla="*/ 22439 w 457200"/>
                <a:gd name="connsiteY8" fmla="*/ 468420 h 510493"/>
                <a:gd name="connsiteX9" fmla="*/ 50488 w 457200"/>
                <a:gd name="connsiteY9" fmla="*/ 510493 h 510493"/>
                <a:gd name="connsiteX10" fmla="*/ 115001 w 457200"/>
                <a:gd name="connsiteY10" fmla="*/ 448786 h 510493"/>
                <a:gd name="connsiteX11" fmla="*/ 179514 w 457200"/>
                <a:gd name="connsiteY11" fmla="*/ 457200 h 510493"/>
                <a:gd name="connsiteX12" fmla="*/ 224392 w 457200"/>
                <a:gd name="connsiteY12" fmla="*/ 423541 h 510493"/>
                <a:gd name="connsiteX13" fmla="*/ 244027 w 457200"/>
                <a:gd name="connsiteY13" fmla="*/ 434761 h 510493"/>
                <a:gd name="connsiteX14" fmla="*/ 266466 w 457200"/>
                <a:gd name="connsiteY14" fmla="*/ 356224 h 510493"/>
                <a:gd name="connsiteX15" fmla="*/ 291710 w 457200"/>
                <a:gd name="connsiteY15" fmla="*/ 302930 h 510493"/>
                <a:gd name="connsiteX16" fmla="*/ 280491 w 457200"/>
                <a:gd name="connsiteY16" fmla="*/ 266467 h 510493"/>
                <a:gd name="connsiteX17" fmla="*/ 280491 w 457200"/>
                <a:gd name="connsiteY17" fmla="*/ 179514 h 510493"/>
                <a:gd name="connsiteX18" fmla="*/ 305735 w 457200"/>
                <a:gd name="connsiteY18" fmla="*/ 168295 h 510493"/>
                <a:gd name="connsiteX19" fmla="*/ 361833 w 457200"/>
                <a:gd name="connsiteY19" fmla="*/ 246832 h 510493"/>
                <a:gd name="connsiteX20" fmla="*/ 373052 w 457200"/>
                <a:gd name="connsiteY20" fmla="*/ 322565 h 510493"/>
                <a:gd name="connsiteX21" fmla="*/ 440370 w 457200"/>
                <a:gd name="connsiteY21" fmla="*/ 353419 h 510493"/>
                <a:gd name="connsiteX22" fmla="*/ 437565 w 457200"/>
                <a:gd name="connsiteY22" fmla="*/ 249637 h 510493"/>
                <a:gd name="connsiteX23" fmla="*/ 457200 w 457200"/>
                <a:gd name="connsiteY23" fmla="*/ 215978 h 510493"/>
                <a:gd name="connsiteX24" fmla="*/ 454395 w 457200"/>
                <a:gd name="connsiteY24" fmla="*/ 117806 h 51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7200" h="510493">
                  <a:moveTo>
                    <a:pt x="454395" y="117806"/>
                  </a:moveTo>
                  <a:lnTo>
                    <a:pt x="378662" y="120611"/>
                  </a:lnTo>
                  <a:lnTo>
                    <a:pt x="350613" y="47684"/>
                  </a:lnTo>
                  <a:lnTo>
                    <a:pt x="266466" y="95367"/>
                  </a:lnTo>
                  <a:lnTo>
                    <a:pt x="143050" y="0"/>
                  </a:lnTo>
                  <a:lnTo>
                    <a:pt x="50488" y="53293"/>
                  </a:lnTo>
                  <a:lnTo>
                    <a:pt x="89908" y="142949"/>
                  </a:lnTo>
                  <a:lnTo>
                    <a:pt x="0" y="392687"/>
                  </a:lnTo>
                  <a:lnTo>
                    <a:pt x="22439" y="468420"/>
                  </a:lnTo>
                  <a:lnTo>
                    <a:pt x="50488" y="510493"/>
                  </a:lnTo>
                  <a:lnTo>
                    <a:pt x="115001" y="448786"/>
                  </a:lnTo>
                  <a:lnTo>
                    <a:pt x="179514" y="457200"/>
                  </a:lnTo>
                  <a:lnTo>
                    <a:pt x="224392" y="423541"/>
                  </a:lnTo>
                  <a:lnTo>
                    <a:pt x="244027" y="434761"/>
                  </a:lnTo>
                  <a:lnTo>
                    <a:pt x="266466" y="356224"/>
                  </a:lnTo>
                  <a:lnTo>
                    <a:pt x="291710" y="302930"/>
                  </a:lnTo>
                  <a:lnTo>
                    <a:pt x="280491" y="266467"/>
                  </a:lnTo>
                  <a:lnTo>
                    <a:pt x="280491" y="179514"/>
                  </a:lnTo>
                  <a:lnTo>
                    <a:pt x="305735" y="168295"/>
                  </a:lnTo>
                  <a:lnTo>
                    <a:pt x="361833" y="246832"/>
                  </a:lnTo>
                  <a:lnTo>
                    <a:pt x="373052" y="322565"/>
                  </a:lnTo>
                  <a:lnTo>
                    <a:pt x="440370" y="353419"/>
                  </a:lnTo>
                  <a:lnTo>
                    <a:pt x="437565" y="249637"/>
                  </a:lnTo>
                  <a:lnTo>
                    <a:pt x="457200" y="215978"/>
                  </a:lnTo>
                  <a:lnTo>
                    <a:pt x="454395" y="117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39" name="Freeform 53">
              <a:extLst>
                <a:ext uri="{FF2B5EF4-FFF2-40B4-BE49-F238E27FC236}">
                  <a16:creationId xmlns:a16="http://schemas.microsoft.com/office/drawing/2014/main" id="{C392E4BD-B325-46D6-9BE3-EA2D9751B5E9}"/>
                </a:ext>
              </a:extLst>
            </p:cNvPr>
            <p:cNvSpPr/>
            <p:nvPr/>
          </p:nvSpPr>
          <p:spPr>
            <a:xfrm>
              <a:off x="3886200" y="3179763"/>
              <a:ext cx="427038" cy="431800"/>
            </a:xfrm>
            <a:custGeom>
              <a:avLst/>
              <a:gdLst>
                <a:gd name="connsiteX0" fmla="*/ 333784 w 431956"/>
                <a:gd name="connsiteY0" fmla="*/ 8415 h 437566"/>
                <a:gd name="connsiteX1" fmla="*/ 288905 w 431956"/>
                <a:gd name="connsiteY1" fmla="*/ 36464 h 437566"/>
                <a:gd name="connsiteX2" fmla="*/ 260856 w 431956"/>
                <a:gd name="connsiteY2" fmla="*/ 39269 h 437566"/>
                <a:gd name="connsiteX3" fmla="*/ 204758 w 431956"/>
                <a:gd name="connsiteY3" fmla="*/ 0 h 437566"/>
                <a:gd name="connsiteX4" fmla="*/ 129026 w 431956"/>
                <a:gd name="connsiteY4" fmla="*/ 8415 h 437566"/>
                <a:gd name="connsiteX5" fmla="*/ 131830 w 431956"/>
                <a:gd name="connsiteY5" fmla="*/ 64513 h 437566"/>
                <a:gd name="connsiteX6" fmla="*/ 78537 w 431956"/>
                <a:gd name="connsiteY6" fmla="*/ 95367 h 437566"/>
                <a:gd name="connsiteX7" fmla="*/ 70122 w 431956"/>
                <a:gd name="connsiteY7" fmla="*/ 162685 h 437566"/>
                <a:gd name="connsiteX8" fmla="*/ 8414 w 431956"/>
                <a:gd name="connsiteY8" fmla="*/ 204758 h 437566"/>
                <a:gd name="connsiteX9" fmla="*/ 0 w 431956"/>
                <a:gd name="connsiteY9" fmla="*/ 263661 h 437566"/>
                <a:gd name="connsiteX10" fmla="*/ 117806 w 431956"/>
                <a:gd name="connsiteY10" fmla="*/ 364638 h 437566"/>
                <a:gd name="connsiteX11" fmla="*/ 193538 w 431956"/>
                <a:gd name="connsiteY11" fmla="*/ 319759 h 437566"/>
                <a:gd name="connsiteX12" fmla="*/ 224392 w 431956"/>
                <a:gd name="connsiteY12" fmla="*/ 378663 h 437566"/>
                <a:gd name="connsiteX13" fmla="*/ 305735 w 431956"/>
                <a:gd name="connsiteY13" fmla="*/ 395492 h 437566"/>
                <a:gd name="connsiteX14" fmla="*/ 311345 w 431956"/>
                <a:gd name="connsiteY14" fmla="*/ 437566 h 437566"/>
                <a:gd name="connsiteX15" fmla="*/ 415126 w 431956"/>
                <a:gd name="connsiteY15" fmla="*/ 409517 h 437566"/>
                <a:gd name="connsiteX16" fmla="*/ 415126 w 431956"/>
                <a:gd name="connsiteY16" fmla="*/ 367443 h 437566"/>
                <a:gd name="connsiteX17" fmla="*/ 403906 w 431956"/>
                <a:gd name="connsiteY17" fmla="*/ 215978 h 437566"/>
                <a:gd name="connsiteX18" fmla="*/ 375857 w 431956"/>
                <a:gd name="connsiteY18" fmla="*/ 235612 h 437566"/>
                <a:gd name="connsiteX19" fmla="*/ 333784 w 431956"/>
                <a:gd name="connsiteY19" fmla="*/ 238417 h 437566"/>
                <a:gd name="connsiteX20" fmla="*/ 336589 w 431956"/>
                <a:gd name="connsiteY20" fmla="*/ 165490 h 437566"/>
                <a:gd name="connsiteX21" fmla="*/ 370248 w 431956"/>
                <a:gd name="connsiteY21" fmla="*/ 145855 h 437566"/>
                <a:gd name="connsiteX22" fmla="*/ 370248 w 431956"/>
                <a:gd name="connsiteY22" fmla="*/ 112196 h 437566"/>
                <a:gd name="connsiteX23" fmla="*/ 409516 w 431956"/>
                <a:gd name="connsiteY23" fmla="*/ 129026 h 437566"/>
                <a:gd name="connsiteX24" fmla="*/ 409516 w 431956"/>
                <a:gd name="connsiteY24" fmla="*/ 86952 h 437566"/>
                <a:gd name="connsiteX25" fmla="*/ 431956 w 431956"/>
                <a:gd name="connsiteY25" fmla="*/ 50488 h 437566"/>
                <a:gd name="connsiteX26" fmla="*/ 381467 w 431956"/>
                <a:gd name="connsiteY26" fmla="*/ 25244 h 437566"/>
                <a:gd name="connsiteX27" fmla="*/ 333784 w 431956"/>
                <a:gd name="connsiteY27" fmla="*/ 8415 h 437566"/>
                <a:gd name="connsiteX0" fmla="*/ 333784 w 431956"/>
                <a:gd name="connsiteY0" fmla="*/ 8415 h 437566"/>
                <a:gd name="connsiteX1" fmla="*/ 288905 w 431956"/>
                <a:gd name="connsiteY1" fmla="*/ 36464 h 437566"/>
                <a:gd name="connsiteX2" fmla="*/ 260856 w 431956"/>
                <a:gd name="connsiteY2" fmla="*/ 39269 h 437566"/>
                <a:gd name="connsiteX3" fmla="*/ 204758 w 431956"/>
                <a:gd name="connsiteY3" fmla="*/ 0 h 437566"/>
                <a:gd name="connsiteX4" fmla="*/ 129026 w 431956"/>
                <a:gd name="connsiteY4" fmla="*/ 8415 h 437566"/>
                <a:gd name="connsiteX5" fmla="*/ 131830 w 431956"/>
                <a:gd name="connsiteY5" fmla="*/ 64513 h 437566"/>
                <a:gd name="connsiteX6" fmla="*/ 78537 w 431956"/>
                <a:gd name="connsiteY6" fmla="*/ 95367 h 437566"/>
                <a:gd name="connsiteX7" fmla="*/ 70122 w 431956"/>
                <a:gd name="connsiteY7" fmla="*/ 162685 h 437566"/>
                <a:gd name="connsiteX8" fmla="*/ 16677 w 431956"/>
                <a:gd name="connsiteY8" fmla="*/ 182725 h 437566"/>
                <a:gd name="connsiteX9" fmla="*/ 0 w 431956"/>
                <a:gd name="connsiteY9" fmla="*/ 263661 h 437566"/>
                <a:gd name="connsiteX10" fmla="*/ 117806 w 431956"/>
                <a:gd name="connsiteY10" fmla="*/ 364638 h 437566"/>
                <a:gd name="connsiteX11" fmla="*/ 193538 w 431956"/>
                <a:gd name="connsiteY11" fmla="*/ 319759 h 437566"/>
                <a:gd name="connsiteX12" fmla="*/ 224392 w 431956"/>
                <a:gd name="connsiteY12" fmla="*/ 378663 h 437566"/>
                <a:gd name="connsiteX13" fmla="*/ 305735 w 431956"/>
                <a:gd name="connsiteY13" fmla="*/ 395492 h 437566"/>
                <a:gd name="connsiteX14" fmla="*/ 311345 w 431956"/>
                <a:gd name="connsiteY14" fmla="*/ 437566 h 437566"/>
                <a:gd name="connsiteX15" fmla="*/ 415126 w 431956"/>
                <a:gd name="connsiteY15" fmla="*/ 409517 h 437566"/>
                <a:gd name="connsiteX16" fmla="*/ 415126 w 431956"/>
                <a:gd name="connsiteY16" fmla="*/ 367443 h 437566"/>
                <a:gd name="connsiteX17" fmla="*/ 403906 w 431956"/>
                <a:gd name="connsiteY17" fmla="*/ 215978 h 437566"/>
                <a:gd name="connsiteX18" fmla="*/ 375857 w 431956"/>
                <a:gd name="connsiteY18" fmla="*/ 235612 h 437566"/>
                <a:gd name="connsiteX19" fmla="*/ 333784 w 431956"/>
                <a:gd name="connsiteY19" fmla="*/ 238417 h 437566"/>
                <a:gd name="connsiteX20" fmla="*/ 336589 w 431956"/>
                <a:gd name="connsiteY20" fmla="*/ 165490 h 437566"/>
                <a:gd name="connsiteX21" fmla="*/ 370248 w 431956"/>
                <a:gd name="connsiteY21" fmla="*/ 145855 h 437566"/>
                <a:gd name="connsiteX22" fmla="*/ 370248 w 431956"/>
                <a:gd name="connsiteY22" fmla="*/ 112196 h 437566"/>
                <a:gd name="connsiteX23" fmla="*/ 409516 w 431956"/>
                <a:gd name="connsiteY23" fmla="*/ 129026 h 437566"/>
                <a:gd name="connsiteX24" fmla="*/ 409516 w 431956"/>
                <a:gd name="connsiteY24" fmla="*/ 86952 h 437566"/>
                <a:gd name="connsiteX25" fmla="*/ 431956 w 431956"/>
                <a:gd name="connsiteY25" fmla="*/ 50488 h 437566"/>
                <a:gd name="connsiteX26" fmla="*/ 381467 w 431956"/>
                <a:gd name="connsiteY26" fmla="*/ 25244 h 437566"/>
                <a:gd name="connsiteX27" fmla="*/ 333784 w 431956"/>
                <a:gd name="connsiteY27" fmla="*/ 8415 h 437566"/>
                <a:gd name="connsiteX0" fmla="*/ 333784 w 431956"/>
                <a:gd name="connsiteY0" fmla="*/ 8415 h 437566"/>
                <a:gd name="connsiteX1" fmla="*/ 288905 w 431956"/>
                <a:gd name="connsiteY1" fmla="*/ 36464 h 437566"/>
                <a:gd name="connsiteX2" fmla="*/ 260856 w 431956"/>
                <a:gd name="connsiteY2" fmla="*/ 39269 h 437566"/>
                <a:gd name="connsiteX3" fmla="*/ 204758 w 431956"/>
                <a:gd name="connsiteY3" fmla="*/ 0 h 437566"/>
                <a:gd name="connsiteX4" fmla="*/ 129026 w 431956"/>
                <a:gd name="connsiteY4" fmla="*/ 8415 h 437566"/>
                <a:gd name="connsiteX5" fmla="*/ 131830 w 431956"/>
                <a:gd name="connsiteY5" fmla="*/ 64513 h 437566"/>
                <a:gd name="connsiteX6" fmla="*/ 78537 w 431956"/>
                <a:gd name="connsiteY6" fmla="*/ 95367 h 437566"/>
                <a:gd name="connsiteX7" fmla="*/ 59105 w 431956"/>
                <a:gd name="connsiteY7" fmla="*/ 151668 h 437566"/>
                <a:gd name="connsiteX8" fmla="*/ 16677 w 431956"/>
                <a:gd name="connsiteY8" fmla="*/ 182725 h 437566"/>
                <a:gd name="connsiteX9" fmla="*/ 0 w 431956"/>
                <a:gd name="connsiteY9" fmla="*/ 263661 h 437566"/>
                <a:gd name="connsiteX10" fmla="*/ 117806 w 431956"/>
                <a:gd name="connsiteY10" fmla="*/ 364638 h 437566"/>
                <a:gd name="connsiteX11" fmla="*/ 193538 w 431956"/>
                <a:gd name="connsiteY11" fmla="*/ 319759 h 437566"/>
                <a:gd name="connsiteX12" fmla="*/ 224392 w 431956"/>
                <a:gd name="connsiteY12" fmla="*/ 378663 h 437566"/>
                <a:gd name="connsiteX13" fmla="*/ 305735 w 431956"/>
                <a:gd name="connsiteY13" fmla="*/ 395492 h 437566"/>
                <a:gd name="connsiteX14" fmla="*/ 311345 w 431956"/>
                <a:gd name="connsiteY14" fmla="*/ 437566 h 437566"/>
                <a:gd name="connsiteX15" fmla="*/ 415126 w 431956"/>
                <a:gd name="connsiteY15" fmla="*/ 409517 h 437566"/>
                <a:gd name="connsiteX16" fmla="*/ 415126 w 431956"/>
                <a:gd name="connsiteY16" fmla="*/ 367443 h 437566"/>
                <a:gd name="connsiteX17" fmla="*/ 403906 w 431956"/>
                <a:gd name="connsiteY17" fmla="*/ 215978 h 437566"/>
                <a:gd name="connsiteX18" fmla="*/ 375857 w 431956"/>
                <a:gd name="connsiteY18" fmla="*/ 235612 h 437566"/>
                <a:gd name="connsiteX19" fmla="*/ 333784 w 431956"/>
                <a:gd name="connsiteY19" fmla="*/ 238417 h 437566"/>
                <a:gd name="connsiteX20" fmla="*/ 336589 w 431956"/>
                <a:gd name="connsiteY20" fmla="*/ 165490 h 437566"/>
                <a:gd name="connsiteX21" fmla="*/ 370248 w 431956"/>
                <a:gd name="connsiteY21" fmla="*/ 145855 h 437566"/>
                <a:gd name="connsiteX22" fmla="*/ 370248 w 431956"/>
                <a:gd name="connsiteY22" fmla="*/ 112196 h 437566"/>
                <a:gd name="connsiteX23" fmla="*/ 409516 w 431956"/>
                <a:gd name="connsiteY23" fmla="*/ 129026 h 437566"/>
                <a:gd name="connsiteX24" fmla="*/ 409516 w 431956"/>
                <a:gd name="connsiteY24" fmla="*/ 86952 h 437566"/>
                <a:gd name="connsiteX25" fmla="*/ 431956 w 431956"/>
                <a:gd name="connsiteY25" fmla="*/ 50488 h 437566"/>
                <a:gd name="connsiteX26" fmla="*/ 381467 w 431956"/>
                <a:gd name="connsiteY26" fmla="*/ 25244 h 437566"/>
                <a:gd name="connsiteX27" fmla="*/ 333784 w 431956"/>
                <a:gd name="connsiteY27" fmla="*/ 8415 h 43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1956" h="437566">
                  <a:moveTo>
                    <a:pt x="333784" y="8415"/>
                  </a:moveTo>
                  <a:lnTo>
                    <a:pt x="288905" y="36464"/>
                  </a:lnTo>
                  <a:lnTo>
                    <a:pt x="260856" y="39269"/>
                  </a:lnTo>
                  <a:lnTo>
                    <a:pt x="204758" y="0"/>
                  </a:lnTo>
                  <a:lnTo>
                    <a:pt x="129026" y="8415"/>
                  </a:lnTo>
                  <a:lnTo>
                    <a:pt x="131830" y="64513"/>
                  </a:lnTo>
                  <a:lnTo>
                    <a:pt x="78537" y="95367"/>
                  </a:lnTo>
                  <a:lnTo>
                    <a:pt x="59105" y="151668"/>
                  </a:lnTo>
                  <a:lnTo>
                    <a:pt x="16677" y="182725"/>
                  </a:lnTo>
                  <a:lnTo>
                    <a:pt x="0" y="263661"/>
                  </a:lnTo>
                  <a:lnTo>
                    <a:pt x="117806" y="364638"/>
                  </a:lnTo>
                  <a:lnTo>
                    <a:pt x="193538" y="319759"/>
                  </a:lnTo>
                  <a:lnTo>
                    <a:pt x="224392" y="378663"/>
                  </a:lnTo>
                  <a:lnTo>
                    <a:pt x="305735" y="395492"/>
                  </a:lnTo>
                  <a:lnTo>
                    <a:pt x="311345" y="437566"/>
                  </a:lnTo>
                  <a:lnTo>
                    <a:pt x="415126" y="409517"/>
                  </a:lnTo>
                  <a:lnTo>
                    <a:pt x="415126" y="367443"/>
                  </a:lnTo>
                  <a:lnTo>
                    <a:pt x="403906" y="215978"/>
                  </a:lnTo>
                  <a:lnTo>
                    <a:pt x="375857" y="235612"/>
                  </a:lnTo>
                  <a:lnTo>
                    <a:pt x="333784" y="238417"/>
                  </a:lnTo>
                  <a:lnTo>
                    <a:pt x="336589" y="165490"/>
                  </a:lnTo>
                  <a:lnTo>
                    <a:pt x="370248" y="145855"/>
                  </a:lnTo>
                  <a:lnTo>
                    <a:pt x="370248" y="112196"/>
                  </a:lnTo>
                  <a:lnTo>
                    <a:pt x="409516" y="129026"/>
                  </a:lnTo>
                  <a:lnTo>
                    <a:pt x="409516" y="86952"/>
                  </a:lnTo>
                  <a:lnTo>
                    <a:pt x="431956" y="50488"/>
                  </a:lnTo>
                  <a:lnTo>
                    <a:pt x="381467" y="25244"/>
                  </a:lnTo>
                  <a:lnTo>
                    <a:pt x="333784" y="84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9CEA25E3-2382-4CAB-A690-042C5F8A0DA1}"/>
                </a:ext>
              </a:extLst>
            </p:cNvPr>
            <p:cNvSpPr/>
            <p:nvPr/>
          </p:nvSpPr>
          <p:spPr>
            <a:xfrm>
              <a:off x="3727450" y="3101975"/>
              <a:ext cx="344488" cy="381000"/>
            </a:xfrm>
            <a:custGeom>
              <a:avLst/>
              <a:gdLst>
                <a:gd name="connsiteX0" fmla="*/ 350614 w 350614"/>
                <a:gd name="connsiteY0" fmla="*/ 70122 h 387077"/>
                <a:gd name="connsiteX1" fmla="*/ 336589 w 350614"/>
                <a:gd name="connsiteY1" fmla="*/ 0 h 387077"/>
                <a:gd name="connsiteX2" fmla="*/ 274881 w 350614"/>
                <a:gd name="connsiteY2" fmla="*/ 44878 h 387077"/>
                <a:gd name="connsiteX3" fmla="*/ 207563 w 350614"/>
                <a:gd name="connsiteY3" fmla="*/ 28049 h 387077"/>
                <a:gd name="connsiteX4" fmla="*/ 165490 w 350614"/>
                <a:gd name="connsiteY4" fmla="*/ 56098 h 387077"/>
                <a:gd name="connsiteX5" fmla="*/ 201953 w 350614"/>
                <a:gd name="connsiteY5" fmla="*/ 95366 h 387077"/>
                <a:gd name="connsiteX6" fmla="*/ 185124 w 350614"/>
                <a:gd name="connsiteY6" fmla="*/ 126220 h 387077"/>
                <a:gd name="connsiteX7" fmla="*/ 137441 w 350614"/>
                <a:gd name="connsiteY7" fmla="*/ 109391 h 387077"/>
                <a:gd name="connsiteX8" fmla="*/ 106587 w 350614"/>
                <a:gd name="connsiteY8" fmla="*/ 140245 h 387077"/>
                <a:gd name="connsiteX9" fmla="*/ 109391 w 350614"/>
                <a:gd name="connsiteY9" fmla="*/ 168294 h 387077"/>
                <a:gd name="connsiteX10" fmla="*/ 81342 w 350614"/>
                <a:gd name="connsiteY10" fmla="*/ 185123 h 387077"/>
                <a:gd name="connsiteX11" fmla="*/ 30854 w 350614"/>
                <a:gd name="connsiteY11" fmla="*/ 168294 h 387077"/>
                <a:gd name="connsiteX12" fmla="*/ 0 w 350614"/>
                <a:gd name="connsiteY12" fmla="*/ 210368 h 387077"/>
                <a:gd name="connsiteX13" fmla="*/ 0 w 350614"/>
                <a:gd name="connsiteY13" fmla="*/ 272076 h 387077"/>
                <a:gd name="connsiteX14" fmla="*/ 28049 w 350614"/>
                <a:gd name="connsiteY14" fmla="*/ 353418 h 387077"/>
                <a:gd name="connsiteX15" fmla="*/ 78538 w 350614"/>
                <a:gd name="connsiteY15" fmla="*/ 387077 h 387077"/>
                <a:gd name="connsiteX16" fmla="*/ 159880 w 350614"/>
                <a:gd name="connsiteY16" fmla="*/ 339393 h 387077"/>
                <a:gd name="connsiteX17" fmla="*/ 176709 w 350614"/>
                <a:gd name="connsiteY17" fmla="*/ 258051 h 387077"/>
                <a:gd name="connsiteX18" fmla="*/ 215978 w 350614"/>
                <a:gd name="connsiteY18" fmla="*/ 244027 h 387077"/>
                <a:gd name="connsiteX19" fmla="*/ 235612 w 350614"/>
                <a:gd name="connsiteY19" fmla="*/ 171099 h 387077"/>
                <a:gd name="connsiteX20" fmla="*/ 291711 w 350614"/>
                <a:gd name="connsiteY20" fmla="*/ 145855 h 387077"/>
                <a:gd name="connsiteX21" fmla="*/ 294515 w 350614"/>
                <a:gd name="connsiteY21" fmla="*/ 92562 h 387077"/>
                <a:gd name="connsiteX22" fmla="*/ 350614 w 350614"/>
                <a:gd name="connsiteY22" fmla="*/ 70122 h 38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0614" h="387077">
                  <a:moveTo>
                    <a:pt x="350614" y="70122"/>
                  </a:moveTo>
                  <a:lnTo>
                    <a:pt x="336589" y="0"/>
                  </a:lnTo>
                  <a:lnTo>
                    <a:pt x="274881" y="44878"/>
                  </a:lnTo>
                  <a:lnTo>
                    <a:pt x="207563" y="28049"/>
                  </a:lnTo>
                  <a:lnTo>
                    <a:pt x="165490" y="56098"/>
                  </a:lnTo>
                  <a:lnTo>
                    <a:pt x="201953" y="95366"/>
                  </a:lnTo>
                  <a:lnTo>
                    <a:pt x="185124" y="126220"/>
                  </a:lnTo>
                  <a:lnTo>
                    <a:pt x="137441" y="109391"/>
                  </a:lnTo>
                  <a:lnTo>
                    <a:pt x="106587" y="140245"/>
                  </a:lnTo>
                  <a:lnTo>
                    <a:pt x="109391" y="168294"/>
                  </a:lnTo>
                  <a:lnTo>
                    <a:pt x="81342" y="185123"/>
                  </a:lnTo>
                  <a:lnTo>
                    <a:pt x="30854" y="168294"/>
                  </a:lnTo>
                  <a:lnTo>
                    <a:pt x="0" y="210368"/>
                  </a:lnTo>
                  <a:lnTo>
                    <a:pt x="0" y="272076"/>
                  </a:lnTo>
                  <a:lnTo>
                    <a:pt x="28049" y="353418"/>
                  </a:lnTo>
                  <a:lnTo>
                    <a:pt x="78538" y="387077"/>
                  </a:lnTo>
                  <a:lnTo>
                    <a:pt x="159880" y="339393"/>
                  </a:lnTo>
                  <a:lnTo>
                    <a:pt x="176709" y="258051"/>
                  </a:lnTo>
                  <a:lnTo>
                    <a:pt x="215978" y="244027"/>
                  </a:lnTo>
                  <a:lnTo>
                    <a:pt x="235612" y="171099"/>
                  </a:lnTo>
                  <a:lnTo>
                    <a:pt x="291711" y="145855"/>
                  </a:lnTo>
                  <a:lnTo>
                    <a:pt x="294515" y="92562"/>
                  </a:lnTo>
                  <a:lnTo>
                    <a:pt x="350614" y="701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F62211E4-6726-49B2-8EB1-F3C5393176BF}"/>
                </a:ext>
              </a:extLst>
            </p:cNvPr>
            <p:cNvSpPr/>
            <p:nvPr/>
          </p:nvSpPr>
          <p:spPr>
            <a:xfrm>
              <a:off x="3336925" y="3019425"/>
              <a:ext cx="574675" cy="536575"/>
            </a:xfrm>
            <a:custGeom>
              <a:avLst/>
              <a:gdLst>
                <a:gd name="connsiteX0" fmla="*/ 558177 w 583421"/>
                <a:gd name="connsiteY0" fmla="*/ 131831 h 544152"/>
                <a:gd name="connsiteX1" fmla="*/ 510493 w 583421"/>
                <a:gd name="connsiteY1" fmla="*/ 100977 h 544152"/>
                <a:gd name="connsiteX2" fmla="*/ 454395 w 583421"/>
                <a:gd name="connsiteY2" fmla="*/ 100977 h 544152"/>
                <a:gd name="connsiteX3" fmla="*/ 426346 w 583421"/>
                <a:gd name="connsiteY3" fmla="*/ 64513 h 544152"/>
                <a:gd name="connsiteX4" fmla="*/ 375858 w 583421"/>
                <a:gd name="connsiteY4" fmla="*/ 109392 h 544152"/>
                <a:gd name="connsiteX5" fmla="*/ 339394 w 583421"/>
                <a:gd name="connsiteY5" fmla="*/ 100977 h 544152"/>
                <a:gd name="connsiteX6" fmla="*/ 263661 w 583421"/>
                <a:gd name="connsiteY6" fmla="*/ 36464 h 544152"/>
                <a:gd name="connsiteX7" fmla="*/ 210368 w 583421"/>
                <a:gd name="connsiteY7" fmla="*/ 50489 h 544152"/>
                <a:gd name="connsiteX8" fmla="*/ 179514 w 583421"/>
                <a:gd name="connsiteY8" fmla="*/ 0 h 544152"/>
                <a:gd name="connsiteX9" fmla="*/ 148660 w 583421"/>
                <a:gd name="connsiteY9" fmla="*/ 19635 h 544152"/>
                <a:gd name="connsiteX10" fmla="*/ 131831 w 583421"/>
                <a:gd name="connsiteY10" fmla="*/ 84148 h 544152"/>
                <a:gd name="connsiteX11" fmla="*/ 120611 w 583421"/>
                <a:gd name="connsiteY11" fmla="*/ 106587 h 544152"/>
                <a:gd name="connsiteX12" fmla="*/ 131831 w 583421"/>
                <a:gd name="connsiteY12" fmla="*/ 162685 h 544152"/>
                <a:gd name="connsiteX13" fmla="*/ 81342 w 583421"/>
                <a:gd name="connsiteY13" fmla="*/ 215978 h 544152"/>
                <a:gd name="connsiteX14" fmla="*/ 36464 w 583421"/>
                <a:gd name="connsiteY14" fmla="*/ 235613 h 544152"/>
                <a:gd name="connsiteX15" fmla="*/ 0 w 583421"/>
                <a:gd name="connsiteY15" fmla="*/ 328175 h 544152"/>
                <a:gd name="connsiteX16" fmla="*/ 11220 w 583421"/>
                <a:gd name="connsiteY16" fmla="*/ 367443 h 544152"/>
                <a:gd name="connsiteX17" fmla="*/ 28049 w 583421"/>
                <a:gd name="connsiteY17" fmla="*/ 423541 h 544152"/>
                <a:gd name="connsiteX18" fmla="*/ 58903 w 583421"/>
                <a:gd name="connsiteY18" fmla="*/ 471225 h 544152"/>
                <a:gd name="connsiteX19" fmla="*/ 109391 w 583421"/>
                <a:gd name="connsiteY19" fmla="*/ 457200 h 544152"/>
                <a:gd name="connsiteX20" fmla="*/ 134636 w 583421"/>
                <a:gd name="connsiteY20" fmla="*/ 440371 h 544152"/>
                <a:gd name="connsiteX21" fmla="*/ 162685 w 583421"/>
                <a:gd name="connsiteY21" fmla="*/ 443176 h 544152"/>
                <a:gd name="connsiteX22" fmla="*/ 168295 w 583421"/>
                <a:gd name="connsiteY22" fmla="*/ 493664 h 544152"/>
                <a:gd name="connsiteX23" fmla="*/ 224393 w 583421"/>
                <a:gd name="connsiteY23" fmla="*/ 502079 h 544152"/>
                <a:gd name="connsiteX24" fmla="*/ 258052 w 583421"/>
                <a:gd name="connsiteY24" fmla="*/ 490859 h 544152"/>
                <a:gd name="connsiteX25" fmla="*/ 280491 w 583421"/>
                <a:gd name="connsiteY25" fmla="*/ 524518 h 544152"/>
                <a:gd name="connsiteX26" fmla="*/ 375858 w 583421"/>
                <a:gd name="connsiteY26" fmla="*/ 532933 h 544152"/>
                <a:gd name="connsiteX27" fmla="*/ 423541 w 583421"/>
                <a:gd name="connsiteY27" fmla="*/ 544152 h 544152"/>
                <a:gd name="connsiteX28" fmla="*/ 468420 w 583421"/>
                <a:gd name="connsiteY28" fmla="*/ 493664 h 544152"/>
                <a:gd name="connsiteX29" fmla="*/ 465615 w 583421"/>
                <a:gd name="connsiteY29" fmla="*/ 460005 h 544152"/>
                <a:gd name="connsiteX30" fmla="*/ 412322 w 583421"/>
                <a:gd name="connsiteY30" fmla="*/ 426346 h 544152"/>
                <a:gd name="connsiteX31" fmla="*/ 392687 w 583421"/>
                <a:gd name="connsiteY31" fmla="*/ 347809 h 544152"/>
                <a:gd name="connsiteX32" fmla="*/ 395492 w 583421"/>
                <a:gd name="connsiteY32" fmla="*/ 305735 h 544152"/>
                <a:gd name="connsiteX33" fmla="*/ 409517 w 583421"/>
                <a:gd name="connsiteY33" fmla="*/ 260857 h 544152"/>
                <a:gd name="connsiteX34" fmla="*/ 474030 w 583421"/>
                <a:gd name="connsiteY34" fmla="*/ 272076 h 544152"/>
                <a:gd name="connsiteX35" fmla="*/ 499274 w 583421"/>
                <a:gd name="connsiteY35" fmla="*/ 249637 h 544152"/>
                <a:gd name="connsiteX36" fmla="*/ 513298 w 583421"/>
                <a:gd name="connsiteY36" fmla="*/ 213173 h 544152"/>
                <a:gd name="connsiteX37" fmla="*/ 546957 w 583421"/>
                <a:gd name="connsiteY37" fmla="*/ 204759 h 544152"/>
                <a:gd name="connsiteX38" fmla="*/ 580616 w 583421"/>
                <a:gd name="connsiteY38" fmla="*/ 213173 h 544152"/>
                <a:gd name="connsiteX39" fmla="*/ 583421 w 583421"/>
                <a:gd name="connsiteY39" fmla="*/ 185124 h 544152"/>
                <a:gd name="connsiteX40" fmla="*/ 558177 w 583421"/>
                <a:gd name="connsiteY40" fmla="*/ 131831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83421" h="544152">
                  <a:moveTo>
                    <a:pt x="558177" y="131831"/>
                  </a:moveTo>
                  <a:lnTo>
                    <a:pt x="510493" y="100977"/>
                  </a:lnTo>
                  <a:lnTo>
                    <a:pt x="454395" y="100977"/>
                  </a:lnTo>
                  <a:lnTo>
                    <a:pt x="426346" y="64513"/>
                  </a:lnTo>
                  <a:lnTo>
                    <a:pt x="375858" y="109392"/>
                  </a:lnTo>
                  <a:lnTo>
                    <a:pt x="339394" y="100977"/>
                  </a:lnTo>
                  <a:lnTo>
                    <a:pt x="263661" y="36464"/>
                  </a:lnTo>
                  <a:lnTo>
                    <a:pt x="210368" y="50489"/>
                  </a:lnTo>
                  <a:lnTo>
                    <a:pt x="179514" y="0"/>
                  </a:lnTo>
                  <a:lnTo>
                    <a:pt x="148660" y="19635"/>
                  </a:lnTo>
                  <a:lnTo>
                    <a:pt x="131831" y="84148"/>
                  </a:lnTo>
                  <a:lnTo>
                    <a:pt x="120611" y="106587"/>
                  </a:lnTo>
                  <a:lnTo>
                    <a:pt x="131831" y="162685"/>
                  </a:lnTo>
                  <a:lnTo>
                    <a:pt x="81342" y="215978"/>
                  </a:lnTo>
                  <a:lnTo>
                    <a:pt x="36464" y="235613"/>
                  </a:lnTo>
                  <a:lnTo>
                    <a:pt x="0" y="328175"/>
                  </a:lnTo>
                  <a:lnTo>
                    <a:pt x="11220" y="367443"/>
                  </a:lnTo>
                  <a:lnTo>
                    <a:pt x="28049" y="423541"/>
                  </a:lnTo>
                  <a:lnTo>
                    <a:pt x="58903" y="471225"/>
                  </a:lnTo>
                  <a:lnTo>
                    <a:pt x="109391" y="457200"/>
                  </a:lnTo>
                  <a:lnTo>
                    <a:pt x="134636" y="440371"/>
                  </a:lnTo>
                  <a:lnTo>
                    <a:pt x="162685" y="443176"/>
                  </a:lnTo>
                  <a:lnTo>
                    <a:pt x="168295" y="493664"/>
                  </a:lnTo>
                  <a:lnTo>
                    <a:pt x="224393" y="502079"/>
                  </a:lnTo>
                  <a:lnTo>
                    <a:pt x="258052" y="490859"/>
                  </a:lnTo>
                  <a:lnTo>
                    <a:pt x="280491" y="524518"/>
                  </a:lnTo>
                  <a:lnTo>
                    <a:pt x="375858" y="532933"/>
                  </a:lnTo>
                  <a:lnTo>
                    <a:pt x="423541" y="544152"/>
                  </a:lnTo>
                  <a:lnTo>
                    <a:pt x="468420" y="493664"/>
                  </a:lnTo>
                  <a:lnTo>
                    <a:pt x="465615" y="460005"/>
                  </a:lnTo>
                  <a:lnTo>
                    <a:pt x="412322" y="426346"/>
                  </a:lnTo>
                  <a:lnTo>
                    <a:pt x="392687" y="347809"/>
                  </a:lnTo>
                  <a:lnTo>
                    <a:pt x="395492" y="305735"/>
                  </a:lnTo>
                  <a:lnTo>
                    <a:pt x="409517" y="260857"/>
                  </a:lnTo>
                  <a:lnTo>
                    <a:pt x="474030" y="272076"/>
                  </a:lnTo>
                  <a:lnTo>
                    <a:pt x="499274" y="249637"/>
                  </a:lnTo>
                  <a:lnTo>
                    <a:pt x="513298" y="213173"/>
                  </a:lnTo>
                  <a:lnTo>
                    <a:pt x="546957" y="204759"/>
                  </a:lnTo>
                  <a:lnTo>
                    <a:pt x="580616" y="213173"/>
                  </a:lnTo>
                  <a:lnTo>
                    <a:pt x="583421" y="185124"/>
                  </a:lnTo>
                  <a:lnTo>
                    <a:pt x="558177" y="13183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2" name="Freeform 58">
              <a:extLst>
                <a:ext uri="{FF2B5EF4-FFF2-40B4-BE49-F238E27FC236}">
                  <a16:creationId xmlns:a16="http://schemas.microsoft.com/office/drawing/2014/main" id="{37E0501F-DC2C-4418-BDA8-9572D604BB99}"/>
                </a:ext>
              </a:extLst>
            </p:cNvPr>
            <p:cNvSpPr/>
            <p:nvPr/>
          </p:nvSpPr>
          <p:spPr>
            <a:xfrm>
              <a:off x="3822700" y="1506538"/>
              <a:ext cx="700088" cy="1392237"/>
            </a:xfrm>
            <a:custGeom>
              <a:avLst/>
              <a:gdLst>
                <a:gd name="connsiteX0" fmla="*/ 569396 w 709642"/>
                <a:gd name="connsiteY0" fmla="*/ 1222940 h 1222940"/>
                <a:gd name="connsiteX1" fmla="*/ 549762 w 709642"/>
                <a:gd name="connsiteY1" fmla="*/ 1135988 h 1222940"/>
                <a:gd name="connsiteX2" fmla="*/ 569396 w 709642"/>
                <a:gd name="connsiteY2" fmla="*/ 1071475 h 1222940"/>
                <a:gd name="connsiteX3" fmla="*/ 563786 w 709642"/>
                <a:gd name="connsiteY3" fmla="*/ 863912 h 1222940"/>
                <a:gd name="connsiteX4" fmla="*/ 575006 w 709642"/>
                <a:gd name="connsiteY4" fmla="*/ 844278 h 1222940"/>
                <a:gd name="connsiteX5" fmla="*/ 549762 w 709642"/>
                <a:gd name="connsiteY5" fmla="*/ 760131 h 1222940"/>
                <a:gd name="connsiteX6" fmla="*/ 577811 w 709642"/>
                <a:gd name="connsiteY6" fmla="*/ 544153 h 1222940"/>
                <a:gd name="connsiteX7" fmla="*/ 580616 w 709642"/>
                <a:gd name="connsiteY7" fmla="*/ 417932 h 1222940"/>
                <a:gd name="connsiteX8" fmla="*/ 619885 w 709642"/>
                <a:gd name="connsiteY8" fmla="*/ 440371 h 1222940"/>
                <a:gd name="connsiteX9" fmla="*/ 639519 w 709642"/>
                <a:gd name="connsiteY9" fmla="*/ 409517 h 1222940"/>
                <a:gd name="connsiteX10" fmla="*/ 670373 w 709642"/>
                <a:gd name="connsiteY10" fmla="*/ 417932 h 1222940"/>
                <a:gd name="connsiteX11" fmla="*/ 709642 w 709642"/>
                <a:gd name="connsiteY11" fmla="*/ 277686 h 1222940"/>
                <a:gd name="connsiteX12" fmla="*/ 684397 w 709642"/>
                <a:gd name="connsiteY12" fmla="*/ 249637 h 1222940"/>
                <a:gd name="connsiteX13" fmla="*/ 636714 w 709642"/>
                <a:gd name="connsiteY13" fmla="*/ 288906 h 1222940"/>
                <a:gd name="connsiteX14" fmla="*/ 572201 w 709642"/>
                <a:gd name="connsiteY14" fmla="*/ 241223 h 1222940"/>
                <a:gd name="connsiteX15" fmla="*/ 448785 w 709642"/>
                <a:gd name="connsiteY15" fmla="*/ 241223 h 1222940"/>
                <a:gd name="connsiteX16" fmla="*/ 378662 w 709642"/>
                <a:gd name="connsiteY16" fmla="*/ 182320 h 1222940"/>
                <a:gd name="connsiteX17" fmla="*/ 319759 w 709642"/>
                <a:gd name="connsiteY17" fmla="*/ 185124 h 1222940"/>
                <a:gd name="connsiteX18" fmla="*/ 294515 w 709642"/>
                <a:gd name="connsiteY18" fmla="*/ 143051 h 1222940"/>
                <a:gd name="connsiteX19" fmla="*/ 218783 w 709642"/>
                <a:gd name="connsiteY19" fmla="*/ 137441 h 1222940"/>
                <a:gd name="connsiteX20" fmla="*/ 204758 w 709642"/>
                <a:gd name="connsiteY20" fmla="*/ 53294 h 1222940"/>
                <a:gd name="connsiteX21" fmla="*/ 157075 w 709642"/>
                <a:gd name="connsiteY21" fmla="*/ 2805 h 1222940"/>
                <a:gd name="connsiteX22" fmla="*/ 86952 w 709642"/>
                <a:gd name="connsiteY22" fmla="*/ 0 h 1222940"/>
                <a:gd name="connsiteX23" fmla="*/ 123416 w 709642"/>
                <a:gd name="connsiteY23" fmla="*/ 53294 h 1222940"/>
                <a:gd name="connsiteX24" fmla="*/ 131831 w 709642"/>
                <a:gd name="connsiteY24" fmla="*/ 86953 h 1222940"/>
                <a:gd name="connsiteX25" fmla="*/ 176709 w 709642"/>
                <a:gd name="connsiteY25" fmla="*/ 106587 h 1222940"/>
                <a:gd name="connsiteX26" fmla="*/ 179514 w 709642"/>
                <a:gd name="connsiteY26" fmla="*/ 145856 h 1222940"/>
                <a:gd name="connsiteX27" fmla="*/ 230002 w 709642"/>
                <a:gd name="connsiteY27" fmla="*/ 215978 h 1222940"/>
                <a:gd name="connsiteX28" fmla="*/ 325369 w 709642"/>
                <a:gd name="connsiteY28" fmla="*/ 244027 h 1222940"/>
                <a:gd name="connsiteX29" fmla="*/ 364638 w 709642"/>
                <a:gd name="connsiteY29" fmla="*/ 263662 h 1222940"/>
                <a:gd name="connsiteX30" fmla="*/ 364638 w 709642"/>
                <a:gd name="connsiteY30" fmla="*/ 359029 h 1222940"/>
                <a:gd name="connsiteX31" fmla="*/ 387077 w 709642"/>
                <a:gd name="connsiteY31" fmla="*/ 423542 h 1222940"/>
                <a:gd name="connsiteX32" fmla="*/ 319759 w 709642"/>
                <a:gd name="connsiteY32" fmla="*/ 485250 h 1222940"/>
                <a:gd name="connsiteX33" fmla="*/ 252442 w 709642"/>
                <a:gd name="connsiteY33" fmla="*/ 499274 h 1222940"/>
                <a:gd name="connsiteX34" fmla="*/ 213173 w 709642"/>
                <a:gd name="connsiteY34" fmla="*/ 577812 h 1222940"/>
                <a:gd name="connsiteX35" fmla="*/ 145855 w 709642"/>
                <a:gd name="connsiteY35" fmla="*/ 583421 h 1222940"/>
                <a:gd name="connsiteX36" fmla="*/ 126221 w 709642"/>
                <a:gd name="connsiteY36" fmla="*/ 622690 h 1222940"/>
                <a:gd name="connsiteX37" fmla="*/ 95367 w 709642"/>
                <a:gd name="connsiteY37" fmla="*/ 625495 h 1222940"/>
                <a:gd name="connsiteX38" fmla="*/ 115001 w 709642"/>
                <a:gd name="connsiteY38" fmla="*/ 675983 h 1222940"/>
                <a:gd name="connsiteX39" fmla="*/ 126221 w 709642"/>
                <a:gd name="connsiteY39" fmla="*/ 751716 h 1222940"/>
                <a:gd name="connsiteX40" fmla="*/ 159880 w 709642"/>
                <a:gd name="connsiteY40" fmla="*/ 819034 h 1222940"/>
                <a:gd name="connsiteX41" fmla="*/ 140245 w 709642"/>
                <a:gd name="connsiteY41" fmla="*/ 858302 h 1222940"/>
                <a:gd name="connsiteX42" fmla="*/ 75732 w 709642"/>
                <a:gd name="connsiteY42" fmla="*/ 858302 h 1222940"/>
                <a:gd name="connsiteX43" fmla="*/ 28049 w 709642"/>
                <a:gd name="connsiteY43" fmla="*/ 903181 h 1222940"/>
                <a:gd name="connsiteX44" fmla="*/ 56098 w 709642"/>
                <a:gd name="connsiteY44" fmla="*/ 964889 h 1222940"/>
                <a:gd name="connsiteX45" fmla="*/ 16829 w 709642"/>
                <a:gd name="connsiteY45" fmla="*/ 970499 h 1222940"/>
                <a:gd name="connsiteX46" fmla="*/ 0 w 709642"/>
                <a:gd name="connsiteY46" fmla="*/ 1020987 h 1222940"/>
                <a:gd name="connsiteX47" fmla="*/ 39269 w 709642"/>
                <a:gd name="connsiteY47" fmla="*/ 1051841 h 1222940"/>
                <a:gd name="connsiteX48" fmla="*/ 28049 w 709642"/>
                <a:gd name="connsiteY48" fmla="*/ 1110744 h 1222940"/>
                <a:gd name="connsiteX49" fmla="*/ 98172 w 709642"/>
                <a:gd name="connsiteY49" fmla="*/ 1155623 h 1222940"/>
                <a:gd name="connsiteX50" fmla="*/ 140245 w 709642"/>
                <a:gd name="connsiteY50" fmla="*/ 1166842 h 1222940"/>
                <a:gd name="connsiteX51" fmla="*/ 168294 w 709642"/>
                <a:gd name="connsiteY51" fmla="*/ 1144403 h 1222940"/>
                <a:gd name="connsiteX52" fmla="*/ 196343 w 709642"/>
                <a:gd name="connsiteY52" fmla="*/ 1166842 h 1222940"/>
                <a:gd name="connsiteX53" fmla="*/ 221588 w 709642"/>
                <a:gd name="connsiteY53" fmla="*/ 1206111 h 1222940"/>
                <a:gd name="connsiteX54" fmla="*/ 420736 w 709642"/>
                <a:gd name="connsiteY54" fmla="*/ 1222940 h 1222940"/>
                <a:gd name="connsiteX55" fmla="*/ 420736 w 709642"/>
                <a:gd name="connsiteY55" fmla="*/ 1206111 h 1222940"/>
                <a:gd name="connsiteX56" fmla="*/ 445980 w 709642"/>
                <a:gd name="connsiteY56" fmla="*/ 1208916 h 1222940"/>
                <a:gd name="connsiteX57" fmla="*/ 460005 w 709642"/>
                <a:gd name="connsiteY57" fmla="*/ 1183672 h 1222940"/>
                <a:gd name="connsiteX58" fmla="*/ 569396 w 709642"/>
                <a:gd name="connsiteY58" fmla="*/ 1222940 h 1222940"/>
                <a:gd name="connsiteX0" fmla="*/ 569396 w 709642"/>
                <a:gd name="connsiteY0" fmla="*/ 1222940 h 1222940"/>
                <a:gd name="connsiteX1" fmla="*/ 549762 w 709642"/>
                <a:gd name="connsiteY1" fmla="*/ 1135988 h 1222940"/>
                <a:gd name="connsiteX2" fmla="*/ 569396 w 709642"/>
                <a:gd name="connsiteY2" fmla="*/ 1071475 h 1222940"/>
                <a:gd name="connsiteX3" fmla="*/ 563786 w 709642"/>
                <a:gd name="connsiteY3" fmla="*/ 863912 h 1222940"/>
                <a:gd name="connsiteX4" fmla="*/ 575006 w 709642"/>
                <a:gd name="connsiteY4" fmla="*/ 844278 h 1222940"/>
                <a:gd name="connsiteX5" fmla="*/ 549762 w 709642"/>
                <a:gd name="connsiteY5" fmla="*/ 760131 h 1222940"/>
                <a:gd name="connsiteX6" fmla="*/ 577811 w 709642"/>
                <a:gd name="connsiteY6" fmla="*/ 544153 h 1222940"/>
                <a:gd name="connsiteX7" fmla="*/ 580616 w 709642"/>
                <a:gd name="connsiteY7" fmla="*/ 417932 h 1222940"/>
                <a:gd name="connsiteX8" fmla="*/ 619885 w 709642"/>
                <a:gd name="connsiteY8" fmla="*/ 440371 h 1222940"/>
                <a:gd name="connsiteX9" fmla="*/ 639519 w 709642"/>
                <a:gd name="connsiteY9" fmla="*/ 409517 h 1222940"/>
                <a:gd name="connsiteX10" fmla="*/ 670373 w 709642"/>
                <a:gd name="connsiteY10" fmla="*/ 417932 h 1222940"/>
                <a:gd name="connsiteX11" fmla="*/ 709642 w 709642"/>
                <a:gd name="connsiteY11" fmla="*/ 277686 h 1222940"/>
                <a:gd name="connsiteX12" fmla="*/ 684397 w 709642"/>
                <a:gd name="connsiteY12" fmla="*/ 249637 h 1222940"/>
                <a:gd name="connsiteX13" fmla="*/ 636714 w 709642"/>
                <a:gd name="connsiteY13" fmla="*/ 288906 h 1222940"/>
                <a:gd name="connsiteX14" fmla="*/ 572201 w 709642"/>
                <a:gd name="connsiteY14" fmla="*/ 241223 h 1222940"/>
                <a:gd name="connsiteX15" fmla="*/ 448785 w 709642"/>
                <a:gd name="connsiteY15" fmla="*/ 241223 h 1222940"/>
                <a:gd name="connsiteX16" fmla="*/ 378662 w 709642"/>
                <a:gd name="connsiteY16" fmla="*/ 182320 h 1222940"/>
                <a:gd name="connsiteX17" fmla="*/ 319759 w 709642"/>
                <a:gd name="connsiteY17" fmla="*/ 185124 h 1222940"/>
                <a:gd name="connsiteX18" fmla="*/ 294515 w 709642"/>
                <a:gd name="connsiteY18" fmla="*/ 143051 h 1222940"/>
                <a:gd name="connsiteX19" fmla="*/ 218783 w 709642"/>
                <a:gd name="connsiteY19" fmla="*/ 137441 h 1222940"/>
                <a:gd name="connsiteX20" fmla="*/ 204758 w 709642"/>
                <a:gd name="connsiteY20" fmla="*/ 53294 h 1222940"/>
                <a:gd name="connsiteX21" fmla="*/ 157075 w 709642"/>
                <a:gd name="connsiteY21" fmla="*/ 2805 h 1222940"/>
                <a:gd name="connsiteX22" fmla="*/ 129026 w 709642"/>
                <a:gd name="connsiteY22" fmla="*/ 2805 h 1222940"/>
                <a:gd name="connsiteX23" fmla="*/ 86952 w 709642"/>
                <a:gd name="connsiteY23" fmla="*/ 0 h 1222940"/>
                <a:gd name="connsiteX24" fmla="*/ 123416 w 709642"/>
                <a:gd name="connsiteY24" fmla="*/ 53294 h 1222940"/>
                <a:gd name="connsiteX25" fmla="*/ 131831 w 709642"/>
                <a:gd name="connsiteY25" fmla="*/ 86953 h 1222940"/>
                <a:gd name="connsiteX26" fmla="*/ 176709 w 709642"/>
                <a:gd name="connsiteY26" fmla="*/ 106587 h 1222940"/>
                <a:gd name="connsiteX27" fmla="*/ 179514 w 709642"/>
                <a:gd name="connsiteY27" fmla="*/ 145856 h 1222940"/>
                <a:gd name="connsiteX28" fmla="*/ 230002 w 709642"/>
                <a:gd name="connsiteY28" fmla="*/ 215978 h 1222940"/>
                <a:gd name="connsiteX29" fmla="*/ 325369 w 709642"/>
                <a:gd name="connsiteY29" fmla="*/ 244027 h 1222940"/>
                <a:gd name="connsiteX30" fmla="*/ 364638 w 709642"/>
                <a:gd name="connsiteY30" fmla="*/ 263662 h 1222940"/>
                <a:gd name="connsiteX31" fmla="*/ 364638 w 709642"/>
                <a:gd name="connsiteY31" fmla="*/ 359029 h 1222940"/>
                <a:gd name="connsiteX32" fmla="*/ 387077 w 709642"/>
                <a:gd name="connsiteY32" fmla="*/ 423542 h 1222940"/>
                <a:gd name="connsiteX33" fmla="*/ 319759 w 709642"/>
                <a:gd name="connsiteY33" fmla="*/ 485250 h 1222940"/>
                <a:gd name="connsiteX34" fmla="*/ 252442 w 709642"/>
                <a:gd name="connsiteY34" fmla="*/ 499274 h 1222940"/>
                <a:gd name="connsiteX35" fmla="*/ 213173 w 709642"/>
                <a:gd name="connsiteY35" fmla="*/ 577812 h 1222940"/>
                <a:gd name="connsiteX36" fmla="*/ 145855 w 709642"/>
                <a:gd name="connsiteY36" fmla="*/ 583421 h 1222940"/>
                <a:gd name="connsiteX37" fmla="*/ 126221 w 709642"/>
                <a:gd name="connsiteY37" fmla="*/ 622690 h 1222940"/>
                <a:gd name="connsiteX38" fmla="*/ 95367 w 709642"/>
                <a:gd name="connsiteY38" fmla="*/ 625495 h 1222940"/>
                <a:gd name="connsiteX39" fmla="*/ 115001 w 709642"/>
                <a:gd name="connsiteY39" fmla="*/ 675983 h 1222940"/>
                <a:gd name="connsiteX40" fmla="*/ 126221 w 709642"/>
                <a:gd name="connsiteY40" fmla="*/ 751716 h 1222940"/>
                <a:gd name="connsiteX41" fmla="*/ 159880 w 709642"/>
                <a:gd name="connsiteY41" fmla="*/ 819034 h 1222940"/>
                <a:gd name="connsiteX42" fmla="*/ 140245 w 709642"/>
                <a:gd name="connsiteY42" fmla="*/ 858302 h 1222940"/>
                <a:gd name="connsiteX43" fmla="*/ 75732 w 709642"/>
                <a:gd name="connsiteY43" fmla="*/ 858302 h 1222940"/>
                <a:gd name="connsiteX44" fmla="*/ 28049 w 709642"/>
                <a:gd name="connsiteY44" fmla="*/ 903181 h 1222940"/>
                <a:gd name="connsiteX45" fmla="*/ 56098 w 709642"/>
                <a:gd name="connsiteY45" fmla="*/ 964889 h 1222940"/>
                <a:gd name="connsiteX46" fmla="*/ 16829 w 709642"/>
                <a:gd name="connsiteY46" fmla="*/ 970499 h 1222940"/>
                <a:gd name="connsiteX47" fmla="*/ 0 w 709642"/>
                <a:gd name="connsiteY47" fmla="*/ 1020987 h 1222940"/>
                <a:gd name="connsiteX48" fmla="*/ 39269 w 709642"/>
                <a:gd name="connsiteY48" fmla="*/ 1051841 h 1222940"/>
                <a:gd name="connsiteX49" fmla="*/ 28049 w 709642"/>
                <a:gd name="connsiteY49" fmla="*/ 1110744 h 1222940"/>
                <a:gd name="connsiteX50" fmla="*/ 98172 w 709642"/>
                <a:gd name="connsiteY50" fmla="*/ 1155623 h 1222940"/>
                <a:gd name="connsiteX51" fmla="*/ 140245 w 709642"/>
                <a:gd name="connsiteY51" fmla="*/ 1166842 h 1222940"/>
                <a:gd name="connsiteX52" fmla="*/ 168294 w 709642"/>
                <a:gd name="connsiteY52" fmla="*/ 1144403 h 1222940"/>
                <a:gd name="connsiteX53" fmla="*/ 196343 w 709642"/>
                <a:gd name="connsiteY53" fmla="*/ 1166842 h 1222940"/>
                <a:gd name="connsiteX54" fmla="*/ 221588 w 709642"/>
                <a:gd name="connsiteY54" fmla="*/ 1206111 h 1222940"/>
                <a:gd name="connsiteX55" fmla="*/ 420736 w 709642"/>
                <a:gd name="connsiteY55" fmla="*/ 1222940 h 1222940"/>
                <a:gd name="connsiteX56" fmla="*/ 420736 w 709642"/>
                <a:gd name="connsiteY56" fmla="*/ 1206111 h 1222940"/>
                <a:gd name="connsiteX57" fmla="*/ 445980 w 709642"/>
                <a:gd name="connsiteY57" fmla="*/ 1208916 h 1222940"/>
                <a:gd name="connsiteX58" fmla="*/ 460005 w 709642"/>
                <a:gd name="connsiteY58" fmla="*/ 1183672 h 1222940"/>
                <a:gd name="connsiteX59" fmla="*/ 569396 w 709642"/>
                <a:gd name="connsiteY59" fmla="*/ 1222940 h 1222940"/>
                <a:gd name="connsiteX0" fmla="*/ 569396 w 709642"/>
                <a:gd name="connsiteY0" fmla="*/ 1298672 h 1298672"/>
                <a:gd name="connsiteX1" fmla="*/ 549762 w 709642"/>
                <a:gd name="connsiteY1" fmla="*/ 1211720 h 1298672"/>
                <a:gd name="connsiteX2" fmla="*/ 569396 w 709642"/>
                <a:gd name="connsiteY2" fmla="*/ 1147207 h 1298672"/>
                <a:gd name="connsiteX3" fmla="*/ 563786 w 709642"/>
                <a:gd name="connsiteY3" fmla="*/ 939644 h 1298672"/>
                <a:gd name="connsiteX4" fmla="*/ 575006 w 709642"/>
                <a:gd name="connsiteY4" fmla="*/ 920010 h 1298672"/>
                <a:gd name="connsiteX5" fmla="*/ 549762 w 709642"/>
                <a:gd name="connsiteY5" fmla="*/ 835863 h 1298672"/>
                <a:gd name="connsiteX6" fmla="*/ 577811 w 709642"/>
                <a:gd name="connsiteY6" fmla="*/ 619885 h 1298672"/>
                <a:gd name="connsiteX7" fmla="*/ 580616 w 709642"/>
                <a:gd name="connsiteY7" fmla="*/ 493664 h 1298672"/>
                <a:gd name="connsiteX8" fmla="*/ 619885 w 709642"/>
                <a:gd name="connsiteY8" fmla="*/ 516103 h 1298672"/>
                <a:gd name="connsiteX9" fmla="*/ 639519 w 709642"/>
                <a:gd name="connsiteY9" fmla="*/ 485249 h 1298672"/>
                <a:gd name="connsiteX10" fmla="*/ 670373 w 709642"/>
                <a:gd name="connsiteY10" fmla="*/ 493664 h 1298672"/>
                <a:gd name="connsiteX11" fmla="*/ 709642 w 709642"/>
                <a:gd name="connsiteY11" fmla="*/ 353418 h 1298672"/>
                <a:gd name="connsiteX12" fmla="*/ 684397 w 709642"/>
                <a:gd name="connsiteY12" fmla="*/ 325369 h 1298672"/>
                <a:gd name="connsiteX13" fmla="*/ 636714 w 709642"/>
                <a:gd name="connsiteY13" fmla="*/ 364638 h 1298672"/>
                <a:gd name="connsiteX14" fmla="*/ 572201 w 709642"/>
                <a:gd name="connsiteY14" fmla="*/ 316955 h 1298672"/>
                <a:gd name="connsiteX15" fmla="*/ 448785 w 709642"/>
                <a:gd name="connsiteY15" fmla="*/ 316955 h 1298672"/>
                <a:gd name="connsiteX16" fmla="*/ 378662 w 709642"/>
                <a:gd name="connsiteY16" fmla="*/ 258052 h 1298672"/>
                <a:gd name="connsiteX17" fmla="*/ 319759 w 709642"/>
                <a:gd name="connsiteY17" fmla="*/ 260856 h 1298672"/>
                <a:gd name="connsiteX18" fmla="*/ 294515 w 709642"/>
                <a:gd name="connsiteY18" fmla="*/ 218783 h 1298672"/>
                <a:gd name="connsiteX19" fmla="*/ 218783 w 709642"/>
                <a:gd name="connsiteY19" fmla="*/ 213173 h 1298672"/>
                <a:gd name="connsiteX20" fmla="*/ 204758 w 709642"/>
                <a:gd name="connsiteY20" fmla="*/ 129026 h 1298672"/>
                <a:gd name="connsiteX21" fmla="*/ 157075 w 709642"/>
                <a:gd name="connsiteY21" fmla="*/ 78537 h 1298672"/>
                <a:gd name="connsiteX22" fmla="*/ 157075 w 709642"/>
                <a:gd name="connsiteY22" fmla="*/ 0 h 1298672"/>
                <a:gd name="connsiteX23" fmla="*/ 86952 w 709642"/>
                <a:gd name="connsiteY23" fmla="*/ 75732 h 1298672"/>
                <a:gd name="connsiteX24" fmla="*/ 123416 w 709642"/>
                <a:gd name="connsiteY24" fmla="*/ 129026 h 1298672"/>
                <a:gd name="connsiteX25" fmla="*/ 131831 w 709642"/>
                <a:gd name="connsiteY25" fmla="*/ 162685 h 1298672"/>
                <a:gd name="connsiteX26" fmla="*/ 176709 w 709642"/>
                <a:gd name="connsiteY26" fmla="*/ 182319 h 1298672"/>
                <a:gd name="connsiteX27" fmla="*/ 179514 w 709642"/>
                <a:gd name="connsiteY27" fmla="*/ 221588 h 1298672"/>
                <a:gd name="connsiteX28" fmla="*/ 230002 w 709642"/>
                <a:gd name="connsiteY28" fmla="*/ 291710 h 1298672"/>
                <a:gd name="connsiteX29" fmla="*/ 325369 w 709642"/>
                <a:gd name="connsiteY29" fmla="*/ 319759 h 1298672"/>
                <a:gd name="connsiteX30" fmla="*/ 364638 w 709642"/>
                <a:gd name="connsiteY30" fmla="*/ 339394 h 1298672"/>
                <a:gd name="connsiteX31" fmla="*/ 364638 w 709642"/>
                <a:gd name="connsiteY31" fmla="*/ 434761 h 1298672"/>
                <a:gd name="connsiteX32" fmla="*/ 387077 w 709642"/>
                <a:gd name="connsiteY32" fmla="*/ 499274 h 1298672"/>
                <a:gd name="connsiteX33" fmla="*/ 319759 w 709642"/>
                <a:gd name="connsiteY33" fmla="*/ 560982 h 1298672"/>
                <a:gd name="connsiteX34" fmla="*/ 252442 w 709642"/>
                <a:gd name="connsiteY34" fmla="*/ 575006 h 1298672"/>
                <a:gd name="connsiteX35" fmla="*/ 213173 w 709642"/>
                <a:gd name="connsiteY35" fmla="*/ 653544 h 1298672"/>
                <a:gd name="connsiteX36" fmla="*/ 145855 w 709642"/>
                <a:gd name="connsiteY36" fmla="*/ 659153 h 1298672"/>
                <a:gd name="connsiteX37" fmla="*/ 126221 w 709642"/>
                <a:gd name="connsiteY37" fmla="*/ 698422 h 1298672"/>
                <a:gd name="connsiteX38" fmla="*/ 95367 w 709642"/>
                <a:gd name="connsiteY38" fmla="*/ 701227 h 1298672"/>
                <a:gd name="connsiteX39" fmla="*/ 115001 w 709642"/>
                <a:gd name="connsiteY39" fmla="*/ 751715 h 1298672"/>
                <a:gd name="connsiteX40" fmla="*/ 126221 w 709642"/>
                <a:gd name="connsiteY40" fmla="*/ 827448 h 1298672"/>
                <a:gd name="connsiteX41" fmla="*/ 159880 w 709642"/>
                <a:gd name="connsiteY41" fmla="*/ 894766 h 1298672"/>
                <a:gd name="connsiteX42" fmla="*/ 140245 w 709642"/>
                <a:gd name="connsiteY42" fmla="*/ 934034 h 1298672"/>
                <a:gd name="connsiteX43" fmla="*/ 75732 w 709642"/>
                <a:gd name="connsiteY43" fmla="*/ 934034 h 1298672"/>
                <a:gd name="connsiteX44" fmla="*/ 28049 w 709642"/>
                <a:gd name="connsiteY44" fmla="*/ 978913 h 1298672"/>
                <a:gd name="connsiteX45" fmla="*/ 56098 w 709642"/>
                <a:gd name="connsiteY45" fmla="*/ 1040621 h 1298672"/>
                <a:gd name="connsiteX46" fmla="*/ 16829 w 709642"/>
                <a:gd name="connsiteY46" fmla="*/ 1046231 h 1298672"/>
                <a:gd name="connsiteX47" fmla="*/ 0 w 709642"/>
                <a:gd name="connsiteY47" fmla="*/ 1096719 h 1298672"/>
                <a:gd name="connsiteX48" fmla="*/ 39269 w 709642"/>
                <a:gd name="connsiteY48" fmla="*/ 1127573 h 1298672"/>
                <a:gd name="connsiteX49" fmla="*/ 28049 w 709642"/>
                <a:gd name="connsiteY49" fmla="*/ 1186476 h 1298672"/>
                <a:gd name="connsiteX50" fmla="*/ 98172 w 709642"/>
                <a:gd name="connsiteY50" fmla="*/ 1231355 h 1298672"/>
                <a:gd name="connsiteX51" fmla="*/ 140245 w 709642"/>
                <a:gd name="connsiteY51" fmla="*/ 1242574 h 1298672"/>
                <a:gd name="connsiteX52" fmla="*/ 168294 w 709642"/>
                <a:gd name="connsiteY52" fmla="*/ 1220135 h 1298672"/>
                <a:gd name="connsiteX53" fmla="*/ 196343 w 709642"/>
                <a:gd name="connsiteY53" fmla="*/ 1242574 h 1298672"/>
                <a:gd name="connsiteX54" fmla="*/ 221588 w 709642"/>
                <a:gd name="connsiteY54" fmla="*/ 1281843 h 1298672"/>
                <a:gd name="connsiteX55" fmla="*/ 420736 w 709642"/>
                <a:gd name="connsiteY55" fmla="*/ 1298672 h 1298672"/>
                <a:gd name="connsiteX56" fmla="*/ 420736 w 709642"/>
                <a:gd name="connsiteY56" fmla="*/ 1281843 h 1298672"/>
                <a:gd name="connsiteX57" fmla="*/ 445980 w 709642"/>
                <a:gd name="connsiteY57" fmla="*/ 1284648 h 1298672"/>
                <a:gd name="connsiteX58" fmla="*/ 460005 w 709642"/>
                <a:gd name="connsiteY58" fmla="*/ 1259404 h 1298672"/>
                <a:gd name="connsiteX59" fmla="*/ 569396 w 709642"/>
                <a:gd name="connsiteY59" fmla="*/ 1298672 h 1298672"/>
                <a:gd name="connsiteX0" fmla="*/ 569396 w 709642"/>
                <a:gd name="connsiteY0" fmla="*/ 1298672 h 1298672"/>
                <a:gd name="connsiteX1" fmla="*/ 549762 w 709642"/>
                <a:gd name="connsiteY1" fmla="*/ 1211720 h 1298672"/>
                <a:gd name="connsiteX2" fmla="*/ 569396 w 709642"/>
                <a:gd name="connsiteY2" fmla="*/ 1147207 h 1298672"/>
                <a:gd name="connsiteX3" fmla="*/ 563786 w 709642"/>
                <a:gd name="connsiteY3" fmla="*/ 939644 h 1298672"/>
                <a:gd name="connsiteX4" fmla="*/ 575006 w 709642"/>
                <a:gd name="connsiteY4" fmla="*/ 920010 h 1298672"/>
                <a:gd name="connsiteX5" fmla="*/ 549762 w 709642"/>
                <a:gd name="connsiteY5" fmla="*/ 835863 h 1298672"/>
                <a:gd name="connsiteX6" fmla="*/ 577811 w 709642"/>
                <a:gd name="connsiteY6" fmla="*/ 619885 h 1298672"/>
                <a:gd name="connsiteX7" fmla="*/ 580616 w 709642"/>
                <a:gd name="connsiteY7" fmla="*/ 493664 h 1298672"/>
                <a:gd name="connsiteX8" fmla="*/ 619885 w 709642"/>
                <a:gd name="connsiteY8" fmla="*/ 516103 h 1298672"/>
                <a:gd name="connsiteX9" fmla="*/ 639519 w 709642"/>
                <a:gd name="connsiteY9" fmla="*/ 485249 h 1298672"/>
                <a:gd name="connsiteX10" fmla="*/ 670373 w 709642"/>
                <a:gd name="connsiteY10" fmla="*/ 493664 h 1298672"/>
                <a:gd name="connsiteX11" fmla="*/ 709642 w 709642"/>
                <a:gd name="connsiteY11" fmla="*/ 353418 h 1298672"/>
                <a:gd name="connsiteX12" fmla="*/ 684397 w 709642"/>
                <a:gd name="connsiteY12" fmla="*/ 325369 h 1298672"/>
                <a:gd name="connsiteX13" fmla="*/ 636714 w 709642"/>
                <a:gd name="connsiteY13" fmla="*/ 364638 h 1298672"/>
                <a:gd name="connsiteX14" fmla="*/ 572201 w 709642"/>
                <a:gd name="connsiteY14" fmla="*/ 316955 h 1298672"/>
                <a:gd name="connsiteX15" fmla="*/ 448785 w 709642"/>
                <a:gd name="connsiteY15" fmla="*/ 316955 h 1298672"/>
                <a:gd name="connsiteX16" fmla="*/ 378662 w 709642"/>
                <a:gd name="connsiteY16" fmla="*/ 258052 h 1298672"/>
                <a:gd name="connsiteX17" fmla="*/ 319759 w 709642"/>
                <a:gd name="connsiteY17" fmla="*/ 260856 h 1298672"/>
                <a:gd name="connsiteX18" fmla="*/ 294515 w 709642"/>
                <a:gd name="connsiteY18" fmla="*/ 218783 h 1298672"/>
                <a:gd name="connsiteX19" fmla="*/ 218783 w 709642"/>
                <a:gd name="connsiteY19" fmla="*/ 213173 h 1298672"/>
                <a:gd name="connsiteX20" fmla="*/ 204758 w 709642"/>
                <a:gd name="connsiteY20" fmla="*/ 129026 h 1298672"/>
                <a:gd name="connsiteX21" fmla="*/ 157075 w 709642"/>
                <a:gd name="connsiteY21" fmla="*/ 78537 h 1298672"/>
                <a:gd name="connsiteX22" fmla="*/ 157075 w 709642"/>
                <a:gd name="connsiteY22" fmla="*/ 0 h 1298672"/>
                <a:gd name="connsiteX23" fmla="*/ 126221 w 709642"/>
                <a:gd name="connsiteY23" fmla="*/ 36464 h 1298672"/>
                <a:gd name="connsiteX24" fmla="*/ 86952 w 709642"/>
                <a:gd name="connsiteY24" fmla="*/ 75732 h 1298672"/>
                <a:gd name="connsiteX25" fmla="*/ 123416 w 709642"/>
                <a:gd name="connsiteY25" fmla="*/ 129026 h 1298672"/>
                <a:gd name="connsiteX26" fmla="*/ 131831 w 709642"/>
                <a:gd name="connsiteY26" fmla="*/ 162685 h 1298672"/>
                <a:gd name="connsiteX27" fmla="*/ 176709 w 709642"/>
                <a:gd name="connsiteY27" fmla="*/ 182319 h 1298672"/>
                <a:gd name="connsiteX28" fmla="*/ 179514 w 709642"/>
                <a:gd name="connsiteY28" fmla="*/ 221588 h 1298672"/>
                <a:gd name="connsiteX29" fmla="*/ 230002 w 709642"/>
                <a:gd name="connsiteY29" fmla="*/ 291710 h 1298672"/>
                <a:gd name="connsiteX30" fmla="*/ 325369 w 709642"/>
                <a:gd name="connsiteY30" fmla="*/ 319759 h 1298672"/>
                <a:gd name="connsiteX31" fmla="*/ 364638 w 709642"/>
                <a:gd name="connsiteY31" fmla="*/ 339394 h 1298672"/>
                <a:gd name="connsiteX32" fmla="*/ 364638 w 709642"/>
                <a:gd name="connsiteY32" fmla="*/ 434761 h 1298672"/>
                <a:gd name="connsiteX33" fmla="*/ 387077 w 709642"/>
                <a:gd name="connsiteY33" fmla="*/ 499274 h 1298672"/>
                <a:gd name="connsiteX34" fmla="*/ 319759 w 709642"/>
                <a:gd name="connsiteY34" fmla="*/ 560982 h 1298672"/>
                <a:gd name="connsiteX35" fmla="*/ 252442 w 709642"/>
                <a:gd name="connsiteY35" fmla="*/ 575006 h 1298672"/>
                <a:gd name="connsiteX36" fmla="*/ 213173 w 709642"/>
                <a:gd name="connsiteY36" fmla="*/ 653544 h 1298672"/>
                <a:gd name="connsiteX37" fmla="*/ 145855 w 709642"/>
                <a:gd name="connsiteY37" fmla="*/ 659153 h 1298672"/>
                <a:gd name="connsiteX38" fmla="*/ 126221 w 709642"/>
                <a:gd name="connsiteY38" fmla="*/ 698422 h 1298672"/>
                <a:gd name="connsiteX39" fmla="*/ 95367 w 709642"/>
                <a:gd name="connsiteY39" fmla="*/ 701227 h 1298672"/>
                <a:gd name="connsiteX40" fmla="*/ 115001 w 709642"/>
                <a:gd name="connsiteY40" fmla="*/ 751715 h 1298672"/>
                <a:gd name="connsiteX41" fmla="*/ 126221 w 709642"/>
                <a:gd name="connsiteY41" fmla="*/ 827448 h 1298672"/>
                <a:gd name="connsiteX42" fmla="*/ 159880 w 709642"/>
                <a:gd name="connsiteY42" fmla="*/ 894766 h 1298672"/>
                <a:gd name="connsiteX43" fmla="*/ 140245 w 709642"/>
                <a:gd name="connsiteY43" fmla="*/ 934034 h 1298672"/>
                <a:gd name="connsiteX44" fmla="*/ 75732 w 709642"/>
                <a:gd name="connsiteY44" fmla="*/ 934034 h 1298672"/>
                <a:gd name="connsiteX45" fmla="*/ 28049 w 709642"/>
                <a:gd name="connsiteY45" fmla="*/ 978913 h 1298672"/>
                <a:gd name="connsiteX46" fmla="*/ 56098 w 709642"/>
                <a:gd name="connsiteY46" fmla="*/ 1040621 h 1298672"/>
                <a:gd name="connsiteX47" fmla="*/ 16829 w 709642"/>
                <a:gd name="connsiteY47" fmla="*/ 1046231 h 1298672"/>
                <a:gd name="connsiteX48" fmla="*/ 0 w 709642"/>
                <a:gd name="connsiteY48" fmla="*/ 1096719 h 1298672"/>
                <a:gd name="connsiteX49" fmla="*/ 39269 w 709642"/>
                <a:gd name="connsiteY49" fmla="*/ 1127573 h 1298672"/>
                <a:gd name="connsiteX50" fmla="*/ 28049 w 709642"/>
                <a:gd name="connsiteY50" fmla="*/ 1186476 h 1298672"/>
                <a:gd name="connsiteX51" fmla="*/ 98172 w 709642"/>
                <a:gd name="connsiteY51" fmla="*/ 1231355 h 1298672"/>
                <a:gd name="connsiteX52" fmla="*/ 140245 w 709642"/>
                <a:gd name="connsiteY52" fmla="*/ 1242574 h 1298672"/>
                <a:gd name="connsiteX53" fmla="*/ 168294 w 709642"/>
                <a:gd name="connsiteY53" fmla="*/ 1220135 h 1298672"/>
                <a:gd name="connsiteX54" fmla="*/ 196343 w 709642"/>
                <a:gd name="connsiteY54" fmla="*/ 1242574 h 1298672"/>
                <a:gd name="connsiteX55" fmla="*/ 221588 w 709642"/>
                <a:gd name="connsiteY55" fmla="*/ 1281843 h 1298672"/>
                <a:gd name="connsiteX56" fmla="*/ 420736 w 709642"/>
                <a:gd name="connsiteY56" fmla="*/ 1298672 h 1298672"/>
                <a:gd name="connsiteX57" fmla="*/ 420736 w 709642"/>
                <a:gd name="connsiteY57" fmla="*/ 1281843 h 1298672"/>
                <a:gd name="connsiteX58" fmla="*/ 445980 w 709642"/>
                <a:gd name="connsiteY58" fmla="*/ 1284648 h 1298672"/>
                <a:gd name="connsiteX59" fmla="*/ 460005 w 709642"/>
                <a:gd name="connsiteY59" fmla="*/ 1259404 h 1298672"/>
                <a:gd name="connsiteX60" fmla="*/ 569396 w 709642"/>
                <a:gd name="connsiteY60" fmla="*/ 1298672 h 1298672"/>
                <a:gd name="connsiteX0" fmla="*/ 569396 w 709642"/>
                <a:gd name="connsiteY0" fmla="*/ 1360380 h 1360380"/>
                <a:gd name="connsiteX1" fmla="*/ 549762 w 709642"/>
                <a:gd name="connsiteY1" fmla="*/ 1273428 h 1360380"/>
                <a:gd name="connsiteX2" fmla="*/ 569396 w 709642"/>
                <a:gd name="connsiteY2" fmla="*/ 1208915 h 1360380"/>
                <a:gd name="connsiteX3" fmla="*/ 563786 w 709642"/>
                <a:gd name="connsiteY3" fmla="*/ 1001352 h 1360380"/>
                <a:gd name="connsiteX4" fmla="*/ 575006 w 709642"/>
                <a:gd name="connsiteY4" fmla="*/ 981718 h 1360380"/>
                <a:gd name="connsiteX5" fmla="*/ 549762 w 709642"/>
                <a:gd name="connsiteY5" fmla="*/ 897571 h 1360380"/>
                <a:gd name="connsiteX6" fmla="*/ 577811 w 709642"/>
                <a:gd name="connsiteY6" fmla="*/ 681593 h 1360380"/>
                <a:gd name="connsiteX7" fmla="*/ 580616 w 709642"/>
                <a:gd name="connsiteY7" fmla="*/ 555372 h 1360380"/>
                <a:gd name="connsiteX8" fmla="*/ 619885 w 709642"/>
                <a:gd name="connsiteY8" fmla="*/ 577811 h 1360380"/>
                <a:gd name="connsiteX9" fmla="*/ 639519 w 709642"/>
                <a:gd name="connsiteY9" fmla="*/ 546957 h 1360380"/>
                <a:gd name="connsiteX10" fmla="*/ 670373 w 709642"/>
                <a:gd name="connsiteY10" fmla="*/ 555372 h 1360380"/>
                <a:gd name="connsiteX11" fmla="*/ 709642 w 709642"/>
                <a:gd name="connsiteY11" fmla="*/ 415126 h 1360380"/>
                <a:gd name="connsiteX12" fmla="*/ 684397 w 709642"/>
                <a:gd name="connsiteY12" fmla="*/ 387077 h 1360380"/>
                <a:gd name="connsiteX13" fmla="*/ 636714 w 709642"/>
                <a:gd name="connsiteY13" fmla="*/ 426346 h 1360380"/>
                <a:gd name="connsiteX14" fmla="*/ 572201 w 709642"/>
                <a:gd name="connsiteY14" fmla="*/ 378663 h 1360380"/>
                <a:gd name="connsiteX15" fmla="*/ 448785 w 709642"/>
                <a:gd name="connsiteY15" fmla="*/ 378663 h 1360380"/>
                <a:gd name="connsiteX16" fmla="*/ 378662 w 709642"/>
                <a:gd name="connsiteY16" fmla="*/ 319760 h 1360380"/>
                <a:gd name="connsiteX17" fmla="*/ 319759 w 709642"/>
                <a:gd name="connsiteY17" fmla="*/ 322564 h 1360380"/>
                <a:gd name="connsiteX18" fmla="*/ 294515 w 709642"/>
                <a:gd name="connsiteY18" fmla="*/ 280491 h 1360380"/>
                <a:gd name="connsiteX19" fmla="*/ 218783 w 709642"/>
                <a:gd name="connsiteY19" fmla="*/ 274881 h 1360380"/>
                <a:gd name="connsiteX20" fmla="*/ 204758 w 709642"/>
                <a:gd name="connsiteY20" fmla="*/ 190734 h 1360380"/>
                <a:gd name="connsiteX21" fmla="*/ 157075 w 709642"/>
                <a:gd name="connsiteY21" fmla="*/ 140245 h 1360380"/>
                <a:gd name="connsiteX22" fmla="*/ 157075 w 709642"/>
                <a:gd name="connsiteY22" fmla="*/ 61708 h 1360380"/>
                <a:gd name="connsiteX23" fmla="*/ 134636 w 709642"/>
                <a:gd name="connsiteY23" fmla="*/ 0 h 1360380"/>
                <a:gd name="connsiteX24" fmla="*/ 86952 w 709642"/>
                <a:gd name="connsiteY24" fmla="*/ 137440 h 1360380"/>
                <a:gd name="connsiteX25" fmla="*/ 123416 w 709642"/>
                <a:gd name="connsiteY25" fmla="*/ 190734 h 1360380"/>
                <a:gd name="connsiteX26" fmla="*/ 131831 w 709642"/>
                <a:gd name="connsiteY26" fmla="*/ 224393 h 1360380"/>
                <a:gd name="connsiteX27" fmla="*/ 176709 w 709642"/>
                <a:gd name="connsiteY27" fmla="*/ 244027 h 1360380"/>
                <a:gd name="connsiteX28" fmla="*/ 179514 w 709642"/>
                <a:gd name="connsiteY28" fmla="*/ 283296 h 1360380"/>
                <a:gd name="connsiteX29" fmla="*/ 230002 w 709642"/>
                <a:gd name="connsiteY29" fmla="*/ 353418 h 1360380"/>
                <a:gd name="connsiteX30" fmla="*/ 325369 w 709642"/>
                <a:gd name="connsiteY30" fmla="*/ 381467 h 1360380"/>
                <a:gd name="connsiteX31" fmla="*/ 364638 w 709642"/>
                <a:gd name="connsiteY31" fmla="*/ 401102 h 1360380"/>
                <a:gd name="connsiteX32" fmla="*/ 364638 w 709642"/>
                <a:gd name="connsiteY32" fmla="*/ 496469 h 1360380"/>
                <a:gd name="connsiteX33" fmla="*/ 387077 w 709642"/>
                <a:gd name="connsiteY33" fmla="*/ 560982 h 1360380"/>
                <a:gd name="connsiteX34" fmla="*/ 319759 w 709642"/>
                <a:gd name="connsiteY34" fmla="*/ 622690 h 1360380"/>
                <a:gd name="connsiteX35" fmla="*/ 252442 w 709642"/>
                <a:gd name="connsiteY35" fmla="*/ 636714 h 1360380"/>
                <a:gd name="connsiteX36" fmla="*/ 213173 w 709642"/>
                <a:gd name="connsiteY36" fmla="*/ 715252 h 1360380"/>
                <a:gd name="connsiteX37" fmla="*/ 145855 w 709642"/>
                <a:gd name="connsiteY37" fmla="*/ 720861 h 1360380"/>
                <a:gd name="connsiteX38" fmla="*/ 126221 w 709642"/>
                <a:gd name="connsiteY38" fmla="*/ 760130 h 1360380"/>
                <a:gd name="connsiteX39" fmla="*/ 95367 w 709642"/>
                <a:gd name="connsiteY39" fmla="*/ 762935 h 1360380"/>
                <a:gd name="connsiteX40" fmla="*/ 115001 w 709642"/>
                <a:gd name="connsiteY40" fmla="*/ 813423 h 1360380"/>
                <a:gd name="connsiteX41" fmla="*/ 126221 w 709642"/>
                <a:gd name="connsiteY41" fmla="*/ 889156 h 1360380"/>
                <a:gd name="connsiteX42" fmla="*/ 159880 w 709642"/>
                <a:gd name="connsiteY42" fmla="*/ 956474 h 1360380"/>
                <a:gd name="connsiteX43" fmla="*/ 140245 w 709642"/>
                <a:gd name="connsiteY43" fmla="*/ 995742 h 1360380"/>
                <a:gd name="connsiteX44" fmla="*/ 75732 w 709642"/>
                <a:gd name="connsiteY44" fmla="*/ 995742 h 1360380"/>
                <a:gd name="connsiteX45" fmla="*/ 28049 w 709642"/>
                <a:gd name="connsiteY45" fmla="*/ 1040621 h 1360380"/>
                <a:gd name="connsiteX46" fmla="*/ 56098 w 709642"/>
                <a:gd name="connsiteY46" fmla="*/ 1102329 h 1360380"/>
                <a:gd name="connsiteX47" fmla="*/ 16829 w 709642"/>
                <a:gd name="connsiteY47" fmla="*/ 1107939 h 1360380"/>
                <a:gd name="connsiteX48" fmla="*/ 0 w 709642"/>
                <a:gd name="connsiteY48" fmla="*/ 1158427 h 1360380"/>
                <a:gd name="connsiteX49" fmla="*/ 39269 w 709642"/>
                <a:gd name="connsiteY49" fmla="*/ 1189281 h 1360380"/>
                <a:gd name="connsiteX50" fmla="*/ 28049 w 709642"/>
                <a:gd name="connsiteY50" fmla="*/ 1248184 h 1360380"/>
                <a:gd name="connsiteX51" fmla="*/ 98172 w 709642"/>
                <a:gd name="connsiteY51" fmla="*/ 1293063 h 1360380"/>
                <a:gd name="connsiteX52" fmla="*/ 140245 w 709642"/>
                <a:gd name="connsiteY52" fmla="*/ 1304282 h 1360380"/>
                <a:gd name="connsiteX53" fmla="*/ 168294 w 709642"/>
                <a:gd name="connsiteY53" fmla="*/ 1281843 h 1360380"/>
                <a:gd name="connsiteX54" fmla="*/ 196343 w 709642"/>
                <a:gd name="connsiteY54" fmla="*/ 1304282 h 1360380"/>
                <a:gd name="connsiteX55" fmla="*/ 221588 w 709642"/>
                <a:gd name="connsiteY55" fmla="*/ 1343551 h 1360380"/>
                <a:gd name="connsiteX56" fmla="*/ 420736 w 709642"/>
                <a:gd name="connsiteY56" fmla="*/ 1360380 h 1360380"/>
                <a:gd name="connsiteX57" fmla="*/ 420736 w 709642"/>
                <a:gd name="connsiteY57" fmla="*/ 1343551 h 1360380"/>
                <a:gd name="connsiteX58" fmla="*/ 445980 w 709642"/>
                <a:gd name="connsiteY58" fmla="*/ 1346356 h 1360380"/>
                <a:gd name="connsiteX59" fmla="*/ 460005 w 709642"/>
                <a:gd name="connsiteY59" fmla="*/ 1321112 h 1360380"/>
                <a:gd name="connsiteX60" fmla="*/ 569396 w 709642"/>
                <a:gd name="connsiteY60" fmla="*/ 1360380 h 1360380"/>
                <a:gd name="connsiteX0" fmla="*/ 569396 w 709642"/>
                <a:gd name="connsiteY0" fmla="*/ 1360380 h 1360380"/>
                <a:gd name="connsiteX1" fmla="*/ 549762 w 709642"/>
                <a:gd name="connsiteY1" fmla="*/ 1273428 h 1360380"/>
                <a:gd name="connsiteX2" fmla="*/ 569396 w 709642"/>
                <a:gd name="connsiteY2" fmla="*/ 1208915 h 1360380"/>
                <a:gd name="connsiteX3" fmla="*/ 563786 w 709642"/>
                <a:gd name="connsiteY3" fmla="*/ 1001352 h 1360380"/>
                <a:gd name="connsiteX4" fmla="*/ 575006 w 709642"/>
                <a:gd name="connsiteY4" fmla="*/ 981718 h 1360380"/>
                <a:gd name="connsiteX5" fmla="*/ 549762 w 709642"/>
                <a:gd name="connsiteY5" fmla="*/ 897571 h 1360380"/>
                <a:gd name="connsiteX6" fmla="*/ 577811 w 709642"/>
                <a:gd name="connsiteY6" fmla="*/ 681593 h 1360380"/>
                <a:gd name="connsiteX7" fmla="*/ 580616 w 709642"/>
                <a:gd name="connsiteY7" fmla="*/ 555372 h 1360380"/>
                <a:gd name="connsiteX8" fmla="*/ 619885 w 709642"/>
                <a:gd name="connsiteY8" fmla="*/ 577811 h 1360380"/>
                <a:gd name="connsiteX9" fmla="*/ 639519 w 709642"/>
                <a:gd name="connsiteY9" fmla="*/ 546957 h 1360380"/>
                <a:gd name="connsiteX10" fmla="*/ 670373 w 709642"/>
                <a:gd name="connsiteY10" fmla="*/ 555372 h 1360380"/>
                <a:gd name="connsiteX11" fmla="*/ 709642 w 709642"/>
                <a:gd name="connsiteY11" fmla="*/ 415126 h 1360380"/>
                <a:gd name="connsiteX12" fmla="*/ 684397 w 709642"/>
                <a:gd name="connsiteY12" fmla="*/ 387077 h 1360380"/>
                <a:gd name="connsiteX13" fmla="*/ 636714 w 709642"/>
                <a:gd name="connsiteY13" fmla="*/ 426346 h 1360380"/>
                <a:gd name="connsiteX14" fmla="*/ 572201 w 709642"/>
                <a:gd name="connsiteY14" fmla="*/ 378663 h 1360380"/>
                <a:gd name="connsiteX15" fmla="*/ 448785 w 709642"/>
                <a:gd name="connsiteY15" fmla="*/ 378663 h 1360380"/>
                <a:gd name="connsiteX16" fmla="*/ 378662 w 709642"/>
                <a:gd name="connsiteY16" fmla="*/ 319760 h 1360380"/>
                <a:gd name="connsiteX17" fmla="*/ 319759 w 709642"/>
                <a:gd name="connsiteY17" fmla="*/ 322564 h 1360380"/>
                <a:gd name="connsiteX18" fmla="*/ 294515 w 709642"/>
                <a:gd name="connsiteY18" fmla="*/ 280491 h 1360380"/>
                <a:gd name="connsiteX19" fmla="*/ 218783 w 709642"/>
                <a:gd name="connsiteY19" fmla="*/ 274881 h 1360380"/>
                <a:gd name="connsiteX20" fmla="*/ 204758 w 709642"/>
                <a:gd name="connsiteY20" fmla="*/ 190734 h 1360380"/>
                <a:gd name="connsiteX21" fmla="*/ 157075 w 709642"/>
                <a:gd name="connsiteY21" fmla="*/ 140245 h 1360380"/>
                <a:gd name="connsiteX22" fmla="*/ 157075 w 709642"/>
                <a:gd name="connsiteY22" fmla="*/ 61708 h 1360380"/>
                <a:gd name="connsiteX23" fmla="*/ 134636 w 709642"/>
                <a:gd name="connsiteY23" fmla="*/ 0 h 1360380"/>
                <a:gd name="connsiteX24" fmla="*/ 109391 w 709642"/>
                <a:gd name="connsiteY24" fmla="*/ 70123 h 1360380"/>
                <a:gd name="connsiteX25" fmla="*/ 86952 w 709642"/>
                <a:gd name="connsiteY25" fmla="*/ 137440 h 1360380"/>
                <a:gd name="connsiteX26" fmla="*/ 123416 w 709642"/>
                <a:gd name="connsiteY26" fmla="*/ 190734 h 1360380"/>
                <a:gd name="connsiteX27" fmla="*/ 131831 w 709642"/>
                <a:gd name="connsiteY27" fmla="*/ 224393 h 1360380"/>
                <a:gd name="connsiteX28" fmla="*/ 176709 w 709642"/>
                <a:gd name="connsiteY28" fmla="*/ 244027 h 1360380"/>
                <a:gd name="connsiteX29" fmla="*/ 179514 w 709642"/>
                <a:gd name="connsiteY29" fmla="*/ 283296 h 1360380"/>
                <a:gd name="connsiteX30" fmla="*/ 230002 w 709642"/>
                <a:gd name="connsiteY30" fmla="*/ 353418 h 1360380"/>
                <a:gd name="connsiteX31" fmla="*/ 325369 w 709642"/>
                <a:gd name="connsiteY31" fmla="*/ 381467 h 1360380"/>
                <a:gd name="connsiteX32" fmla="*/ 364638 w 709642"/>
                <a:gd name="connsiteY32" fmla="*/ 401102 h 1360380"/>
                <a:gd name="connsiteX33" fmla="*/ 364638 w 709642"/>
                <a:gd name="connsiteY33" fmla="*/ 496469 h 1360380"/>
                <a:gd name="connsiteX34" fmla="*/ 387077 w 709642"/>
                <a:gd name="connsiteY34" fmla="*/ 560982 h 1360380"/>
                <a:gd name="connsiteX35" fmla="*/ 319759 w 709642"/>
                <a:gd name="connsiteY35" fmla="*/ 622690 h 1360380"/>
                <a:gd name="connsiteX36" fmla="*/ 252442 w 709642"/>
                <a:gd name="connsiteY36" fmla="*/ 636714 h 1360380"/>
                <a:gd name="connsiteX37" fmla="*/ 213173 w 709642"/>
                <a:gd name="connsiteY37" fmla="*/ 715252 h 1360380"/>
                <a:gd name="connsiteX38" fmla="*/ 145855 w 709642"/>
                <a:gd name="connsiteY38" fmla="*/ 720861 h 1360380"/>
                <a:gd name="connsiteX39" fmla="*/ 126221 w 709642"/>
                <a:gd name="connsiteY39" fmla="*/ 760130 h 1360380"/>
                <a:gd name="connsiteX40" fmla="*/ 95367 w 709642"/>
                <a:gd name="connsiteY40" fmla="*/ 762935 h 1360380"/>
                <a:gd name="connsiteX41" fmla="*/ 115001 w 709642"/>
                <a:gd name="connsiteY41" fmla="*/ 813423 h 1360380"/>
                <a:gd name="connsiteX42" fmla="*/ 126221 w 709642"/>
                <a:gd name="connsiteY42" fmla="*/ 889156 h 1360380"/>
                <a:gd name="connsiteX43" fmla="*/ 159880 w 709642"/>
                <a:gd name="connsiteY43" fmla="*/ 956474 h 1360380"/>
                <a:gd name="connsiteX44" fmla="*/ 140245 w 709642"/>
                <a:gd name="connsiteY44" fmla="*/ 995742 h 1360380"/>
                <a:gd name="connsiteX45" fmla="*/ 75732 w 709642"/>
                <a:gd name="connsiteY45" fmla="*/ 995742 h 1360380"/>
                <a:gd name="connsiteX46" fmla="*/ 28049 w 709642"/>
                <a:gd name="connsiteY46" fmla="*/ 1040621 h 1360380"/>
                <a:gd name="connsiteX47" fmla="*/ 56098 w 709642"/>
                <a:gd name="connsiteY47" fmla="*/ 1102329 h 1360380"/>
                <a:gd name="connsiteX48" fmla="*/ 16829 w 709642"/>
                <a:gd name="connsiteY48" fmla="*/ 1107939 h 1360380"/>
                <a:gd name="connsiteX49" fmla="*/ 0 w 709642"/>
                <a:gd name="connsiteY49" fmla="*/ 1158427 h 1360380"/>
                <a:gd name="connsiteX50" fmla="*/ 39269 w 709642"/>
                <a:gd name="connsiteY50" fmla="*/ 1189281 h 1360380"/>
                <a:gd name="connsiteX51" fmla="*/ 28049 w 709642"/>
                <a:gd name="connsiteY51" fmla="*/ 1248184 h 1360380"/>
                <a:gd name="connsiteX52" fmla="*/ 98172 w 709642"/>
                <a:gd name="connsiteY52" fmla="*/ 1293063 h 1360380"/>
                <a:gd name="connsiteX53" fmla="*/ 140245 w 709642"/>
                <a:gd name="connsiteY53" fmla="*/ 1304282 h 1360380"/>
                <a:gd name="connsiteX54" fmla="*/ 168294 w 709642"/>
                <a:gd name="connsiteY54" fmla="*/ 1281843 h 1360380"/>
                <a:gd name="connsiteX55" fmla="*/ 196343 w 709642"/>
                <a:gd name="connsiteY55" fmla="*/ 1304282 h 1360380"/>
                <a:gd name="connsiteX56" fmla="*/ 221588 w 709642"/>
                <a:gd name="connsiteY56" fmla="*/ 1343551 h 1360380"/>
                <a:gd name="connsiteX57" fmla="*/ 420736 w 709642"/>
                <a:gd name="connsiteY57" fmla="*/ 1360380 h 1360380"/>
                <a:gd name="connsiteX58" fmla="*/ 420736 w 709642"/>
                <a:gd name="connsiteY58" fmla="*/ 1343551 h 1360380"/>
                <a:gd name="connsiteX59" fmla="*/ 445980 w 709642"/>
                <a:gd name="connsiteY59" fmla="*/ 1346356 h 1360380"/>
                <a:gd name="connsiteX60" fmla="*/ 460005 w 709642"/>
                <a:gd name="connsiteY60" fmla="*/ 1321112 h 1360380"/>
                <a:gd name="connsiteX61" fmla="*/ 569396 w 709642"/>
                <a:gd name="connsiteY61" fmla="*/ 1360380 h 1360380"/>
                <a:gd name="connsiteX0" fmla="*/ 569396 w 709642"/>
                <a:gd name="connsiteY0" fmla="*/ 1399649 h 1399649"/>
                <a:gd name="connsiteX1" fmla="*/ 549762 w 709642"/>
                <a:gd name="connsiteY1" fmla="*/ 1312697 h 1399649"/>
                <a:gd name="connsiteX2" fmla="*/ 569396 w 709642"/>
                <a:gd name="connsiteY2" fmla="*/ 1248184 h 1399649"/>
                <a:gd name="connsiteX3" fmla="*/ 563786 w 709642"/>
                <a:gd name="connsiteY3" fmla="*/ 1040621 h 1399649"/>
                <a:gd name="connsiteX4" fmla="*/ 575006 w 709642"/>
                <a:gd name="connsiteY4" fmla="*/ 1020987 h 1399649"/>
                <a:gd name="connsiteX5" fmla="*/ 549762 w 709642"/>
                <a:gd name="connsiteY5" fmla="*/ 936840 h 1399649"/>
                <a:gd name="connsiteX6" fmla="*/ 577811 w 709642"/>
                <a:gd name="connsiteY6" fmla="*/ 720862 h 1399649"/>
                <a:gd name="connsiteX7" fmla="*/ 580616 w 709642"/>
                <a:gd name="connsiteY7" fmla="*/ 594641 h 1399649"/>
                <a:gd name="connsiteX8" fmla="*/ 619885 w 709642"/>
                <a:gd name="connsiteY8" fmla="*/ 617080 h 1399649"/>
                <a:gd name="connsiteX9" fmla="*/ 639519 w 709642"/>
                <a:gd name="connsiteY9" fmla="*/ 586226 h 1399649"/>
                <a:gd name="connsiteX10" fmla="*/ 670373 w 709642"/>
                <a:gd name="connsiteY10" fmla="*/ 594641 h 1399649"/>
                <a:gd name="connsiteX11" fmla="*/ 709642 w 709642"/>
                <a:gd name="connsiteY11" fmla="*/ 454395 h 1399649"/>
                <a:gd name="connsiteX12" fmla="*/ 684397 w 709642"/>
                <a:gd name="connsiteY12" fmla="*/ 426346 h 1399649"/>
                <a:gd name="connsiteX13" fmla="*/ 636714 w 709642"/>
                <a:gd name="connsiteY13" fmla="*/ 465615 h 1399649"/>
                <a:gd name="connsiteX14" fmla="*/ 572201 w 709642"/>
                <a:gd name="connsiteY14" fmla="*/ 417932 h 1399649"/>
                <a:gd name="connsiteX15" fmla="*/ 448785 w 709642"/>
                <a:gd name="connsiteY15" fmla="*/ 417932 h 1399649"/>
                <a:gd name="connsiteX16" fmla="*/ 378662 w 709642"/>
                <a:gd name="connsiteY16" fmla="*/ 359029 h 1399649"/>
                <a:gd name="connsiteX17" fmla="*/ 319759 w 709642"/>
                <a:gd name="connsiteY17" fmla="*/ 361833 h 1399649"/>
                <a:gd name="connsiteX18" fmla="*/ 294515 w 709642"/>
                <a:gd name="connsiteY18" fmla="*/ 319760 h 1399649"/>
                <a:gd name="connsiteX19" fmla="*/ 218783 w 709642"/>
                <a:gd name="connsiteY19" fmla="*/ 314150 h 1399649"/>
                <a:gd name="connsiteX20" fmla="*/ 204758 w 709642"/>
                <a:gd name="connsiteY20" fmla="*/ 230003 h 1399649"/>
                <a:gd name="connsiteX21" fmla="*/ 157075 w 709642"/>
                <a:gd name="connsiteY21" fmla="*/ 179514 h 1399649"/>
                <a:gd name="connsiteX22" fmla="*/ 157075 w 709642"/>
                <a:gd name="connsiteY22" fmla="*/ 100977 h 1399649"/>
                <a:gd name="connsiteX23" fmla="*/ 134636 w 709642"/>
                <a:gd name="connsiteY23" fmla="*/ 39269 h 1399649"/>
                <a:gd name="connsiteX24" fmla="*/ 145854 w 709642"/>
                <a:gd name="connsiteY24" fmla="*/ 0 h 1399649"/>
                <a:gd name="connsiteX25" fmla="*/ 86952 w 709642"/>
                <a:gd name="connsiteY25" fmla="*/ 176709 h 1399649"/>
                <a:gd name="connsiteX26" fmla="*/ 123416 w 709642"/>
                <a:gd name="connsiteY26" fmla="*/ 230003 h 1399649"/>
                <a:gd name="connsiteX27" fmla="*/ 131831 w 709642"/>
                <a:gd name="connsiteY27" fmla="*/ 263662 h 1399649"/>
                <a:gd name="connsiteX28" fmla="*/ 176709 w 709642"/>
                <a:gd name="connsiteY28" fmla="*/ 283296 h 1399649"/>
                <a:gd name="connsiteX29" fmla="*/ 179514 w 709642"/>
                <a:gd name="connsiteY29" fmla="*/ 322565 h 1399649"/>
                <a:gd name="connsiteX30" fmla="*/ 230002 w 709642"/>
                <a:gd name="connsiteY30" fmla="*/ 392687 h 1399649"/>
                <a:gd name="connsiteX31" fmla="*/ 325369 w 709642"/>
                <a:gd name="connsiteY31" fmla="*/ 420736 h 1399649"/>
                <a:gd name="connsiteX32" fmla="*/ 364638 w 709642"/>
                <a:gd name="connsiteY32" fmla="*/ 440371 h 1399649"/>
                <a:gd name="connsiteX33" fmla="*/ 364638 w 709642"/>
                <a:gd name="connsiteY33" fmla="*/ 535738 h 1399649"/>
                <a:gd name="connsiteX34" fmla="*/ 387077 w 709642"/>
                <a:gd name="connsiteY34" fmla="*/ 600251 h 1399649"/>
                <a:gd name="connsiteX35" fmla="*/ 319759 w 709642"/>
                <a:gd name="connsiteY35" fmla="*/ 661959 h 1399649"/>
                <a:gd name="connsiteX36" fmla="*/ 252442 w 709642"/>
                <a:gd name="connsiteY36" fmla="*/ 675983 h 1399649"/>
                <a:gd name="connsiteX37" fmla="*/ 213173 w 709642"/>
                <a:gd name="connsiteY37" fmla="*/ 754521 h 1399649"/>
                <a:gd name="connsiteX38" fmla="*/ 145855 w 709642"/>
                <a:gd name="connsiteY38" fmla="*/ 760130 h 1399649"/>
                <a:gd name="connsiteX39" fmla="*/ 126221 w 709642"/>
                <a:gd name="connsiteY39" fmla="*/ 799399 h 1399649"/>
                <a:gd name="connsiteX40" fmla="*/ 95367 w 709642"/>
                <a:gd name="connsiteY40" fmla="*/ 802204 h 1399649"/>
                <a:gd name="connsiteX41" fmla="*/ 115001 w 709642"/>
                <a:gd name="connsiteY41" fmla="*/ 852692 h 1399649"/>
                <a:gd name="connsiteX42" fmla="*/ 126221 w 709642"/>
                <a:gd name="connsiteY42" fmla="*/ 928425 h 1399649"/>
                <a:gd name="connsiteX43" fmla="*/ 159880 w 709642"/>
                <a:gd name="connsiteY43" fmla="*/ 995743 h 1399649"/>
                <a:gd name="connsiteX44" fmla="*/ 140245 w 709642"/>
                <a:gd name="connsiteY44" fmla="*/ 1035011 h 1399649"/>
                <a:gd name="connsiteX45" fmla="*/ 75732 w 709642"/>
                <a:gd name="connsiteY45" fmla="*/ 1035011 h 1399649"/>
                <a:gd name="connsiteX46" fmla="*/ 28049 w 709642"/>
                <a:gd name="connsiteY46" fmla="*/ 1079890 h 1399649"/>
                <a:gd name="connsiteX47" fmla="*/ 56098 w 709642"/>
                <a:gd name="connsiteY47" fmla="*/ 1141598 h 1399649"/>
                <a:gd name="connsiteX48" fmla="*/ 16829 w 709642"/>
                <a:gd name="connsiteY48" fmla="*/ 1147208 h 1399649"/>
                <a:gd name="connsiteX49" fmla="*/ 0 w 709642"/>
                <a:gd name="connsiteY49" fmla="*/ 1197696 h 1399649"/>
                <a:gd name="connsiteX50" fmla="*/ 39269 w 709642"/>
                <a:gd name="connsiteY50" fmla="*/ 1228550 h 1399649"/>
                <a:gd name="connsiteX51" fmla="*/ 28049 w 709642"/>
                <a:gd name="connsiteY51" fmla="*/ 1287453 h 1399649"/>
                <a:gd name="connsiteX52" fmla="*/ 98172 w 709642"/>
                <a:gd name="connsiteY52" fmla="*/ 1332332 h 1399649"/>
                <a:gd name="connsiteX53" fmla="*/ 140245 w 709642"/>
                <a:gd name="connsiteY53" fmla="*/ 1343551 h 1399649"/>
                <a:gd name="connsiteX54" fmla="*/ 168294 w 709642"/>
                <a:gd name="connsiteY54" fmla="*/ 1321112 h 1399649"/>
                <a:gd name="connsiteX55" fmla="*/ 196343 w 709642"/>
                <a:gd name="connsiteY55" fmla="*/ 1343551 h 1399649"/>
                <a:gd name="connsiteX56" fmla="*/ 221588 w 709642"/>
                <a:gd name="connsiteY56" fmla="*/ 1382820 h 1399649"/>
                <a:gd name="connsiteX57" fmla="*/ 420736 w 709642"/>
                <a:gd name="connsiteY57" fmla="*/ 1399649 h 1399649"/>
                <a:gd name="connsiteX58" fmla="*/ 420736 w 709642"/>
                <a:gd name="connsiteY58" fmla="*/ 1382820 h 1399649"/>
                <a:gd name="connsiteX59" fmla="*/ 445980 w 709642"/>
                <a:gd name="connsiteY59" fmla="*/ 1385625 h 1399649"/>
                <a:gd name="connsiteX60" fmla="*/ 460005 w 709642"/>
                <a:gd name="connsiteY60" fmla="*/ 1360381 h 1399649"/>
                <a:gd name="connsiteX61" fmla="*/ 569396 w 709642"/>
                <a:gd name="connsiteY61" fmla="*/ 1399649 h 1399649"/>
                <a:gd name="connsiteX0" fmla="*/ 569396 w 709642"/>
                <a:gd name="connsiteY0" fmla="*/ 1399649 h 1399649"/>
                <a:gd name="connsiteX1" fmla="*/ 549762 w 709642"/>
                <a:gd name="connsiteY1" fmla="*/ 1312697 h 1399649"/>
                <a:gd name="connsiteX2" fmla="*/ 569396 w 709642"/>
                <a:gd name="connsiteY2" fmla="*/ 1248184 h 1399649"/>
                <a:gd name="connsiteX3" fmla="*/ 563786 w 709642"/>
                <a:gd name="connsiteY3" fmla="*/ 1040621 h 1399649"/>
                <a:gd name="connsiteX4" fmla="*/ 575006 w 709642"/>
                <a:gd name="connsiteY4" fmla="*/ 1020987 h 1399649"/>
                <a:gd name="connsiteX5" fmla="*/ 549762 w 709642"/>
                <a:gd name="connsiteY5" fmla="*/ 936840 h 1399649"/>
                <a:gd name="connsiteX6" fmla="*/ 577811 w 709642"/>
                <a:gd name="connsiteY6" fmla="*/ 720862 h 1399649"/>
                <a:gd name="connsiteX7" fmla="*/ 580616 w 709642"/>
                <a:gd name="connsiteY7" fmla="*/ 594641 h 1399649"/>
                <a:gd name="connsiteX8" fmla="*/ 619885 w 709642"/>
                <a:gd name="connsiteY8" fmla="*/ 617080 h 1399649"/>
                <a:gd name="connsiteX9" fmla="*/ 639519 w 709642"/>
                <a:gd name="connsiteY9" fmla="*/ 586226 h 1399649"/>
                <a:gd name="connsiteX10" fmla="*/ 670373 w 709642"/>
                <a:gd name="connsiteY10" fmla="*/ 594641 h 1399649"/>
                <a:gd name="connsiteX11" fmla="*/ 709642 w 709642"/>
                <a:gd name="connsiteY11" fmla="*/ 454395 h 1399649"/>
                <a:gd name="connsiteX12" fmla="*/ 684397 w 709642"/>
                <a:gd name="connsiteY12" fmla="*/ 426346 h 1399649"/>
                <a:gd name="connsiteX13" fmla="*/ 636714 w 709642"/>
                <a:gd name="connsiteY13" fmla="*/ 465615 h 1399649"/>
                <a:gd name="connsiteX14" fmla="*/ 572201 w 709642"/>
                <a:gd name="connsiteY14" fmla="*/ 417932 h 1399649"/>
                <a:gd name="connsiteX15" fmla="*/ 448785 w 709642"/>
                <a:gd name="connsiteY15" fmla="*/ 417932 h 1399649"/>
                <a:gd name="connsiteX16" fmla="*/ 378662 w 709642"/>
                <a:gd name="connsiteY16" fmla="*/ 359029 h 1399649"/>
                <a:gd name="connsiteX17" fmla="*/ 319759 w 709642"/>
                <a:gd name="connsiteY17" fmla="*/ 361833 h 1399649"/>
                <a:gd name="connsiteX18" fmla="*/ 294515 w 709642"/>
                <a:gd name="connsiteY18" fmla="*/ 319760 h 1399649"/>
                <a:gd name="connsiteX19" fmla="*/ 218783 w 709642"/>
                <a:gd name="connsiteY19" fmla="*/ 314150 h 1399649"/>
                <a:gd name="connsiteX20" fmla="*/ 204758 w 709642"/>
                <a:gd name="connsiteY20" fmla="*/ 230003 h 1399649"/>
                <a:gd name="connsiteX21" fmla="*/ 157075 w 709642"/>
                <a:gd name="connsiteY21" fmla="*/ 179514 h 1399649"/>
                <a:gd name="connsiteX22" fmla="*/ 157075 w 709642"/>
                <a:gd name="connsiteY22" fmla="*/ 100977 h 1399649"/>
                <a:gd name="connsiteX23" fmla="*/ 134636 w 709642"/>
                <a:gd name="connsiteY23" fmla="*/ 39269 h 1399649"/>
                <a:gd name="connsiteX24" fmla="*/ 145854 w 709642"/>
                <a:gd name="connsiteY24" fmla="*/ 0 h 1399649"/>
                <a:gd name="connsiteX25" fmla="*/ 106586 w 709642"/>
                <a:gd name="connsiteY25" fmla="*/ 112198 h 1399649"/>
                <a:gd name="connsiteX26" fmla="*/ 86952 w 709642"/>
                <a:gd name="connsiteY26" fmla="*/ 176709 h 1399649"/>
                <a:gd name="connsiteX27" fmla="*/ 123416 w 709642"/>
                <a:gd name="connsiteY27" fmla="*/ 230003 h 1399649"/>
                <a:gd name="connsiteX28" fmla="*/ 131831 w 709642"/>
                <a:gd name="connsiteY28" fmla="*/ 263662 h 1399649"/>
                <a:gd name="connsiteX29" fmla="*/ 176709 w 709642"/>
                <a:gd name="connsiteY29" fmla="*/ 283296 h 1399649"/>
                <a:gd name="connsiteX30" fmla="*/ 179514 w 709642"/>
                <a:gd name="connsiteY30" fmla="*/ 322565 h 1399649"/>
                <a:gd name="connsiteX31" fmla="*/ 230002 w 709642"/>
                <a:gd name="connsiteY31" fmla="*/ 392687 h 1399649"/>
                <a:gd name="connsiteX32" fmla="*/ 325369 w 709642"/>
                <a:gd name="connsiteY32" fmla="*/ 420736 h 1399649"/>
                <a:gd name="connsiteX33" fmla="*/ 364638 w 709642"/>
                <a:gd name="connsiteY33" fmla="*/ 440371 h 1399649"/>
                <a:gd name="connsiteX34" fmla="*/ 364638 w 709642"/>
                <a:gd name="connsiteY34" fmla="*/ 535738 h 1399649"/>
                <a:gd name="connsiteX35" fmla="*/ 387077 w 709642"/>
                <a:gd name="connsiteY35" fmla="*/ 600251 h 1399649"/>
                <a:gd name="connsiteX36" fmla="*/ 319759 w 709642"/>
                <a:gd name="connsiteY36" fmla="*/ 661959 h 1399649"/>
                <a:gd name="connsiteX37" fmla="*/ 252442 w 709642"/>
                <a:gd name="connsiteY37" fmla="*/ 675983 h 1399649"/>
                <a:gd name="connsiteX38" fmla="*/ 213173 w 709642"/>
                <a:gd name="connsiteY38" fmla="*/ 754521 h 1399649"/>
                <a:gd name="connsiteX39" fmla="*/ 145855 w 709642"/>
                <a:gd name="connsiteY39" fmla="*/ 760130 h 1399649"/>
                <a:gd name="connsiteX40" fmla="*/ 126221 w 709642"/>
                <a:gd name="connsiteY40" fmla="*/ 799399 h 1399649"/>
                <a:gd name="connsiteX41" fmla="*/ 95367 w 709642"/>
                <a:gd name="connsiteY41" fmla="*/ 802204 h 1399649"/>
                <a:gd name="connsiteX42" fmla="*/ 115001 w 709642"/>
                <a:gd name="connsiteY42" fmla="*/ 852692 h 1399649"/>
                <a:gd name="connsiteX43" fmla="*/ 126221 w 709642"/>
                <a:gd name="connsiteY43" fmla="*/ 928425 h 1399649"/>
                <a:gd name="connsiteX44" fmla="*/ 159880 w 709642"/>
                <a:gd name="connsiteY44" fmla="*/ 995743 h 1399649"/>
                <a:gd name="connsiteX45" fmla="*/ 140245 w 709642"/>
                <a:gd name="connsiteY45" fmla="*/ 1035011 h 1399649"/>
                <a:gd name="connsiteX46" fmla="*/ 75732 w 709642"/>
                <a:gd name="connsiteY46" fmla="*/ 1035011 h 1399649"/>
                <a:gd name="connsiteX47" fmla="*/ 28049 w 709642"/>
                <a:gd name="connsiteY47" fmla="*/ 1079890 h 1399649"/>
                <a:gd name="connsiteX48" fmla="*/ 56098 w 709642"/>
                <a:gd name="connsiteY48" fmla="*/ 1141598 h 1399649"/>
                <a:gd name="connsiteX49" fmla="*/ 16829 w 709642"/>
                <a:gd name="connsiteY49" fmla="*/ 1147208 h 1399649"/>
                <a:gd name="connsiteX50" fmla="*/ 0 w 709642"/>
                <a:gd name="connsiteY50" fmla="*/ 1197696 h 1399649"/>
                <a:gd name="connsiteX51" fmla="*/ 39269 w 709642"/>
                <a:gd name="connsiteY51" fmla="*/ 1228550 h 1399649"/>
                <a:gd name="connsiteX52" fmla="*/ 28049 w 709642"/>
                <a:gd name="connsiteY52" fmla="*/ 1287453 h 1399649"/>
                <a:gd name="connsiteX53" fmla="*/ 98172 w 709642"/>
                <a:gd name="connsiteY53" fmla="*/ 1332332 h 1399649"/>
                <a:gd name="connsiteX54" fmla="*/ 140245 w 709642"/>
                <a:gd name="connsiteY54" fmla="*/ 1343551 h 1399649"/>
                <a:gd name="connsiteX55" fmla="*/ 168294 w 709642"/>
                <a:gd name="connsiteY55" fmla="*/ 1321112 h 1399649"/>
                <a:gd name="connsiteX56" fmla="*/ 196343 w 709642"/>
                <a:gd name="connsiteY56" fmla="*/ 1343551 h 1399649"/>
                <a:gd name="connsiteX57" fmla="*/ 221588 w 709642"/>
                <a:gd name="connsiteY57" fmla="*/ 1382820 h 1399649"/>
                <a:gd name="connsiteX58" fmla="*/ 420736 w 709642"/>
                <a:gd name="connsiteY58" fmla="*/ 1399649 h 1399649"/>
                <a:gd name="connsiteX59" fmla="*/ 420736 w 709642"/>
                <a:gd name="connsiteY59" fmla="*/ 1382820 h 1399649"/>
                <a:gd name="connsiteX60" fmla="*/ 445980 w 709642"/>
                <a:gd name="connsiteY60" fmla="*/ 1385625 h 1399649"/>
                <a:gd name="connsiteX61" fmla="*/ 460005 w 709642"/>
                <a:gd name="connsiteY61" fmla="*/ 1360381 h 1399649"/>
                <a:gd name="connsiteX62" fmla="*/ 569396 w 709642"/>
                <a:gd name="connsiteY62" fmla="*/ 1399649 h 1399649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86952 w 709642"/>
                <a:gd name="connsiteY26" fmla="*/ 187927 h 1410867"/>
                <a:gd name="connsiteX27" fmla="*/ 123416 w 709642"/>
                <a:gd name="connsiteY27" fmla="*/ 241221 h 1410867"/>
                <a:gd name="connsiteX28" fmla="*/ 131831 w 709642"/>
                <a:gd name="connsiteY28" fmla="*/ 274880 h 1410867"/>
                <a:gd name="connsiteX29" fmla="*/ 176709 w 709642"/>
                <a:gd name="connsiteY29" fmla="*/ 294514 h 1410867"/>
                <a:gd name="connsiteX30" fmla="*/ 179514 w 709642"/>
                <a:gd name="connsiteY30" fmla="*/ 333783 h 1410867"/>
                <a:gd name="connsiteX31" fmla="*/ 230002 w 709642"/>
                <a:gd name="connsiteY31" fmla="*/ 403905 h 1410867"/>
                <a:gd name="connsiteX32" fmla="*/ 325369 w 709642"/>
                <a:gd name="connsiteY32" fmla="*/ 431954 h 1410867"/>
                <a:gd name="connsiteX33" fmla="*/ 364638 w 709642"/>
                <a:gd name="connsiteY33" fmla="*/ 451589 h 1410867"/>
                <a:gd name="connsiteX34" fmla="*/ 364638 w 709642"/>
                <a:gd name="connsiteY34" fmla="*/ 546956 h 1410867"/>
                <a:gd name="connsiteX35" fmla="*/ 387077 w 709642"/>
                <a:gd name="connsiteY35" fmla="*/ 611469 h 1410867"/>
                <a:gd name="connsiteX36" fmla="*/ 319759 w 709642"/>
                <a:gd name="connsiteY36" fmla="*/ 673177 h 1410867"/>
                <a:gd name="connsiteX37" fmla="*/ 252442 w 709642"/>
                <a:gd name="connsiteY37" fmla="*/ 687201 h 1410867"/>
                <a:gd name="connsiteX38" fmla="*/ 213173 w 709642"/>
                <a:gd name="connsiteY38" fmla="*/ 765739 h 1410867"/>
                <a:gd name="connsiteX39" fmla="*/ 145855 w 709642"/>
                <a:gd name="connsiteY39" fmla="*/ 771348 h 1410867"/>
                <a:gd name="connsiteX40" fmla="*/ 126221 w 709642"/>
                <a:gd name="connsiteY40" fmla="*/ 810617 h 1410867"/>
                <a:gd name="connsiteX41" fmla="*/ 95367 w 709642"/>
                <a:gd name="connsiteY41" fmla="*/ 813422 h 1410867"/>
                <a:gd name="connsiteX42" fmla="*/ 115001 w 709642"/>
                <a:gd name="connsiteY42" fmla="*/ 863910 h 1410867"/>
                <a:gd name="connsiteX43" fmla="*/ 126221 w 709642"/>
                <a:gd name="connsiteY43" fmla="*/ 939643 h 1410867"/>
                <a:gd name="connsiteX44" fmla="*/ 159880 w 709642"/>
                <a:gd name="connsiteY44" fmla="*/ 1006961 h 1410867"/>
                <a:gd name="connsiteX45" fmla="*/ 140245 w 709642"/>
                <a:gd name="connsiteY45" fmla="*/ 1046229 h 1410867"/>
                <a:gd name="connsiteX46" fmla="*/ 75732 w 709642"/>
                <a:gd name="connsiteY46" fmla="*/ 1046229 h 1410867"/>
                <a:gd name="connsiteX47" fmla="*/ 28049 w 709642"/>
                <a:gd name="connsiteY47" fmla="*/ 1091108 h 1410867"/>
                <a:gd name="connsiteX48" fmla="*/ 56098 w 709642"/>
                <a:gd name="connsiteY48" fmla="*/ 1152816 h 1410867"/>
                <a:gd name="connsiteX49" fmla="*/ 16829 w 709642"/>
                <a:gd name="connsiteY49" fmla="*/ 1158426 h 1410867"/>
                <a:gd name="connsiteX50" fmla="*/ 0 w 709642"/>
                <a:gd name="connsiteY50" fmla="*/ 1208914 h 1410867"/>
                <a:gd name="connsiteX51" fmla="*/ 39269 w 709642"/>
                <a:gd name="connsiteY51" fmla="*/ 1239768 h 1410867"/>
                <a:gd name="connsiteX52" fmla="*/ 28049 w 709642"/>
                <a:gd name="connsiteY52" fmla="*/ 1298671 h 1410867"/>
                <a:gd name="connsiteX53" fmla="*/ 98172 w 709642"/>
                <a:gd name="connsiteY53" fmla="*/ 1343550 h 1410867"/>
                <a:gd name="connsiteX54" fmla="*/ 140245 w 709642"/>
                <a:gd name="connsiteY54" fmla="*/ 1354769 h 1410867"/>
                <a:gd name="connsiteX55" fmla="*/ 168294 w 709642"/>
                <a:gd name="connsiteY55" fmla="*/ 1332330 h 1410867"/>
                <a:gd name="connsiteX56" fmla="*/ 196343 w 709642"/>
                <a:gd name="connsiteY56" fmla="*/ 1354769 h 1410867"/>
                <a:gd name="connsiteX57" fmla="*/ 221588 w 709642"/>
                <a:gd name="connsiteY57" fmla="*/ 1394038 h 1410867"/>
                <a:gd name="connsiteX58" fmla="*/ 420736 w 709642"/>
                <a:gd name="connsiteY58" fmla="*/ 1410867 h 1410867"/>
                <a:gd name="connsiteX59" fmla="*/ 420736 w 709642"/>
                <a:gd name="connsiteY59" fmla="*/ 1394038 h 1410867"/>
                <a:gd name="connsiteX60" fmla="*/ 445980 w 709642"/>
                <a:gd name="connsiteY60" fmla="*/ 1396843 h 1410867"/>
                <a:gd name="connsiteX61" fmla="*/ 460005 w 709642"/>
                <a:gd name="connsiteY61" fmla="*/ 1371599 h 1410867"/>
                <a:gd name="connsiteX62" fmla="*/ 569396 w 709642"/>
                <a:gd name="connsiteY62" fmla="*/ 1410867 h 1410867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92562 w 709642"/>
                <a:gd name="connsiteY26" fmla="*/ 100976 h 1410867"/>
                <a:gd name="connsiteX27" fmla="*/ 86952 w 709642"/>
                <a:gd name="connsiteY27" fmla="*/ 187927 h 1410867"/>
                <a:gd name="connsiteX28" fmla="*/ 123416 w 709642"/>
                <a:gd name="connsiteY28" fmla="*/ 241221 h 1410867"/>
                <a:gd name="connsiteX29" fmla="*/ 131831 w 709642"/>
                <a:gd name="connsiteY29" fmla="*/ 274880 h 1410867"/>
                <a:gd name="connsiteX30" fmla="*/ 176709 w 709642"/>
                <a:gd name="connsiteY30" fmla="*/ 294514 h 1410867"/>
                <a:gd name="connsiteX31" fmla="*/ 179514 w 709642"/>
                <a:gd name="connsiteY31" fmla="*/ 333783 h 1410867"/>
                <a:gd name="connsiteX32" fmla="*/ 230002 w 709642"/>
                <a:gd name="connsiteY32" fmla="*/ 403905 h 1410867"/>
                <a:gd name="connsiteX33" fmla="*/ 325369 w 709642"/>
                <a:gd name="connsiteY33" fmla="*/ 431954 h 1410867"/>
                <a:gd name="connsiteX34" fmla="*/ 364638 w 709642"/>
                <a:gd name="connsiteY34" fmla="*/ 451589 h 1410867"/>
                <a:gd name="connsiteX35" fmla="*/ 364638 w 709642"/>
                <a:gd name="connsiteY35" fmla="*/ 546956 h 1410867"/>
                <a:gd name="connsiteX36" fmla="*/ 387077 w 709642"/>
                <a:gd name="connsiteY36" fmla="*/ 611469 h 1410867"/>
                <a:gd name="connsiteX37" fmla="*/ 319759 w 709642"/>
                <a:gd name="connsiteY37" fmla="*/ 673177 h 1410867"/>
                <a:gd name="connsiteX38" fmla="*/ 252442 w 709642"/>
                <a:gd name="connsiteY38" fmla="*/ 687201 h 1410867"/>
                <a:gd name="connsiteX39" fmla="*/ 213173 w 709642"/>
                <a:gd name="connsiteY39" fmla="*/ 765739 h 1410867"/>
                <a:gd name="connsiteX40" fmla="*/ 145855 w 709642"/>
                <a:gd name="connsiteY40" fmla="*/ 771348 h 1410867"/>
                <a:gd name="connsiteX41" fmla="*/ 126221 w 709642"/>
                <a:gd name="connsiteY41" fmla="*/ 810617 h 1410867"/>
                <a:gd name="connsiteX42" fmla="*/ 95367 w 709642"/>
                <a:gd name="connsiteY42" fmla="*/ 813422 h 1410867"/>
                <a:gd name="connsiteX43" fmla="*/ 115001 w 709642"/>
                <a:gd name="connsiteY43" fmla="*/ 863910 h 1410867"/>
                <a:gd name="connsiteX44" fmla="*/ 126221 w 709642"/>
                <a:gd name="connsiteY44" fmla="*/ 939643 h 1410867"/>
                <a:gd name="connsiteX45" fmla="*/ 159880 w 709642"/>
                <a:gd name="connsiteY45" fmla="*/ 1006961 h 1410867"/>
                <a:gd name="connsiteX46" fmla="*/ 140245 w 709642"/>
                <a:gd name="connsiteY46" fmla="*/ 1046229 h 1410867"/>
                <a:gd name="connsiteX47" fmla="*/ 75732 w 709642"/>
                <a:gd name="connsiteY47" fmla="*/ 1046229 h 1410867"/>
                <a:gd name="connsiteX48" fmla="*/ 28049 w 709642"/>
                <a:gd name="connsiteY48" fmla="*/ 1091108 h 1410867"/>
                <a:gd name="connsiteX49" fmla="*/ 56098 w 709642"/>
                <a:gd name="connsiteY49" fmla="*/ 1152816 h 1410867"/>
                <a:gd name="connsiteX50" fmla="*/ 16829 w 709642"/>
                <a:gd name="connsiteY50" fmla="*/ 1158426 h 1410867"/>
                <a:gd name="connsiteX51" fmla="*/ 0 w 709642"/>
                <a:gd name="connsiteY51" fmla="*/ 1208914 h 1410867"/>
                <a:gd name="connsiteX52" fmla="*/ 39269 w 709642"/>
                <a:gd name="connsiteY52" fmla="*/ 1239768 h 1410867"/>
                <a:gd name="connsiteX53" fmla="*/ 28049 w 709642"/>
                <a:gd name="connsiteY53" fmla="*/ 1298671 h 1410867"/>
                <a:gd name="connsiteX54" fmla="*/ 98172 w 709642"/>
                <a:gd name="connsiteY54" fmla="*/ 1343550 h 1410867"/>
                <a:gd name="connsiteX55" fmla="*/ 140245 w 709642"/>
                <a:gd name="connsiteY55" fmla="*/ 1354769 h 1410867"/>
                <a:gd name="connsiteX56" fmla="*/ 168294 w 709642"/>
                <a:gd name="connsiteY56" fmla="*/ 1332330 h 1410867"/>
                <a:gd name="connsiteX57" fmla="*/ 196343 w 709642"/>
                <a:gd name="connsiteY57" fmla="*/ 1354769 h 1410867"/>
                <a:gd name="connsiteX58" fmla="*/ 221588 w 709642"/>
                <a:gd name="connsiteY58" fmla="*/ 1394038 h 1410867"/>
                <a:gd name="connsiteX59" fmla="*/ 420736 w 709642"/>
                <a:gd name="connsiteY59" fmla="*/ 1410867 h 1410867"/>
                <a:gd name="connsiteX60" fmla="*/ 420736 w 709642"/>
                <a:gd name="connsiteY60" fmla="*/ 1394038 h 1410867"/>
                <a:gd name="connsiteX61" fmla="*/ 445980 w 709642"/>
                <a:gd name="connsiteY61" fmla="*/ 1396843 h 1410867"/>
                <a:gd name="connsiteX62" fmla="*/ 460005 w 709642"/>
                <a:gd name="connsiteY62" fmla="*/ 1371599 h 1410867"/>
                <a:gd name="connsiteX63" fmla="*/ 569396 w 709642"/>
                <a:gd name="connsiteY63" fmla="*/ 1410867 h 1410867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72928 w 709642"/>
                <a:gd name="connsiteY26" fmla="*/ 28049 h 1410867"/>
                <a:gd name="connsiteX27" fmla="*/ 86952 w 709642"/>
                <a:gd name="connsiteY27" fmla="*/ 187927 h 1410867"/>
                <a:gd name="connsiteX28" fmla="*/ 123416 w 709642"/>
                <a:gd name="connsiteY28" fmla="*/ 241221 h 1410867"/>
                <a:gd name="connsiteX29" fmla="*/ 131831 w 709642"/>
                <a:gd name="connsiteY29" fmla="*/ 274880 h 1410867"/>
                <a:gd name="connsiteX30" fmla="*/ 176709 w 709642"/>
                <a:gd name="connsiteY30" fmla="*/ 294514 h 1410867"/>
                <a:gd name="connsiteX31" fmla="*/ 179514 w 709642"/>
                <a:gd name="connsiteY31" fmla="*/ 333783 h 1410867"/>
                <a:gd name="connsiteX32" fmla="*/ 230002 w 709642"/>
                <a:gd name="connsiteY32" fmla="*/ 403905 h 1410867"/>
                <a:gd name="connsiteX33" fmla="*/ 325369 w 709642"/>
                <a:gd name="connsiteY33" fmla="*/ 431954 h 1410867"/>
                <a:gd name="connsiteX34" fmla="*/ 364638 w 709642"/>
                <a:gd name="connsiteY34" fmla="*/ 451589 h 1410867"/>
                <a:gd name="connsiteX35" fmla="*/ 364638 w 709642"/>
                <a:gd name="connsiteY35" fmla="*/ 546956 h 1410867"/>
                <a:gd name="connsiteX36" fmla="*/ 387077 w 709642"/>
                <a:gd name="connsiteY36" fmla="*/ 611469 h 1410867"/>
                <a:gd name="connsiteX37" fmla="*/ 319759 w 709642"/>
                <a:gd name="connsiteY37" fmla="*/ 673177 h 1410867"/>
                <a:gd name="connsiteX38" fmla="*/ 252442 w 709642"/>
                <a:gd name="connsiteY38" fmla="*/ 687201 h 1410867"/>
                <a:gd name="connsiteX39" fmla="*/ 213173 w 709642"/>
                <a:gd name="connsiteY39" fmla="*/ 765739 h 1410867"/>
                <a:gd name="connsiteX40" fmla="*/ 145855 w 709642"/>
                <a:gd name="connsiteY40" fmla="*/ 771348 h 1410867"/>
                <a:gd name="connsiteX41" fmla="*/ 126221 w 709642"/>
                <a:gd name="connsiteY41" fmla="*/ 810617 h 1410867"/>
                <a:gd name="connsiteX42" fmla="*/ 95367 w 709642"/>
                <a:gd name="connsiteY42" fmla="*/ 813422 h 1410867"/>
                <a:gd name="connsiteX43" fmla="*/ 115001 w 709642"/>
                <a:gd name="connsiteY43" fmla="*/ 863910 h 1410867"/>
                <a:gd name="connsiteX44" fmla="*/ 126221 w 709642"/>
                <a:gd name="connsiteY44" fmla="*/ 939643 h 1410867"/>
                <a:gd name="connsiteX45" fmla="*/ 159880 w 709642"/>
                <a:gd name="connsiteY45" fmla="*/ 1006961 h 1410867"/>
                <a:gd name="connsiteX46" fmla="*/ 140245 w 709642"/>
                <a:gd name="connsiteY46" fmla="*/ 1046229 h 1410867"/>
                <a:gd name="connsiteX47" fmla="*/ 75732 w 709642"/>
                <a:gd name="connsiteY47" fmla="*/ 1046229 h 1410867"/>
                <a:gd name="connsiteX48" fmla="*/ 28049 w 709642"/>
                <a:gd name="connsiteY48" fmla="*/ 1091108 h 1410867"/>
                <a:gd name="connsiteX49" fmla="*/ 56098 w 709642"/>
                <a:gd name="connsiteY49" fmla="*/ 1152816 h 1410867"/>
                <a:gd name="connsiteX50" fmla="*/ 16829 w 709642"/>
                <a:gd name="connsiteY50" fmla="*/ 1158426 h 1410867"/>
                <a:gd name="connsiteX51" fmla="*/ 0 w 709642"/>
                <a:gd name="connsiteY51" fmla="*/ 1208914 h 1410867"/>
                <a:gd name="connsiteX52" fmla="*/ 39269 w 709642"/>
                <a:gd name="connsiteY52" fmla="*/ 1239768 h 1410867"/>
                <a:gd name="connsiteX53" fmla="*/ 28049 w 709642"/>
                <a:gd name="connsiteY53" fmla="*/ 1298671 h 1410867"/>
                <a:gd name="connsiteX54" fmla="*/ 98172 w 709642"/>
                <a:gd name="connsiteY54" fmla="*/ 1343550 h 1410867"/>
                <a:gd name="connsiteX55" fmla="*/ 140245 w 709642"/>
                <a:gd name="connsiteY55" fmla="*/ 1354769 h 1410867"/>
                <a:gd name="connsiteX56" fmla="*/ 168294 w 709642"/>
                <a:gd name="connsiteY56" fmla="*/ 1332330 h 1410867"/>
                <a:gd name="connsiteX57" fmla="*/ 196343 w 709642"/>
                <a:gd name="connsiteY57" fmla="*/ 1354769 h 1410867"/>
                <a:gd name="connsiteX58" fmla="*/ 221588 w 709642"/>
                <a:gd name="connsiteY58" fmla="*/ 1394038 h 1410867"/>
                <a:gd name="connsiteX59" fmla="*/ 420736 w 709642"/>
                <a:gd name="connsiteY59" fmla="*/ 1410867 h 1410867"/>
                <a:gd name="connsiteX60" fmla="*/ 420736 w 709642"/>
                <a:gd name="connsiteY60" fmla="*/ 1394038 h 1410867"/>
                <a:gd name="connsiteX61" fmla="*/ 445980 w 709642"/>
                <a:gd name="connsiteY61" fmla="*/ 1396843 h 1410867"/>
                <a:gd name="connsiteX62" fmla="*/ 460005 w 709642"/>
                <a:gd name="connsiteY62" fmla="*/ 1371599 h 1410867"/>
                <a:gd name="connsiteX63" fmla="*/ 569396 w 709642"/>
                <a:gd name="connsiteY63" fmla="*/ 1410867 h 1410867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72928 w 709642"/>
                <a:gd name="connsiteY26" fmla="*/ 28049 h 1410867"/>
                <a:gd name="connsiteX27" fmla="*/ 81342 w 709642"/>
                <a:gd name="connsiteY27" fmla="*/ 131830 h 1410867"/>
                <a:gd name="connsiteX28" fmla="*/ 86952 w 709642"/>
                <a:gd name="connsiteY28" fmla="*/ 187927 h 1410867"/>
                <a:gd name="connsiteX29" fmla="*/ 123416 w 709642"/>
                <a:gd name="connsiteY29" fmla="*/ 241221 h 1410867"/>
                <a:gd name="connsiteX30" fmla="*/ 131831 w 709642"/>
                <a:gd name="connsiteY30" fmla="*/ 274880 h 1410867"/>
                <a:gd name="connsiteX31" fmla="*/ 176709 w 709642"/>
                <a:gd name="connsiteY31" fmla="*/ 294514 h 1410867"/>
                <a:gd name="connsiteX32" fmla="*/ 179514 w 709642"/>
                <a:gd name="connsiteY32" fmla="*/ 333783 h 1410867"/>
                <a:gd name="connsiteX33" fmla="*/ 230002 w 709642"/>
                <a:gd name="connsiteY33" fmla="*/ 403905 h 1410867"/>
                <a:gd name="connsiteX34" fmla="*/ 325369 w 709642"/>
                <a:gd name="connsiteY34" fmla="*/ 431954 h 1410867"/>
                <a:gd name="connsiteX35" fmla="*/ 364638 w 709642"/>
                <a:gd name="connsiteY35" fmla="*/ 451589 h 1410867"/>
                <a:gd name="connsiteX36" fmla="*/ 364638 w 709642"/>
                <a:gd name="connsiteY36" fmla="*/ 546956 h 1410867"/>
                <a:gd name="connsiteX37" fmla="*/ 387077 w 709642"/>
                <a:gd name="connsiteY37" fmla="*/ 611469 h 1410867"/>
                <a:gd name="connsiteX38" fmla="*/ 319759 w 709642"/>
                <a:gd name="connsiteY38" fmla="*/ 673177 h 1410867"/>
                <a:gd name="connsiteX39" fmla="*/ 252442 w 709642"/>
                <a:gd name="connsiteY39" fmla="*/ 687201 h 1410867"/>
                <a:gd name="connsiteX40" fmla="*/ 213173 w 709642"/>
                <a:gd name="connsiteY40" fmla="*/ 765739 h 1410867"/>
                <a:gd name="connsiteX41" fmla="*/ 145855 w 709642"/>
                <a:gd name="connsiteY41" fmla="*/ 771348 h 1410867"/>
                <a:gd name="connsiteX42" fmla="*/ 126221 w 709642"/>
                <a:gd name="connsiteY42" fmla="*/ 810617 h 1410867"/>
                <a:gd name="connsiteX43" fmla="*/ 95367 w 709642"/>
                <a:gd name="connsiteY43" fmla="*/ 813422 h 1410867"/>
                <a:gd name="connsiteX44" fmla="*/ 115001 w 709642"/>
                <a:gd name="connsiteY44" fmla="*/ 863910 h 1410867"/>
                <a:gd name="connsiteX45" fmla="*/ 126221 w 709642"/>
                <a:gd name="connsiteY45" fmla="*/ 939643 h 1410867"/>
                <a:gd name="connsiteX46" fmla="*/ 159880 w 709642"/>
                <a:gd name="connsiteY46" fmla="*/ 1006961 h 1410867"/>
                <a:gd name="connsiteX47" fmla="*/ 140245 w 709642"/>
                <a:gd name="connsiteY47" fmla="*/ 1046229 h 1410867"/>
                <a:gd name="connsiteX48" fmla="*/ 75732 w 709642"/>
                <a:gd name="connsiteY48" fmla="*/ 1046229 h 1410867"/>
                <a:gd name="connsiteX49" fmla="*/ 28049 w 709642"/>
                <a:gd name="connsiteY49" fmla="*/ 1091108 h 1410867"/>
                <a:gd name="connsiteX50" fmla="*/ 56098 w 709642"/>
                <a:gd name="connsiteY50" fmla="*/ 1152816 h 1410867"/>
                <a:gd name="connsiteX51" fmla="*/ 16829 w 709642"/>
                <a:gd name="connsiteY51" fmla="*/ 1158426 h 1410867"/>
                <a:gd name="connsiteX52" fmla="*/ 0 w 709642"/>
                <a:gd name="connsiteY52" fmla="*/ 1208914 h 1410867"/>
                <a:gd name="connsiteX53" fmla="*/ 39269 w 709642"/>
                <a:gd name="connsiteY53" fmla="*/ 1239768 h 1410867"/>
                <a:gd name="connsiteX54" fmla="*/ 28049 w 709642"/>
                <a:gd name="connsiteY54" fmla="*/ 1298671 h 1410867"/>
                <a:gd name="connsiteX55" fmla="*/ 98172 w 709642"/>
                <a:gd name="connsiteY55" fmla="*/ 1343550 h 1410867"/>
                <a:gd name="connsiteX56" fmla="*/ 140245 w 709642"/>
                <a:gd name="connsiteY56" fmla="*/ 1354769 h 1410867"/>
                <a:gd name="connsiteX57" fmla="*/ 168294 w 709642"/>
                <a:gd name="connsiteY57" fmla="*/ 1332330 h 1410867"/>
                <a:gd name="connsiteX58" fmla="*/ 196343 w 709642"/>
                <a:gd name="connsiteY58" fmla="*/ 1354769 h 1410867"/>
                <a:gd name="connsiteX59" fmla="*/ 221588 w 709642"/>
                <a:gd name="connsiteY59" fmla="*/ 1394038 h 1410867"/>
                <a:gd name="connsiteX60" fmla="*/ 420736 w 709642"/>
                <a:gd name="connsiteY60" fmla="*/ 1410867 h 1410867"/>
                <a:gd name="connsiteX61" fmla="*/ 420736 w 709642"/>
                <a:gd name="connsiteY61" fmla="*/ 1394038 h 1410867"/>
                <a:gd name="connsiteX62" fmla="*/ 445980 w 709642"/>
                <a:gd name="connsiteY62" fmla="*/ 1396843 h 1410867"/>
                <a:gd name="connsiteX63" fmla="*/ 460005 w 709642"/>
                <a:gd name="connsiteY63" fmla="*/ 1371599 h 1410867"/>
                <a:gd name="connsiteX64" fmla="*/ 569396 w 709642"/>
                <a:gd name="connsiteY64" fmla="*/ 1410867 h 1410867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72928 w 709642"/>
                <a:gd name="connsiteY26" fmla="*/ 28049 h 1410867"/>
                <a:gd name="connsiteX27" fmla="*/ 89757 w 709642"/>
                <a:gd name="connsiteY27" fmla="*/ 115000 h 1410867"/>
                <a:gd name="connsiteX28" fmla="*/ 86952 w 709642"/>
                <a:gd name="connsiteY28" fmla="*/ 187927 h 1410867"/>
                <a:gd name="connsiteX29" fmla="*/ 123416 w 709642"/>
                <a:gd name="connsiteY29" fmla="*/ 241221 h 1410867"/>
                <a:gd name="connsiteX30" fmla="*/ 131831 w 709642"/>
                <a:gd name="connsiteY30" fmla="*/ 274880 h 1410867"/>
                <a:gd name="connsiteX31" fmla="*/ 176709 w 709642"/>
                <a:gd name="connsiteY31" fmla="*/ 294514 h 1410867"/>
                <a:gd name="connsiteX32" fmla="*/ 179514 w 709642"/>
                <a:gd name="connsiteY32" fmla="*/ 333783 h 1410867"/>
                <a:gd name="connsiteX33" fmla="*/ 230002 w 709642"/>
                <a:gd name="connsiteY33" fmla="*/ 403905 h 1410867"/>
                <a:gd name="connsiteX34" fmla="*/ 325369 w 709642"/>
                <a:gd name="connsiteY34" fmla="*/ 431954 h 1410867"/>
                <a:gd name="connsiteX35" fmla="*/ 364638 w 709642"/>
                <a:gd name="connsiteY35" fmla="*/ 451589 h 1410867"/>
                <a:gd name="connsiteX36" fmla="*/ 364638 w 709642"/>
                <a:gd name="connsiteY36" fmla="*/ 546956 h 1410867"/>
                <a:gd name="connsiteX37" fmla="*/ 387077 w 709642"/>
                <a:gd name="connsiteY37" fmla="*/ 611469 h 1410867"/>
                <a:gd name="connsiteX38" fmla="*/ 319759 w 709642"/>
                <a:gd name="connsiteY38" fmla="*/ 673177 h 1410867"/>
                <a:gd name="connsiteX39" fmla="*/ 252442 w 709642"/>
                <a:gd name="connsiteY39" fmla="*/ 687201 h 1410867"/>
                <a:gd name="connsiteX40" fmla="*/ 213173 w 709642"/>
                <a:gd name="connsiteY40" fmla="*/ 765739 h 1410867"/>
                <a:gd name="connsiteX41" fmla="*/ 145855 w 709642"/>
                <a:gd name="connsiteY41" fmla="*/ 771348 h 1410867"/>
                <a:gd name="connsiteX42" fmla="*/ 126221 w 709642"/>
                <a:gd name="connsiteY42" fmla="*/ 810617 h 1410867"/>
                <a:gd name="connsiteX43" fmla="*/ 95367 w 709642"/>
                <a:gd name="connsiteY43" fmla="*/ 813422 h 1410867"/>
                <a:gd name="connsiteX44" fmla="*/ 115001 w 709642"/>
                <a:gd name="connsiteY44" fmla="*/ 863910 h 1410867"/>
                <a:gd name="connsiteX45" fmla="*/ 126221 w 709642"/>
                <a:gd name="connsiteY45" fmla="*/ 939643 h 1410867"/>
                <a:gd name="connsiteX46" fmla="*/ 159880 w 709642"/>
                <a:gd name="connsiteY46" fmla="*/ 1006961 h 1410867"/>
                <a:gd name="connsiteX47" fmla="*/ 140245 w 709642"/>
                <a:gd name="connsiteY47" fmla="*/ 1046229 h 1410867"/>
                <a:gd name="connsiteX48" fmla="*/ 75732 w 709642"/>
                <a:gd name="connsiteY48" fmla="*/ 1046229 h 1410867"/>
                <a:gd name="connsiteX49" fmla="*/ 28049 w 709642"/>
                <a:gd name="connsiteY49" fmla="*/ 1091108 h 1410867"/>
                <a:gd name="connsiteX50" fmla="*/ 56098 w 709642"/>
                <a:gd name="connsiteY50" fmla="*/ 1152816 h 1410867"/>
                <a:gd name="connsiteX51" fmla="*/ 16829 w 709642"/>
                <a:gd name="connsiteY51" fmla="*/ 1158426 h 1410867"/>
                <a:gd name="connsiteX52" fmla="*/ 0 w 709642"/>
                <a:gd name="connsiteY52" fmla="*/ 1208914 h 1410867"/>
                <a:gd name="connsiteX53" fmla="*/ 39269 w 709642"/>
                <a:gd name="connsiteY53" fmla="*/ 1239768 h 1410867"/>
                <a:gd name="connsiteX54" fmla="*/ 28049 w 709642"/>
                <a:gd name="connsiteY54" fmla="*/ 1298671 h 1410867"/>
                <a:gd name="connsiteX55" fmla="*/ 98172 w 709642"/>
                <a:gd name="connsiteY55" fmla="*/ 1343550 h 1410867"/>
                <a:gd name="connsiteX56" fmla="*/ 140245 w 709642"/>
                <a:gd name="connsiteY56" fmla="*/ 1354769 h 1410867"/>
                <a:gd name="connsiteX57" fmla="*/ 168294 w 709642"/>
                <a:gd name="connsiteY57" fmla="*/ 1332330 h 1410867"/>
                <a:gd name="connsiteX58" fmla="*/ 196343 w 709642"/>
                <a:gd name="connsiteY58" fmla="*/ 1354769 h 1410867"/>
                <a:gd name="connsiteX59" fmla="*/ 221588 w 709642"/>
                <a:gd name="connsiteY59" fmla="*/ 1394038 h 1410867"/>
                <a:gd name="connsiteX60" fmla="*/ 420736 w 709642"/>
                <a:gd name="connsiteY60" fmla="*/ 1410867 h 1410867"/>
                <a:gd name="connsiteX61" fmla="*/ 420736 w 709642"/>
                <a:gd name="connsiteY61" fmla="*/ 1394038 h 1410867"/>
                <a:gd name="connsiteX62" fmla="*/ 445980 w 709642"/>
                <a:gd name="connsiteY62" fmla="*/ 1396843 h 1410867"/>
                <a:gd name="connsiteX63" fmla="*/ 460005 w 709642"/>
                <a:gd name="connsiteY63" fmla="*/ 1371599 h 1410867"/>
                <a:gd name="connsiteX64" fmla="*/ 569396 w 709642"/>
                <a:gd name="connsiteY64" fmla="*/ 1410867 h 141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09642" h="1410867">
                  <a:moveTo>
                    <a:pt x="569396" y="1410867"/>
                  </a:moveTo>
                  <a:lnTo>
                    <a:pt x="549762" y="1323915"/>
                  </a:lnTo>
                  <a:lnTo>
                    <a:pt x="569396" y="1259402"/>
                  </a:lnTo>
                  <a:lnTo>
                    <a:pt x="563786" y="1051839"/>
                  </a:lnTo>
                  <a:lnTo>
                    <a:pt x="575006" y="1032205"/>
                  </a:lnTo>
                  <a:lnTo>
                    <a:pt x="549762" y="948058"/>
                  </a:lnTo>
                  <a:lnTo>
                    <a:pt x="577811" y="732080"/>
                  </a:lnTo>
                  <a:lnTo>
                    <a:pt x="580616" y="605859"/>
                  </a:lnTo>
                  <a:lnTo>
                    <a:pt x="619885" y="628298"/>
                  </a:lnTo>
                  <a:lnTo>
                    <a:pt x="639519" y="597444"/>
                  </a:lnTo>
                  <a:lnTo>
                    <a:pt x="670373" y="605859"/>
                  </a:lnTo>
                  <a:lnTo>
                    <a:pt x="709642" y="465613"/>
                  </a:lnTo>
                  <a:lnTo>
                    <a:pt x="684397" y="437564"/>
                  </a:lnTo>
                  <a:lnTo>
                    <a:pt x="636714" y="476833"/>
                  </a:lnTo>
                  <a:lnTo>
                    <a:pt x="572201" y="429150"/>
                  </a:lnTo>
                  <a:lnTo>
                    <a:pt x="448785" y="429150"/>
                  </a:lnTo>
                  <a:lnTo>
                    <a:pt x="378662" y="370247"/>
                  </a:lnTo>
                  <a:lnTo>
                    <a:pt x="319759" y="373051"/>
                  </a:lnTo>
                  <a:lnTo>
                    <a:pt x="294515" y="330978"/>
                  </a:lnTo>
                  <a:lnTo>
                    <a:pt x="218783" y="325368"/>
                  </a:lnTo>
                  <a:lnTo>
                    <a:pt x="204758" y="241221"/>
                  </a:lnTo>
                  <a:lnTo>
                    <a:pt x="157075" y="190732"/>
                  </a:lnTo>
                  <a:lnTo>
                    <a:pt x="157075" y="112195"/>
                  </a:lnTo>
                  <a:lnTo>
                    <a:pt x="134636" y="50487"/>
                  </a:lnTo>
                  <a:lnTo>
                    <a:pt x="145854" y="11218"/>
                  </a:lnTo>
                  <a:lnTo>
                    <a:pt x="95367" y="0"/>
                  </a:lnTo>
                  <a:lnTo>
                    <a:pt x="72928" y="28049"/>
                  </a:lnTo>
                  <a:lnTo>
                    <a:pt x="89757" y="115000"/>
                  </a:lnTo>
                  <a:lnTo>
                    <a:pt x="86952" y="187927"/>
                  </a:lnTo>
                  <a:lnTo>
                    <a:pt x="123416" y="241221"/>
                  </a:lnTo>
                  <a:lnTo>
                    <a:pt x="131831" y="274880"/>
                  </a:lnTo>
                  <a:lnTo>
                    <a:pt x="176709" y="294514"/>
                  </a:lnTo>
                  <a:lnTo>
                    <a:pt x="179514" y="333783"/>
                  </a:lnTo>
                  <a:lnTo>
                    <a:pt x="230002" y="403905"/>
                  </a:lnTo>
                  <a:lnTo>
                    <a:pt x="325369" y="431954"/>
                  </a:lnTo>
                  <a:lnTo>
                    <a:pt x="364638" y="451589"/>
                  </a:lnTo>
                  <a:lnTo>
                    <a:pt x="364638" y="546956"/>
                  </a:lnTo>
                  <a:lnTo>
                    <a:pt x="387077" y="611469"/>
                  </a:lnTo>
                  <a:lnTo>
                    <a:pt x="319759" y="673177"/>
                  </a:lnTo>
                  <a:lnTo>
                    <a:pt x="252442" y="687201"/>
                  </a:lnTo>
                  <a:lnTo>
                    <a:pt x="213173" y="765739"/>
                  </a:lnTo>
                  <a:lnTo>
                    <a:pt x="145855" y="771348"/>
                  </a:lnTo>
                  <a:lnTo>
                    <a:pt x="126221" y="810617"/>
                  </a:lnTo>
                  <a:lnTo>
                    <a:pt x="95367" y="813422"/>
                  </a:lnTo>
                  <a:lnTo>
                    <a:pt x="115001" y="863910"/>
                  </a:lnTo>
                  <a:lnTo>
                    <a:pt x="126221" y="939643"/>
                  </a:lnTo>
                  <a:lnTo>
                    <a:pt x="159880" y="1006961"/>
                  </a:lnTo>
                  <a:lnTo>
                    <a:pt x="140245" y="1046229"/>
                  </a:lnTo>
                  <a:lnTo>
                    <a:pt x="75732" y="1046229"/>
                  </a:lnTo>
                  <a:lnTo>
                    <a:pt x="28049" y="1091108"/>
                  </a:lnTo>
                  <a:lnTo>
                    <a:pt x="56098" y="1152816"/>
                  </a:lnTo>
                  <a:lnTo>
                    <a:pt x="16829" y="1158426"/>
                  </a:lnTo>
                  <a:lnTo>
                    <a:pt x="0" y="1208914"/>
                  </a:lnTo>
                  <a:lnTo>
                    <a:pt x="39269" y="1239768"/>
                  </a:lnTo>
                  <a:lnTo>
                    <a:pt x="28049" y="1298671"/>
                  </a:lnTo>
                  <a:lnTo>
                    <a:pt x="98172" y="1343550"/>
                  </a:lnTo>
                  <a:lnTo>
                    <a:pt x="140245" y="1354769"/>
                  </a:lnTo>
                  <a:lnTo>
                    <a:pt x="168294" y="1332330"/>
                  </a:lnTo>
                  <a:lnTo>
                    <a:pt x="196343" y="1354769"/>
                  </a:lnTo>
                  <a:lnTo>
                    <a:pt x="221588" y="1394038"/>
                  </a:lnTo>
                  <a:lnTo>
                    <a:pt x="420736" y="1410867"/>
                  </a:lnTo>
                  <a:lnTo>
                    <a:pt x="420736" y="1394038"/>
                  </a:lnTo>
                  <a:lnTo>
                    <a:pt x="445980" y="1396843"/>
                  </a:lnTo>
                  <a:lnTo>
                    <a:pt x="460005" y="1371599"/>
                  </a:lnTo>
                  <a:lnTo>
                    <a:pt x="569396" y="14108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52C8EDA5-6930-419F-9598-9BFA6EFB92D0}"/>
                </a:ext>
              </a:extLst>
            </p:cNvPr>
            <p:cNvSpPr/>
            <p:nvPr/>
          </p:nvSpPr>
          <p:spPr>
            <a:xfrm>
              <a:off x="3313113" y="2312988"/>
              <a:ext cx="939800" cy="906461"/>
            </a:xfrm>
            <a:custGeom>
              <a:avLst/>
              <a:gdLst>
                <a:gd name="connsiteX0" fmla="*/ 538542 w 956474"/>
                <a:gd name="connsiteY0" fmla="*/ 342199 h 920010"/>
                <a:gd name="connsiteX1" fmla="*/ 482444 w 956474"/>
                <a:gd name="connsiteY1" fmla="*/ 381467 h 920010"/>
                <a:gd name="connsiteX2" fmla="*/ 437566 w 956474"/>
                <a:gd name="connsiteY2" fmla="*/ 356223 h 920010"/>
                <a:gd name="connsiteX3" fmla="*/ 426346 w 956474"/>
                <a:gd name="connsiteY3" fmla="*/ 302930 h 920010"/>
                <a:gd name="connsiteX4" fmla="*/ 426346 w 956474"/>
                <a:gd name="connsiteY4" fmla="*/ 224393 h 920010"/>
                <a:gd name="connsiteX5" fmla="*/ 392687 w 956474"/>
                <a:gd name="connsiteY5" fmla="*/ 148660 h 920010"/>
                <a:gd name="connsiteX6" fmla="*/ 406712 w 956474"/>
                <a:gd name="connsiteY6" fmla="*/ 84147 h 920010"/>
                <a:gd name="connsiteX7" fmla="*/ 347808 w 956474"/>
                <a:gd name="connsiteY7" fmla="*/ 0 h 920010"/>
                <a:gd name="connsiteX8" fmla="*/ 274881 w 956474"/>
                <a:gd name="connsiteY8" fmla="*/ 129026 h 920010"/>
                <a:gd name="connsiteX9" fmla="*/ 44878 w 956474"/>
                <a:gd name="connsiteY9" fmla="*/ 342199 h 920010"/>
                <a:gd name="connsiteX10" fmla="*/ 8415 w 956474"/>
                <a:gd name="connsiteY10" fmla="*/ 333784 h 920010"/>
                <a:gd name="connsiteX11" fmla="*/ 0 w 956474"/>
                <a:gd name="connsiteY11" fmla="*/ 468420 h 920010"/>
                <a:gd name="connsiteX12" fmla="*/ 95367 w 956474"/>
                <a:gd name="connsiteY12" fmla="*/ 575006 h 920010"/>
                <a:gd name="connsiteX13" fmla="*/ 173904 w 956474"/>
                <a:gd name="connsiteY13" fmla="*/ 535737 h 920010"/>
                <a:gd name="connsiteX14" fmla="*/ 204758 w 956474"/>
                <a:gd name="connsiteY14" fmla="*/ 577811 h 920010"/>
                <a:gd name="connsiteX15" fmla="*/ 193539 w 956474"/>
                <a:gd name="connsiteY15" fmla="*/ 617080 h 920010"/>
                <a:gd name="connsiteX16" fmla="*/ 218783 w 956474"/>
                <a:gd name="connsiteY16" fmla="*/ 661958 h 920010"/>
                <a:gd name="connsiteX17" fmla="*/ 190734 w 956474"/>
                <a:gd name="connsiteY17" fmla="*/ 715251 h 920010"/>
                <a:gd name="connsiteX18" fmla="*/ 235612 w 956474"/>
                <a:gd name="connsiteY18" fmla="*/ 762935 h 920010"/>
                <a:gd name="connsiteX19" fmla="*/ 300125 w 956474"/>
                <a:gd name="connsiteY19" fmla="*/ 754520 h 920010"/>
                <a:gd name="connsiteX20" fmla="*/ 359028 w 956474"/>
                <a:gd name="connsiteY20" fmla="*/ 821838 h 920010"/>
                <a:gd name="connsiteX21" fmla="*/ 395492 w 956474"/>
                <a:gd name="connsiteY21" fmla="*/ 827448 h 920010"/>
                <a:gd name="connsiteX22" fmla="*/ 440370 w 956474"/>
                <a:gd name="connsiteY22" fmla="*/ 793789 h 920010"/>
                <a:gd name="connsiteX23" fmla="*/ 476834 w 956474"/>
                <a:gd name="connsiteY23" fmla="*/ 816228 h 920010"/>
                <a:gd name="connsiteX24" fmla="*/ 538542 w 956474"/>
                <a:gd name="connsiteY24" fmla="*/ 824643 h 920010"/>
                <a:gd name="connsiteX25" fmla="*/ 594640 w 956474"/>
                <a:gd name="connsiteY25" fmla="*/ 849887 h 920010"/>
                <a:gd name="connsiteX26" fmla="*/ 617080 w 956474"/>
                <a:gd name="connsiteY26" fmla="*/ 835862 h 920010"/>
                <a:gd name="connsiteX27" fmla="*/ 698422 w 956474"/>
                <a:gd name="connsiteY27" fmla="*/ 841472 h 920010"/>
                <a:gd name="connsiteX28" fmla="*/ 762935 w 956474"/>
                <a:gd name="connsiteY28" fmla="*/ 807813 h 920010"/>
                <a:gd name="connsiteX29" fmla="*/ 779764 w 956474"/>
                <a:gd name="connsiteY29" fmla="*/ 880741 h 920010"/>
                <a:gd name="connsiteX30" fmla="*/ 799399 w 956474"/>
                <a:gd name="connsiteY30" fmla="*/ 886351 h 920010"/>
                <a:gd name="connsiteX31" fmla="*/ 855497 w 956474"/>
                <a:gd name="connsiteY31" fmla="*/ 920010 h 920010"/>
                <a:gd name="connsiteX32" fmla="*/ 917205 w 956474"/>
                <a:gd name="connsiteY32" fmla="*/ 900375 h 920010"/>
                <a:gd name="connsiteX33" fmla="*/ 931229 w 956474"/>
                <a:gd name="connsiteY33" fmla="*/ 841472 h 920010"/>
                <a:gd name="connsiteX34" fmla="*/ 908790 w 956474"/>
                <a:gd name="connsiteY34" fmla="*/ 788179 h 920010"/>
                <a:gd name="connsiteX35" fmla="*/ 917205 w 956474"/>
                <a:gd name="connsiteY35" fmla="*/ 737691 h 920010"/>
                <a:gd name="connsiteX36" fmla="*/ 908790 w 956474"/>
                <a:gd name="connsiteY36" fmla="*/ 715251 h 920010"/>
                <a:gd name="connsiteX37" fmla="*/ 956474 w 956474"/>
                <a:gd name="connsiteY37" fmla="*/ 670373 h 920010"/>
                <a:gd name="connsiteX38" fmla="*/ 925620 w 956474"/>
                <a:gd name="connsiteY38" fmla="*/ 589031 h 920010"/>
                <a:gd name="connsiteX39" fmla="*/ 737691 w 956474"/>
                <a:gd name="connsiteY39" fmla="*/ 580616 h 920010"/>
                <a:gd name="connsiteX40" fmla="*/ 712447 w 956474"/>
                <a:gd name="connsiteY40" fmla="*/ 546957 h 920010"/>
                <a:gd name="connsiteX41" fmla="*/ 690007 w 956474"/>
                <a:gd name="connsiteY41" fmla="*/ 527323 h 920010"/>
                <a:gd name="connsiteX42" fmla="*/ 661958 w 956474"/>
                <a:gd name="connsiteY42" fmla="*/ 549762 h 920010"/>
                <a:gd name="connsiteX43" fmla="*/ 552567 w 956474"/>
                <a:gd name="connsiteY43" fmla="*/ 485249 h 920010"/>
                <a:gd name="connsiteX44" fmla="*/ 549762 w 956474"/>
                <a:gd name="connsiteY44" fmla="*/ 429151 h 920010"/>
                <a:gd name="connsiteX45" fmla="*/ 516103 w 956474"/>
                <a:gd name="connsiteY45" fmla="*/ 389882 h 920010"/>
                <a:gd name="connsiteX46" fmla="*/ 538542 w 956474"/>
                <a:gd name="connsiteY46" fmla="*/ 342199 h 92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6474" h="920010">
                  <a:moveTo>
                    <a:pt x="538542" y="342199"/>
                  </a:moveTo>
                  <a:lnTo>
                    <a:pt x="482444" y="381467"/>
                  </a:lnTo>
                  <a:lnTo>
                    <a:pt x="437566" y="356223"/>
                  </a:lnTo>
                  <a:lnTo>
                    <a:pt x="426346" y="302930"/>
                  </a:lnTo>
                  <a:lnTo>
                    <a:pt x="426346" y="224393"/>
                  </a:lnTo>
                  <a:lnTo>
                    <a:pt x="392687" y="148660"/>
                  </a:lnTo>
                  <a:lnTo>
                    <a:pt x="406712" y="84147"/>
                  </a:lnTo>
                  <a:lnTo>
                    <a:pt x="347808" y="0"/>
                  </a:lnTo>
                  <a:lnTo>
                    <a:pt x="274881" y="129026"/>
                  </a:lnTo>
                  <a:lnTo>
                    <a:pt x="44878" y="342199"/>
                  </a:lnTo>
                  <a:lnTo>
                    <a:pt x="8415" y="333784"/>
                  </a:lnTo>
                  <a:lnTo>
                    <a:pt x="0" y="468420"/>
                  </a:lnTo>
                  <a:lnTo>
                    <a:pt x="95367" y="575006"/>
                  </a:lnTo>
                  <a:lnTo>
                    <a:pt x="173904" y="535737"/>
                  </a:lnTo>
                  <a:lnTo>
                    <a:pt x="204758" y="577811"/>
                  </a:lnTo>
                  <a:lnTo>
                    <a:pt x="193539" y="617080"/>
                  </a:lnTo>
                  <a:lnTo>
                    <a:pt x="218783" y="661958"/>
                  </a:lnTo>
                  <a:lnTo>
                    <a:pt x="190734" y="715251"/>
                  </a:lnTo>
                  <a:lnTo>
                    <a:pt x="235612" y="762935"/>
                  </a:lnTo>
                  <a:lnTo>
                    <a:pt x="300125" y="754520"/>
                  </a:lnTo>
                  <a:lnTo>
                    <a:pt x="359028" y="821838"/>
                  </a:lnTo>
                  <a:lnTo>
                    <a:pt x="395492" y="827448"/>
                  </a:lnTo>
                  <a:lnTo>
                    <a:pt x="440370" y="793789"/>
                  </a:lnTo>
                  <a:lnTo>
                    <a:pt x="476834" y="816228"/>
                  </a:lnTo>
                  <a:lnTo>
                    <a:pt x="538542" y="824643"/>
                  </a:lnTo>
                  <a:lnTo>
                    <a:pt x="594640" y="849887"/>
                  </a:lnTo>
                  <a:lnTo>
                    <a:pt x="617080" y="835862"/>
                  </a:lnTo>
                  <a:lnTo>
                    <a:pt x="698422" y="841472"/>
                  </a:lnTo>
                  <a:lnTo>
                    <a:pt x="762935" y="807813"/>
                  </a:lnTo>
                  <a:lnTo>
                    <a:pt x="779764" y="880741"/>
                  </a:lnTo>
                  <a:lnTo>
                    <a:pt x="799399" y="886351"/>
                  </a:lnTo>
                  <a:lnTo>
                    <a:pt x="855497" y="920010"/>
                  </a:lnTo>
                  <a:lnTo>
                    <a:pt x="917205" y="900375"/>
                  </a:lnTo>
                  <a:lnTo>
                    <a:pt x="931229" y="841472"/>
                  </a:lnTo>
                  <a:lnTo>
                    <a:pt x="908790" y="788179"/>
                  </a:lnTo>
                  <a:lnTo>
                    <a:pt x="917205" y="737691"/>
                  </a:lnTo>
                  <a:lnTo>
                    <a:pt x="908790" y="715251"/>
                  </a:lnTo>
                  <a:lnTo>
                    <a:pt x="956474" y="670373"/>
                  </a:lnTo>
                  <a:lnTo>
                    <a:pt x="925620" y="589031"/>
                  </a:lnTo>
                  <a:lnTo>
                    <a:pt x="737691" y="580616"/>
                  </a:lnTo>
                  <a:lnTo>
                    <a:pt x="712447" y="546957"/>
                  </a:lnTo>
                  <a:lnTo>
                    <a:pt x="690007" y="527323"/>
                  </a:lnTo>
                  <a:lnTo>
                    <a:pt x="661958" y="549762"/>
                  </a:lnTo>
                  <a:lnTo>
                    <a:pt x="552567" y="485249"/>
                  </a:lnTo>
                  <a:lnTo>
                    <a:pt x="549762" y="429151"/>
                  </a:lnTo>
                  <a:lnTo>
                    <a:pt x="516103" y="389882"/>
                  </a:lnTo>
                  <a:lnTo>
                    <a:pt x="538542" y="342199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4" name="Freeform 60">
              <a:extLst>
                <a:ext uri="{FF2B5EF4-FFF2-40B4-BE49-F238E27FC236}">
                  <a16:creationId xmlns:a16="http://schemas.microsoft.com/office/drawing/2014/main" id="{508FA3FA-07AA-4B88-9B0C-E11AB9E8B03D}"/>
                </a:ext>
              </a:extLst>
            </p:cNvPr>
            <p:cNvSpPr/>
            <p:nvPr/>
          </p:nvSpPr>
          <p:spPr>
            <a:xfrm>
              <a:off x="3560763" y="1474788"/>
              <a:ext cx="649287" cy="1212850"/>
            </a:xfrm>
            <a:custGeom>
              <a:avLst/>
              <a:gdLst>
                <a:gd name="connsiteX0" fmla="*/ 350613 w 659153"/>
                <a:gd name="connsiteY0" fmla="*/ 25244 h 1231354"/>
                <a:gd name="connsiteX1" fmla="*/ 291710 w 659153"/>
                <a:gd name="connsiteY1" fmla="*/ 33659 h 1231354"/>
                <a:gd name="connsiteX2" fmla="*/ 238417 w 659153"/>
                <a:gd name="connsiteY2" fmla="*/ 0 h 1231354"/>
                <a:gd name="connsiteX3" fmla="*/ 201953 w 659153"/>
                <a:gd name="connsiteY3" fmla="*/ 47683 h 1231354"/>
                <a:gd name="connsiteX4" fmla="*/ 187928 w 659153"/>
                <a:gd name="connsiteY4" fmla="*/ 115001 h 1231354"/>
                <a:gd name="connsiteX5" fmla="*/ 100976 w 659153"/>
                <a:gd name="connsiteY5" fmla="*/ 151465 h 1231354"/>
                <a:gd name="connsiteX6" fmla="*/ 100976 w 659153"/>
                <a:gd name="connsiteY6" fmla="*/ 182319 h 1231354"/>
                <a:gd name="connsiteX7" fmla="*/ 154270 w 659153"/>
                <a:gd name="connsiteY7" fmla="*/ 210368 h 1231354"/>
                <a:gd name="connsiteX8" fmla="*/ 137440 w 659153"/>
                <a:gd name="connsiteY8" fmla="*/ 302930 h 1231354"/>
                <a:gd name="connsiteX9" fmla="*/ 112196 w 659153"/>
                <a:gd name="connsiteY9" fmla="*/ 308540 h 1231354"/>
                <a:gd name="connsiteX10" fmla="*/ 89757 w 659153"/>
                <a:gd name="connsiteY10" fmla="*/ 283295 h 1231354"/>
                <a:gd name="connsiteX11" fmla="*/ 0 w 659153"/>
                <a:gd name="connsiteY11" fmla="*/ 375857 h 1231354"/>
                <a:gd name="connsiteX12" fmla="*/ 36463 w 659153"/>
                <a:gd name="connsiteY12" fmla="*/ 437565 h 1231354"/>
                <a:gd name="connsiteX13" fmla="*/ 84147 w 659153"/>
                <a:gd name="connsiteY13" fmla="*/ 493664 h 1231354"/>
                <a:gd name="connsiteX14" fmla="*/ 78537 w 659153"/>
                <a:gd name="connsiteY14" fmla="*/ 544152 h 1231354"/>
                <a:gd name="connsiteX15" fmla="*/ 140245 w 659153"/>
                <a:gd name="connsiteY15" fmla="*/ 594640 h 1231354"/>
                <a:gd name="connsiteX16" fmla="*/ 143050 w 659153"/>
                <a:gd name="connsiteY16" fmla="*/ 639519 h 1231354"/>
                <a:gd name="connsiteX17" fmla="*/ 227197 w 659153"/>
                <a:gd name="connsiteY17" fmla="*/ 667568 h 1231354"/>
                <a:gd name="connsiteX18" fmla="*/ 207563 w 659153"/>
                <a:gd name="connsiteY18" fmla="*/ 698422 h 1231354"/>
                <a:gd name="connsiteX19" fmla="*/ 148660 w 659153"/>
                <a:gd name="connsiteY19" fmla="*/ 687202 h 1231354"/>
                <a:gd name="connsiteX20" fmla="*/ 106586 w 659153"/>
                <a:gd name="connsiteY20" fmla="*/ 690007 h 1231354"/>
                <a:gd name="connsiteX21" fmla="*/ 98171 w 659153"/>
                <a:gd name="connsiteY21" fmla="*/ 720861 h 1231354"/>
                <a:gd name="connsiteX22" fmla="*/ 106586 w 659153"/>
                <a:gd name="connsiteY22" fmla="*/ 849887 h 1231354"/>
                <a:gd name="connsiteX23" fmla="*/ 148660 w 659153"/>
                <a:gd name="connsiteY23" fmla="*/ 931229 h 1231354"/>
                <a:gd name="connsiteX24" fmla="*/ 143050 w 659153"/>
                <a:gd name="connsiteY24" fmla="*/ 1001352 h 1231354"/>
                <a:gd name="connsiteX25" fmla="*/ 173904 w 659153"/>
                <a:gd name="connsiteY25" fmla="*/ 1088304 h 1231354"/>
                <a:gd name="connsiteX26" fmla="*/ 171099 w 659153"/>
                <a:gd name="connsiteY26" fmla="*/ 1206110 h 1231354"/>
                <a:gd name="connsiteX27" fmla="*/ 227197 w 659153"/>
                <a:gd name="connsiteY27" fmla="*/ 1231354 h 1231354"/>
                <a:gd name="connsiteX28" fmla="*/ 288905 w 659153"/>
                <a:gd name="connsiteY28" fmla="*/ 1203305 h 1231354"/>
                <a:gd name="connsiteX29" fmla="*/ 322564 w 659153"/>
                <a:gd name="connsiteY29" fmla="*/ 1189281 h 1231354"/>
                <a:gd name="connsiteX30" fmla="*/ 305735 w 659153"/>
                <a:gd name="connsiteY30" fmla="*/ 1169646 h 1231354"/>
                <a:gd name="connsiteX31" fmla="*/ 305735 w 659153"/>
                <a:gd name="connsiteY31" fmla="*/ 1121963 h 1231354"/>
                <a:gd name="connsiteX32" fmla="*/ 350613 w 659153"/>
                <a:gd name="connsiteY32" fmla="*/ 1085499 h 1231354"/>
                <a:gd name="connsiteX33" fmla="*/ 423541 w 659153"/>
                <a:gd name="connsiteY33" fmla="*/ 1077084 h 1231354"/>
                <a:gd name="connsiteX34" fmla="*/ 423541 w 659153"/>
                <a:gd name="connsiteY34" fmla="*/ 1040621 h 1231354"/>
                <a:gd name="connsiteX35" fmla="*/ 384272 w 659153"/>
                <a:gd name="connsiteY35" fmla="*/ 962083 h 1231354"/>
                <a:gd name="connsiteX36" fmla="*/ 375857 w 659153"/>
                <a:gd name="connsiteY36" fmla="*/ 911595 h 1231354"/>
                <a:gd name="connsiteX37" fmla="*/ 353418 w 659153"/>
                <a:gd name="connsiteY37" fmla="*/ 852692 h 1231354"/>
                <a:gd name="connsiteX38" fmla="*/ 406711 w 659153"/>
                <a:gd name="connsiteY38" fmla="*/ 838667 h 1231354"/>
                <a:gd name="connsiteX39" fmla="*/ 415126 w 659153"/>
                <a:gd name="connsiteY39" fmla="*/ 807813 h 1231354"/>
                <a:gd name="connsiteX40" fmla="*/ 474029 w 659153"/>
                <a:gd name="connsiteY40" fmla="*/ 807813 h 1231354"/>
                <a:gd name="connsiteX41" fmla="*/ 518908 w 659153"/>
                <a:gd name="connsiteY41" fmla="*/ 726471 h 1231354"/>
                <a:gd name="connsiteX42" fmla="*/ 589030 w 659153"/>
                <a:gd name="connsiteY42" fmla="*/ 709641 h 1231354"/>
                <a:gd name="connsiteX43" fmla="*/ 659153 w 659153"/>
                <a:gd name="connsiteY43" fmla="*/ 647934 h 1231354"/>
                <a:gd name="connsiteX44" fmla="*/ 628299 w 659153"/>
                <a:gd name="connsiteY44" fmla="*/ 583421 h 1231354"/>
                <a:gd name="connsiteX45" fmla="*/ 625494 w 659153"/>
                <a:gd name="connsiteY45" fmla="*/ 479639 h 1231354"/>
                <a:gd name="connsiteX46" fmla="*/ 479639 w 659153"/>
                <a:gd name="connsiteY46" fmla="*/ 437565 h 1231354"/>
                <a:gd name="connsiteX47" fmla="*/ 448785 w 659153"/>
                <a:gd name="connsiteY47" fmla="*/ 370248 h 1231354"/>
                <a:gd name="connsiteX48" fmla="*/ 431955 w 659153"/>
                <a:gd name="connsiteY48" fmla="*/ 322564 h 1231354"/>
                <a:gd name="connsiteX49" fmla="*/ 395492 w 659153"/>
                <a:gd name="connsiteY49" fmla="*/ 311345 h 1231354"/>
                <a:gd name="connsiteX50" fmla="*/ 384272 w 659153"/>
                <a:gd name="connsiteY50" fmla="*/ 252441 h 1231354"/>
                <a:gd name="connsiteX51" fmla="*/ 359028 w 659153"/>
                <a:gd name="connsiteY51" fmla="*/ 218783 h 1231354"/>
                <a:gd name="connsiteX52" fmla="*/ 353418 w 659153"/>
                <a:gd name="connsiteY52" fmla="*/ 129026 h 1231354"/>
                <a:gd name="connsiteX53" fmla="*/ 350613 w 659153"/>
                <a:gd name="connsiteY53" fmla="*/ 25244 h 123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153" h="1231354">
                  <a:moveTo>
                    <a:pt x="350613" y="25244"/>
                  </a:moveTo>
                  <a:lnTo>
                    <a:pt x="291710" y="33659"/>
                  </a:lnTo>
                  <a:lnTo>
                    <a:pt x="238417" y="0"/>
                  </a:lnTo>
                  <a:lnTo>
                    <a:pt x="201953" y="47683"/>
                  </a:lnTo>
                  <a:lnTo>
                    <a:pt x="187928" y="115001"/>
                  </a:lnTo>
                  <a:lnTo>
                    <a:pt x="100976" y="151465"/>
                  </a:lnTo>
                  <a:lnTo>
                    <a:pt x="100976" y="182319"/>
                  </a:lnTo>
                  <a:lnTo>
                    <a:pt x="154270" y="210368"/>
                  </a:lnTo>
                  <a:lnTo>
                    <a:pt x="137440" y="302930"/>
                  </a:lnTo>
                  <a:lnTo>
                    <a:pt x="112196" y="308540"/>
                  </a:lnTo>
                  <a:lnTo>
                    <a:pt x="89757" y="283295"/>
                  </a:lnTo>
                  <a:lnTo>
                    <a:pt x="0" y="375857"/>
                  </a:lnTo>
                  <a:lnTo>
                    <a:pt x="36463" y="437565"/>
                  </a:lnTo>
                  <a:lnTo>
                    <a:pt x="84147" y="493664"/>
                  </a:lnTo>
                  <a:lnTo>
                    <a:pt x="78537" y="544152"/>
                  </a:lnTo>
                  <a:lnTo>
                    <a:pt x="140245" y="594640"/>
                  </a:lnTo>
                  <a:lnTo>
                    <a:pt x="143050" y="639519"/>
                  </a:lnTo>
                  <a:lnTo>
                    <a:pt x="227197" y="667568"/>
                  </a:lnTo>
                  <a:lnTo>
                    <a:pt x="207563" y="698422"/>
                  </a:lnTo>
                  <a:lnTo>
                    <a:pt x="148660" y="687202"/>
                  </a:lnTo>
                  <a:lnTo>
                    <a:pt x="106586" y="690007"/>
                  </a:lnTo>
                  <a:lnTo>
                    <a:pt x="98171" y="720861"/>
                  </a:lnTo>
                  <a:lnTo>
                    <a:pt x="106586" y="849887"/>
                  </a:lnTo>
                  <a:lnTo>
                    <a:pt x="148660" y="931229"/>
                  </a:lnTo>
                  <a:lnTo>
                    <a:pt x="143050" y="1001352"/>
                  </a:lnTo>
                  <a:lnTo>
                    <a:pt x="173904" y="1088304"/>
                  </a:lnTo>
                  <a:lnTo>
                    <a:pt x="171099" y="1206110"/>
                  </a:lnTo>
                  <a:lnTo>
                    <a:pt x="227197" y="1231354"/>
                  </a:lnTo>
                  <a:lnTo>
                    <a:pt x="288905" y="1203305"/>
                  </a:lnTo>
                  <a:lnTo>
                    <a:pt x="322564" y="1189281"/>
                  </a:lnTo>
                  <a:lnTo>
                    <a:pt x="305735" y="1169646"/>
                  </a:lnTo>
                  <a:lnTo>
                    <a:pt x="305735" y="1121963"/>
                  </a:lnTo>
                  <a:lnTo>
                    <a:pt x="350613" y="1085499"/>
                  </a:lnTo>
                  <a:lnTo>
                    <a:pt x="423541" y="1077084"/>
                  </a:lnTo>
                  <a:lnTo>
                    <a:pt x="423541" y="1040621"/>
                  </a:lnTo>
                  <a:lnTo>
                    <a:pt x="384272" y="962083"/>
                  </a:lnTo>
                  <a:lnTo>
                    <a:pt x="375857" y="911595"/>
                  </a:lnTo>
                  <a:lnTo>
                    <a:pt x="353418" y="852692"/>
                  </a:lnTo>
                  <a:lnTo>
                    <a:pt x="406711" y="838667"/>
                  </a:lnTo>
                  <a:lnTo>
                    <a:pt x="415126" y="807813"/>
                  </a:lnTo>
                  <a:lnTo>
                    <a:pt x="474029" y="807813"/>
                  </a:lnTo>
                  <a:lnTo>
                    <a:pt x="518908" y="726471"/>
                  </a:lnTo>
                  <a:lnTo>
                    <a:pt x="589030" y="709641"/>
                  </a:lnTo>
                  <a:lnTo>
                    <a:pt x="659153" y="647934"/>
                  </a:lnTo>
                  <a:lnTo>
                    <a:pt x="628299" y="583421"/>
                  </a:lnTo>
                  <a:lnTo>
                    <a:pt x="625494" y="479639"/>
                  </a:lnTo>
                  <a:lnTo>
                    <a:pt x="479639" y="437565"/>
                  </a:lnTo>
                  <a:lnTo>
                    <a:pt x="448785" y="370248"/>
                  </a:lnTo>
                  <a:lnTo>
                    <a:pt x="431955" y="322564"/>
                  </a:lnTo>
                  <a:lnTo>
                    <a:pt x="395492" y="311345"/>
                  </a:lnTo>
                  <a:lnTo>
                    <a:pt x="384272" y="252441"/>
                  </a:lnTo>
                  <a:lnTo>
                    <a:pt x="359028" y="218783"/>
                  </a:lnTo>
                  <a:lnTo>
                    <a:pt x="353418" y="129026"/>
                  </a:lnTo>
                  <a:lnTo>
                    <a:pt x="350613" y="252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5" name="Freeform 61">
              <a:extLst>
                <a:ext uri="{FF2B5EF4-FFF2-40B4-BE49-F238E27FC236}">
                  <a16:creationId xmlns:a16="http://schemas.microsoft.com/office/drawing/2014/main" id="{1B94AB77-EEFA-494D-9B6D-8DDB339FEB06}"/>
                </a:ext>
              </a:extLst>
            </p:cNvPr>
            <p:cNvSpPr/>
            <p:nvPr/>
          </p:nvSpPr>
          <p:spPr>
            <a:xfrm>
              <a:off x="2919413" y="911225"/>
              <a:ext cx="976312" cy="1395413"/>
            </a:xfrm>
            <a:custGeom>
              <a:avLst/>
              <a:gdLst>
                <a:gd name="connsiteX0" fmla="*/ 990132 w 990132"/>
                <a:gd name="connsiteY0" fmla="*/ 589030 h 1416478"/>
                <a:gd name="connsiteX1" fmla="*/ 894766 w 990132"/>
                <a:gd name="connsiteY1" fmla="*/ 457200 h 1416478"/>
                <a:gd name="connsiteX2" fmla="*/ 875131 w 990132"/>
                <a:gd name="connsiteY2" fmla="*/ 440370 h 1416478"/>
                <a:gd name="connsiteX3" fmla="*/ 732081 w 990132"/>
                <a:gd name="connsiteY3" fmla="*/ 176709 h 1416478"/>
                <a:gd name="connsiteX4" fmla="*/ 583421 w 990132"/>
                <a:gd name="connsiteY4" fmla="*/ 39268 h 1416478"/>
                <a:gd name="connsiteX5" fmla="*/ 423541 w 990132"/>
                <a:gd name="connsiteY5" fmla="*/ 30854 h 1416478"/>
                <a:gd name="connsiteX6" fmla="*/ 389882 w 990132"/>
                <a:gd name="connsiteY6" fmla="*/ 0 h 1416478"/>
                <a:gd name="connsiteX7" fmla="*/ 370248 w 990132"/>
                <a:gd name="connsiteY7" fmla="*/ 30854 h 1416478"/>
                <a:gd name="connsiteX8" fmla="*/ 314150 w 990132"/>
                <a:gd name="connsiteY8" fmla="*/ 42073 h 1416478"/>
                <a:gd name="connsiteX9" fmla="*/ 260856 w 990132"/>
                <a:gd name="connsiteY9" fmla="*/ 157074 h 1416478"/>
                <a:gd name="connsiteX10" fmla="*/ 263661 w 990132"/>
                <a:gd name="connsiteY10" fmla="*/ 187928 h 1416478"/>
                <a:gd name="connsiteX11" fmla="*/ 193539 w 990132"/>
                <a:gd name="connsiteY11" fmla="*/ 252441 h 1416478"/>
                <a:gd name="connsiteX12" fmla="*/ 151465 w 990132"/>
                <a:gd name="connsiteY12" fmla="*/ 258051 h 1416478"/>
                <a:gd name="connsiteX13" fmla="*/ 0 w 990132"/>
                <a:gd name="connsiteY13" fmla="*/ 516103 h 1416478"/>
                <a:gd name="connsiteX14" fmla="*/ 58903 w 990132"/>
                <a:gd name="connsiteY14" fmla="*/ 877936 h 1416478"/>
                <a:gd name="connsiteX15" fmla="*/ 140245 w 990132"/>
                <a:gd name="connsiteY15" fmla="*/ 945254 h 1416478"/>
                <a:gd name="connsiteX16" fmla="*/ 137440 w 990132"/>
                <a:gd name="connsiteY16" fmla="*/ 1124768 h 1416478"/>
                <a:gd name="connsiteX17" fmla="*/ 106586 w 990132"/>
                <a:gd name="connsiteY17" fmla="*/ 1172451 h 1416478"/>
                <a:gd name="connsiteX18" fmla="*/ 109391 w 990132"/>
                <a:gd name="connsiteY18" fmla="*/ 1197695 h 1416478"/>
                <a:gd name="connsiteX19" fmla="*/ 98172 w 990132"/>
                <a:gd name="connsiteY19" fmla="*/ 1234159 h 1416478"/>
                <a:gd name="connsiteX20" fmla="*/ 145855 w 990132"/>
                <a:gd name="connsiteY20" fmla="*/ 1301477 h 1416478"/>
                <a:gd name="connsiteX21" fmla="*/ 154270 w 990132"/>
                <a:gd name="connsiteY21" fmla="*/ 1351965 h 1416478"/>
                <a:gd name="connsiteX22" fmla="*/ 230002 w 990132"/>
                <a:gd name="connsiteY22" fmla="*/ 1382819 h 1416478"/>
                <a:gd name="connsiteX23" fmla="*/ 297320 w 990132"/>
                <a:gd name="connsiteY23" fmla="*/ 1304282 h 1416478"/>
                <a:gd name="connsiteX24" fmla="*/ 305735 w 990132"/>
                <a:gd name="connsiteY24" fmla="*/ 1276233 h 1416478"/>
                <a:gd name="connsiteX25" fmla="*/ 440371 w 990132"/>
                <a:gd name="connsiteY25" fmla="*/ 1279038 h 1416478"/>
                <a:gd name="connsiteX26" fmla="*/ 538542 w 990132"/>
                <a:gd name="connsiteY26" fmla="*/ 1335136 h 1416478"/>
                <a:gd name="connsiteX27" fmla="*/ 560982 w 990132"/>
                <a:gd name="connsiteY27" fmla="*/ 1382819 h 1416478"/>
                <a:gd name="connsiteX28" fmla="*/ 645129 w 990132"/>
                <a:gd name="connsiteY28" fmla="*/ 1357575 h 1416478"/>
                <a:gd name="connsiteX29" fmla="*/ 684398 w 990132"/>
                <a:gd name="connsiteY29" fmla="*/ 1416478 h 1416478"/>
                <a:gd name="connsiteX30" fmla="*/ 760130 w 990132"/>
                <a:gd name="connsiteY30" fmla="*/ 1408063 h 1416478"/>
                <a:gd name="connsiteX31" fmla="*/ 748910 w 990132"/>
                <a:gd name="connsiteY31" fmla="*/ 1304282 h 1416478"/>
                <a:gd name="connsiteX32" fmla="*/ 751715 w 990132"/>
                <a:gd name="connsiteY32" fmla="*/ 1253793 h 1416478"/>
                <a:gd name="connsiteX33" fmla="*/ 855497 w 990132"/>
                <a:gd name="connsiteY33" fmla="*/ 1265013 h 1416478"/>
                <a:gd name="connsiteX34" fmla="*/ 883546 w 990132"/>
                <a:gd name="connsiteY34" fmla="*/ 1236964 h 1416478"/>
                <a:gd name="connsiteX35" fmla="*/ 793789 w 990132"/>
                <a:gd name="connsiteY35" fmla="*/ 1206110 h 1416478"/>
                <a:gd name="connsiteX36" fmla="*/ 785374 w 990132"/>
                <a:gd name="connsiteY36" fmla="*/ 1152817 h 1416478"/>
                <a:gd name="connsiteX37" fmla="*/ 737691 w 990132"/>
                <a:gd name="connsiteY37" fmla="*/ 1119158 h 1416478"/>
                <a:gd name="connsiteX38" fmla="*/ 729276 w 990132"/>
                <a:gd name="connsiteY38" fmla="*/ 1060255 h 1416478"/>
                <a:gd name="connsiteX39" fmla="*/ 645129 w 990132"/>
                <a:gd name="connsiteY39" fmla="*/ 950863 h 1416478"/>
                <a:gd name="connsiteX40" fmla="*/ 740496 w 990132"/>
                <a:gd name="connsiteY40" fmla="*/ 849887 h 1416478"/>
                <a:gd name="connsiteX41" fmla="*/ 765740 w 990132"/>
                <a:gd name="connsiteY41" fmla="*/ 872326 h 1416478"/>
                <a:gd name="connsiteX42" fmla="*/ 790984 w 990132"/>
                <a:gd name="connsiteY42" fmla="*/ 869521 h 1416478"/>
                <a:gd name="connsiteX43" fmla="*/ 796594 w 990132"/>
                <a:gd name="connsiteY43" fmla="*/ 788179 h 1416478"/>
                <a:gd name="connsiteX44" fmla="*/ 746105 w 990132"/>
                <a:gd name="connsiteY44" fmla="*/ 760130 h 1416478"/>
                <a:gd name="connsiteX45" fmla="*/ 757325 w 990132"/>
                <a:gd name="connsiteY45" fmla="*/ 734885 h 1416478"/>
                <a:gd name="connsiteX46" fmla="*/ 838667 w 990132"/>
                <a:gd name="connsiteY46" fmla="*/ 673177 h 1416478"/>
                <a:gd name="connsiteX47" fmla="*/ 852692 w 990132"/>
                <a:gd name="connsiteY47" fmla="*/ 605860 h 1416478"/>
                <a:gd name="connsiteX48" fmla="*/ 886351 w 990132"/>
                <a:gd name="connsiteY48" fmla="*/ 575006 h 1416478"/>
                <a:gd name="connsiteX49" fmla="*/ 942449 w 990132"/>
                <a:gd name="connsiteY49" fmla="*/ 605860 h 1416478"/>
                <a:gd name="connsiteX50" fmla="*/ 990132 w 990132"/>
                <a:gd name="connsiteY50" fmla="*/ 589030 h 141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90132" h="1416478">
                  <a:moveTo>
                    <a:pt x="990132" y="589030"/>
                  </a:moveTo>
                  <a:lnTo>
                    <a:pt x="894766" y="457200"/>
                  </a:lnTo>
                  <a:lnTo>
                    <a:pt x="875131" y="440370"/>
                  </a:lnTo>
                  <a:lnTo>
                    <a:pt x="732081" y="176709"/>
                  </a:lnTo>
                  <a:lnTo>
                    <a:pt x="583421" y="39268"/>
                  </a:lnTo>
                  <a:lnTo>
                    <a:pt x="423541" y="30854"/>
                  </a:lnTo>
                  <a:lnTo>
                    <a:pt x="389882" y="0"/>
                  </a:lnTo>
                  <a:lnTo>
                    <a:pt x="370248" y="30854"/>
                  </a:lnTo>
                  <a:lnTo>
                    <a:pt x="314150" y="42073"/>
                  </a:lnTo>
                  <a:lnTo>
                    <a:pt x="260856" y="157074"/>
                  </a:lnTo>
                  <a:lnTo>
                    <a:pt x="263661" y="187928"/>
                  </a:lnTo>
                  <a:lnTo>
                    <a:pt x="193539" y="252441"/>
                  </a:lnTo>
                  <a:lnTo>
                    <a:pt x="151465" y="258051"/>
                  </a:lnTo>
                  <a:lnTo>
                    <a:pt x="0" y="516103"/>
                  </a:lnTo>
                  <a:lnTo>
                    <a:pt x="58903" y="877936"/>
                  </a:lnTo>
                  <a:lnTo>
                    <a:pt x="140245" y="945254"/>
                  </a:lnTo>
                  <a:lnTo>
                    <a:pt x="137440" y="1124768"/>
                  </a:lnTo>
                  <a:lnTo>
                    <a:pt x="106586" y="1172451"/>
                  </a:lnTo>
                  <a:lnTo>
                    <a:pt x="109391" y="1197695"/>
                  </a:lnTo>
                  <a:lnTo>
                    <a:pt x="98172" y="1234159"/>
                  </a:lnTo>
                  <a:lnTo>
                    <a:pt x="145855" y="1301477"/>
                  </a:lnTo>
                  <a:lnTo>
                    <a:pt x="154270" y="1351965"/>
                  </a:lnTo>
                  <a:lnTo>
                    <a:pt x="230002" y="1382819"/>
                  </a:lnTo>
                  <a:lnTo>
                    <a:pt x="297320" y="1304282"/>
                  </a:lnTo>
                  <a:lnTo>
                    <a:pt x="305735" y="1276233"/>
                  </a:lnTo>
                  <a:lnTo>
                    <a:pt x="440371" y="1279038"/>
                  </a:lnTo>
                  <a:lnTo>
                    <a:pt x="538542" y="1335136"/>
                  </a:lnTo>
                  <a:lnTo>
                    <a:pt x="560982" y="1382819"/>
                  </a:lnTo>
                  <a:lnTo>
                    <a:pt x="645129" y="1357575"/>
                  </a:lnTo>
                  <a:lnTo>
                    <a:pt x="684398" y="1416478"/>
                  </a:lnTo>
                  <a:lnTo>
                    <a:pt x="760130" y="1408063"/>
                  </a:lnTo>
                  <a:lnTo>
                    <a:pt x="748910" y="1304282"/>
                  </a:lnTo>
                  <a:lnTo>
                    <a:pt x="751715" y="1253793"/>
                  </a:lnTo>
                  <a:lnTo>
                    <a:pt x="855497" y="1265013"/>
                  </a:lnTo>
                  <a:lnTo>
                    <a:pt x="883546" y="1236964"/>
                  </a:lnTo>
                  <a:lnTo>
                    <a:pt x="793789" y="1206110"/>
                  </a:lnTo>
                  <a:lnTo>
                    <a:pt x="785374" y="1152817"/>
                  </a:lnTo>
                  <a:lnTo>
                    <a:pt x="737691" y="1119158"/>
                  </a:lnTo>
                  <a:lnTo>
                    <a:pt x="729276" y="1060255"/>
                  </a:lnTo>
                  <a:lnTo>
                    <a:pt x="645129" y="950863"/>
                  </a:lnTo>
                  <a:lnTo>
                    <a:pt x="740496" y="849887"/>
                  </a:lnTo>
                  <a:lnTo>
                    <a:pt x="765740" y="872326"/>
                  </a:lnTo>
                  <a:lnTo>
                    <a:pt x="790984" y="869521"/>
                  </a:lnTo>
                  <a:lnTo>
                    <a:pt x="796594" y="788179"/>
                  </a:lnTo>
                  <a:lnTo>
                    <a:pt x="746105" y="760130"/>
                  </a:lnTo>
                  <a:lnTo>
                    <a:pt x="757325" y="734885"/>
                  </a:lnTo>
                  <a:lnTo>
                    <a:pt x="838667" y="673177"/>
                  </a:lnTo>
                  <a:lnTo>
                    <a:pt x="852692" y="605860"/>
                  </a:lnTo>
                  <a:lnTo>
                    <a:pt x="886351" y="575006"/>
                  </a:lnTo>
                  <a:lnTo>
                    <a:pt x="942449" y="605860"/>
                  </a:lnTo>
                  <a:lnTo>
                    <a:pt x="990132" y="5890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</p:grp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0844764-4550-41A9-9348-1190B39EA03B}"/>
              </a:ext>
            </a:extLst>
          </p:cNvPr>
          <p:cNvSpPr txBox="1"/>
          <p:nvPr/>
        </p:nvSpPr>
        <p:spPr>
          <a:xfrm>
            <a:off x="6702778" y="1762707"/>
            <a:ext cx="4685399" cy="461665"/>
          </a:xfrm>
          <a:prstGeom prst="rect">
            <a:avLst/>
          </a:prstGeom>
          <a:solidFill>
            <a:srgbClr val="14BF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Arial"/>
                <a:cs typeface="Arial"/>
              </a:rPr>
              <a:t>Después del 1° de julio de 2018</a:t>
            </a:r>
          </a:p>
        </p:txBody>
      </p:sp>
      <p:grpSp>
        <p:nvGrpSpPr>
          <p:cNvPr id="88" name="Group 12">
            <a:extLst>
              <a:ext uri="{FF2B5EF4-FFF2-40B4-BE49-F238E27FC236}">
                <a16:creationId xmlns:a16="http://schemas.microsoft.com/office/drawing/2014/main" id="{1977B27A-1445-44FE-9179-749B2594E474}"/>
              </a:ext>
            </a:extLst>
          </p:cNvPr>
          <p:cNvGrpSpPr/>
          <p:nvPr/>
        </p:nvGrpSpPr>
        <p:grpSpPr>
          <a:xfrm>
            <a:off x="7701737" y="3166729"/>
            <a:ext cx="3825731" cy="2732248"/>
            <a:chOff x="0" y="0"/>
            <a:chExt cx="7105650" cy="4895850"/>
          </a:xfrm>
        </p:grpSpPr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373D8842-A108-4E34-BEF9-8FC591CFE797}"/>
                </a:ext>
              </a:extLst>
            </p:cNvPr>
            <p:cNvSpPr/>
            <p:nvPr/>
          </p:nvSpPr>
          <p:spPr>
            <a:xfrm>
              <a:off x="0" y="0"/>
              <a:ext cx="858838" cy="1311275"/>
            </a:xfrm>
            <a:custGeom>
              <a:avLst/>
              <a:gdLst>
                <a:gd name="connsiteX0" fmla="*/ 532109 w 873071"/>
                <a:gd name="connsiteY0" fmla="*/ 0 h 1338020"/>
                <a:gd name="connsiteX1" fmla="*/ 0 w 873071"/>
                <a:gd name="connsiteY1" fmla="*/ 15498 h 1338020"/>
                <a:gd name="connsiteX2" fmla="*/ 46495 w 873071"/>
                <a:gd name="connsiteY2" fmla="*/ 123986 h 1338020"/>
                <a:gd name="connsiteX3" fmla="*/ 30997 w 873071"/>
                <a:gd name="connsiteY3" fmla="*/ 175648 h 1338020"/>
                <a:gd name="connsiteX4" fmla="*/ 77492 w 873071"/>
                <a:gd name="connsiteY4" fmla="*/ 191146 h 1338020"/>
                <a:gd name="connsiteX5" fmla="*/ 67160 w 873071"/>
                <a:gd name="connsiteY5" fmla="*/ 289302 h 1338020"/>
                <a:gd name="connsiteX6" fmla="*/ 149817 w 873071"/>
                <a:gd name="connsiteY6" fmla="*/ 408122 h 1338020"/>
                <a:gd name="connsiteX7" fmla="*/ 129153 w 873071"/>
                <a:gd name="connsiteY7" fmla="*/ 459783 h 1338020"/>
                <a:gd name="connsiteX8" fmla="*/ 196312 w 873071"/>
                <a:gd name="connsiteY8" fmla="*/ 542441 h 1338020"/>
                <a:gd name="connsiteX9" fmla="*/ 196312 w 873071"/>
                <a:gd name="connsiteY9" fmla="*/ 609600 h 1338020"/>
                <a:gd name="connsiteX10" fmla="*/ 222143 w 873071"/>
                <a:gd name="connsiteY10" fmla="*/ 645763 h 1338020"/>
                <a:gd name="connsiteX11" fmla="*/ 222143 w 873071"/>
                <a:gd name="connsiteY11" fmla="*/ 754251 h 1338020"/>
                <a:gd name="connsiteX12" fmla="*/ 278970 w 873071"/>
                <a:gd name="connsiteY12" fmla="*/ 826576 h 1338020"/>
                <a:gd name="connsiteX13" fmla="*/ 366794 w 873071"/>
                <a:gd name="connsiteY13" fmla="*/ 924732 h 1338020"/>
                <a:gd name="connsiteX14" fmla="*/ 402956 w 873071"/>
                <a:gd name="connsiteY14" fmla="*/ 909234 h 1338020"/>
                <a:gd name="connsiteX15" fmla="*/ 542441 w 873071"/>
                <a:gd name="connsiteY15" fmla="*/ 1105546 h 1338020"/>
                <a:gd name="connsiteX16" fmla="*/ 588936 w 873071"/>
                <a:gd name="connsiteY16" fmla="*/ 1162373 h 1338020"/>
                <a:gd name="connsiteX17" fmla="*/ 552773 w 873071"/>
                <a:gd name="connsiteY17" fmla="*/ 1281193 h 1338020"/>
                <a:gd name="connsiteX18" fmla="*/ 568271 w 873071"/>
                <a:gd name="connsiteY18" fmla="*/ 1338020 h 1338020"/>
                <a:gd name="connsiteX19" fmla="*/ 619932 w 873071"/>
                <a:gd name="connsiteY19" fmla="*/ 1312190 h 1338020"/>
                <a:gd name="connsiteX20" fmla="*/ 862739 w 873071"/>
                <a:gd name="connsiteY20" fmla="*/ 1332854 h 1338020"/>
                <a:gd name="connsiteX21" fmla="*/ 873071 w 873071"/>
                <a:gd name="connsiteY21" fmla="*/ 1250197 h 1338020"/>
                <a:gd name="connsiteX22" fmla="*/ 826577 w 873071"/>
                <a:gd name="connsiteY22" fmla="*/ 1172705 h 1338020"/>
                <a:gd name="connsiteX23" fmla="*/ 805912 w 873071"/>
                <a:gd name="connsiteY23" fmla="*/ 1105546 h 1338020"/>
                <a:gd name="connsiteX24" fmla="*/ 733587 w 873071"/>
                <a:gd name="connsiteY24" fmla="*/ 1084881 h 1338020"/>
                <a:gd name="connsiteX25" fmla="*/ 697424 w 873071"/>
                <a:gd name="connsiteY25" fmla="*/ 950563 h 1338020"/>
                <a:gd name="connsiteX26" fmla="*/ 552773 w 873071"/>
                <a:gd name="connsiteY26" fmla="*/ 831742 h 1338020"/>
                <a:gd name="connsiteX27" fmla="*/ 485614 w 873071"/>
                <a:gd name="connsiteY27" fmla="*/ 718088 h 1338020"/>
                <a:gd name="connsiteX28" fmla="*/ 501112 w 873071"/>
                <a:gd name="connsiteY28" fmla="*/ 645763 h 1338020"/>
                <a:gd name="connsiteX29" fmla="*/ 470116 w 873071"/>
                <a:gd name="connsiteY29" fmla="*/ 578603 h 1338020"/>
                <a:gd name="connsiteX30" fmla="*/ 495946 w 873071"/>
                <a:gd name="connsiteY30" fmla="*/ 511444 h 1338020"/>
                <a:gd name="connsiteX31" fmla="*/ 464949 w 873071"/>
                <a:gd name="connsiteY31" fmla="*/ 444285 h 1338020"/>
                <a:gd name="connsiteX32" fmla="*/ 511444 w 873071"/>
                <a:gd name="connsiteY32" fmla="*/ 278970 h 1338020"/>
                <a:gd name="connsiteX33" fmla="*/ 433953 w 873071"/>
                <a:gd name="connsiteY33" fmla="*/ 222142 h 1338020"/>
                <a:gd name="connsiteX34" fmla="*/ 506278 w 873071"/>
                <a:gd name="connsiteY34" fmla="*/ 185980 h 1338020"/>
                <a:gd name="connsiteX35" fmla="*/ 480448 w 873071"/>
                <a:gd name="connsiteY35" fmla="*/ 139485 h 1338020"/>
                <a:gd name="connsiteX36" fmla="*/ 532109 w 873071"/>
                <a:gd name="connsiteY36" fmla="*/ 0 h 1338020"/>
                <a:gd name="connsiteX0" fmla="*/ 532109 w 873071"/>
                <a:gd name="connsiteY0" fmla="*/ 0 h 1332854"/>
                <a:gd name="connsiteX1" fmla="*/ 0 w 873071"/>
                <a:gd name="connsiteY1" fmla="*/ 15498 h 1332854"/>
                <a:gd name="connsiteX2" fmla="*/ 46495 w 873071"/>
                <a:gd name="connsiteY2" fmla="*/ 123986 h 1332854"/>
                <a:gd name="connsiteX3" fmla="*/ 30997 w 873071"/>
                <a:gd name="connsiteY3" fmla="*/ 175648 h 1332854"/>
                <a:gd name="connsiteX4" fmla="*/ 77492 w 873071"/>
                <a:gd name="connsiteY4" fmla="*/ 191146 h 1332854"/>
                <a:gd name="connsiteX5" fmla="*/ 67160 w 873071"/>
                <a:gd name="connsiteY5" fmla="*/ 289302 h 1332854"/>
                <a:gd name="connsiteX6" fmla="*/ 149817 w 873071"/>
                <a:gd name="connsiteY6" fmla="*/ 408122 h 1332854"/>
                <a:gd name="connsiteX7" fmla="*/ 129153 w 873071"/>
                <a:gd name="connsiteY7" fmla="*/ 459783 h 1332854"/>
                <a:gd name="connsiteX8" fmla="*/ 196312 w 873071"/>
                <a:gd name="connsiteY8" fmla="*/ 542441 h 1332854"/>
                <a:gd name="connsiteX9" fmla="*/ 196312 w 873071"/>
                <a:gd name="connsiteY9" fmla="*/ 609600 h 1332854"/>
                <a:gd name="connsiteX10" fmla="*/ 222143 w 873071"/>
                <a:gd name="connsiteY10" fmla="*/ 645763 h 1332854"/>
                <a:gd name="connsiteX11" fmla="*/ 222143 w 873071"/>
                <a:gd name="connsiteY11" fmla="*/ 754251 h 1332854"/>
                <a:gd name="connsiteX12" fmla="*/ 278970 w 873071"/>
                <a:gd name="connsiteY12" fmla="*/ 826576 h 1332854"/>
                <a:gd name="connsiteX13" fmla="*/ 366794 w 873071"/>
                <a:gd name="connsiteY13" fmla="*/ 924732 h 1332854"/>
                <a:gd name="connsiteX14" fmla="*/ 402956 w 873071"/>
                <a:gd name="connsiteY14" fmla="*/ 909234 h 1332854"/>
                <a:gd name="connsiteX15" fmla="*/ 542441 w 873071"/>
                <a:gd name="connsiteY15" fmla="*/ 1105546 h 1332854"/>
                <a:gd name="connsiteX16" fmla="*/ 588936 w 873071"/>
                <a:gd name="connsiteY16" fmla="*/ 1162373 h 1332854"/>
                <a:gd name="connsiteX17" fmla="*/ 552773 w 873071"/>
                <a:gd name="connsiteY17" fmla="*/ 1281193 h 1332854"/>
                <a:gd name="connsiteX18" fmla="*/ 578603 w 873071"/>
                <a:gd name="connsiteY18" fmla="*/ 1296692 h 1332854"/>
                <a:gd name="connsiteX19" fmla="*/ 619932 w 873071"/>
                <a:gd name="connsiteY19" fmla="*/ 1312190 h 1332854"/>
                <a:gd name="connsiteX20" fmla="*/ 862739 w 873071"/>
                <a:gd name="connsiteY20" fmla="*/ 1332854 h 1332854"/>
                <a:gd name="connsiteX21" fmla="*/ 873071 w 873071"/>
                <a:gd name="connsiteY21" fmla="*/ 1250197 h 1332854"/>
                <a:gd name="connsiteX22" fmla="*/ 826577 w 873071"/>
                <a:gd name="connsiteY22" fmla="*/ 1172705 h 1332854"/>
                <a:gd name="connsiteX23" fmla="*/ 805912 w 873071"/>
                <a:gd name="connsiteY23" fmla="*/ 1105546 h 1332854"/>
                <a:gd name="connsiteX24" fmla="*/ 733587 w 873071"/>
                <a:gd name="connsiteY24" fmla="*/ 1084881 h 1332854"/>
                <a:gd name="connsiteX25" fmla="*/ 697424 w 873071"/>
                <a:gd name="connsiteY25" fmla="*/ 950563 h 1332854"/>
                <a:gd name="connsiteX26" fmla="*/ 552773 w 873071"/>
                <a:gd name="connsiteY26" fmla="*/ 831742 h 1332854"/>
                <a:gd name="connsiteX27" fmla="*/ 485614 w 873071"/>
                <a:gd name="connsiteY27" fmla="*/ 718088 h 1332854"/>
                <a:gd name="connsiteX28" fmla="*/ 501112 w 873071"/>
                <a:gd name="connsiteY28" fmla="*/ 645763 h 1332854"/>
                <a:gd name="connsiteX29" fmla="*/ 470116 w 873071"/>
                <a:gd name="connsiteY29" fmla="*/ 578603 h 1332854"/>
                <a:gd name="connsiteX30" fmla="*/ 495946 w 873071"/>
                <a:gd name="connsiteY30" fmla="*/ 511444 h 1332854"/>
                <a:gd name="connsiteX31" fmla="*/ 464949 w 873071"/>
                <a:gd name="connsiteY31" fmla="*/ 444285 h 1332854"/>
                <a:gd name="connsiteX32" fmla="*/ 511444 w 873071"/>
                <a:gd name="connsiteY32" fmla="*/ 278970 h 1332854"/>
                <a:gd name="connsiteX33" fmla="*/ 433953 w 873071"/>
                <a:gd name="connsiteY33" fmla="*/ 222142 h 1332854"/>
                <a:gd name="connsiteX34" fmla="*/ 506278 w 873071"/>
                <a:gd name="connsiteY34" fmla="*/ 185980 h 1332854"/>
                <a:gd name="connsiteX35" fmla="*/ 480448 w 873071"/>
                <a:gd name="connsiteY35" fmla="*/ 139485 h 1332854"/>
                <a:gd name="connsiteX36" fmla="*/ 532109 w 873071"/>
                <a:gd name="connsiteY36" fmla="*/ 0 h 133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3071" h="1332854">
                  <a:moveTo>
                    <a:pt x="532109" y="0"/>
                  </a:moveTo>
                  <a:lnTo>
                    <a:pt x="0" y="15498"/>
                  </a:lnTo>
                  <a:lnTo>
                    <a:pt x="46495" y="123986"/>
                  </a:lnTo>
                  <a:lnTo>
                    <a:pt x="30997" y="175648"/>
                  </a:lnTo>
                  <a:lnTo>
                    <a:pt x="77492" y="191146"/>
                  </a:lnTo>
                  <a:lnTo>
                    <a:pt x="67160" y="289302"/>
                  </a:lnTo>
                  <a:lnTo>
                    <a:pt x="149817" y="408122"/>
                  </a:lnTo>
                  <a:lnTo>
                    <a:pt x="129153" y="459783"/>
                  </a:lnTo>
                  <a:lnTo>
                    <a:pt x="196312" y="542441"/>
                  </a:lnTo>
                  <a:lnTo>
                    <a:pt x="196312" y="609600"/>
                  </a:lnTo>
                  <a:lnTo>
                    <a:pt x="222143" y="645763"/>
                  </a:lnTo>
                  <a:lnTo>
                    <a:pt x="222143" y="754251"/>
                  </a:lnTo>
                  <a:lnTo>
                    <a:pt x="278970" y="826576"/>
                  </a:lnTo>
                  <a:lnTo>
                    <a:pt x="366794" y="924732"/>
                  </a:lnTo>
                  <a:lnTo>
                    <a:pt x="402956" y="909234"/>
                  </a:lnTo>
                  <a:lnTo>
                    <a:pt x="542441" y="1105546"/>
                  </a:lnTo>
                  <a:lnTo>
                    <a:pt x="588936" y="1162373"/>
                  </a:lnTo>
                  <a:lnTo>
                    <a:pt x="552773" y="1281193"/>
                  </a:lnTo>
                  <a:lnTo>
                    <a:pt x="578603" y="1296692"/>
                  </a:lnTo>
                  <a:lnTo>
                    <a:pt x="619932" y="1312190"/>
                  </a:lnTo>
                  <a:lnTo>
                    <a:pt x="862739" y="1332854"/>
                  </a:lnTo>
                  <a:lnTo>
                    <a:pt x="873071" y="1250197"/>
                  </a:lnTo>
                  <a:lnTo>
                    <a:pt x="826577" y="1172705"/>
                  </a:lnTo>
                  <a:lnTo>
                    <a:pt x="805912" y="1105546"/>
                  </a:lnTo>
                  <a:lnTo>
                    <a:pt x="733587" y="1084881"/>
                  </a:lnTo>
                  <a:lnTo>
                    <a:pt x="697424" y="950563"/>
                  </a:lnTo>
                  <a:lnTo>
                    <a:pt x="552773" y="831742"/>
                  </a:lnTo>
                  <a:lnTo>
                    <a:pt x="485614" y="718088"/>
                  </a:lnTo>
                  <a:lnTo>
                    <a:pt x="501112" y="645763"/>
                  </a:lnTo>
                  <a:lnTo>
                    <a:pt x="470116" y="578603"/>
                  </a:lnTo>
                  <a:lnTo>
                    <a:pt x="495946" y="511444"/>
                  </a:lnTo>
                  <a:lnTo>
                    <a:pt x="464949" y="444285"/>
                  </a:lnTo>
                  <a:lnTo>
                    <a:pt x="511444" y="278970"/>
                  </a:lnTo>
                  <a:lnTo>
                    <a:pt x="433953" y="222142"/>
                  </a:lnTo>
                  <a:lnTo>
                    <a:pt x="506278" y="185980"/>
                  </a:lnTo>
                  <a:lnTo>
                    <a:pt x="480448" y="139485"/>
                  </a:lnTo>
                  <a:lnTo>
                    <a:pt x="532109" y="0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548085A1-1CB4-4A2C-8C4C-E87706C75B08}"/>
                </a:ext>
              </a:extLst>
            </p:cNvPr>
            <p:cNvSpPr/>
            <p:nvPr/>
          </p:nvSpPr>
          <p:spPr>
            <a:xfrm>
              <a:off x="725488" y="869950"/>
              <a:ext cx="79375" cy="146050"/>
            </a:xfrm>
            <a:custGeom>
              <a:avLst/>
              <a:gdLst>
                <a:gd name="connsiteX0" fmla="*/ 0 w 82061"/>
                <a:gd name="connsiteY0" fmla="*/ 0 h 148492"/>
                <a:gd name="connsiteX1" fmla="*/ 54708 w 82061"/>
                <a:gd name="connsiteY1" fmla="*/ 148492 h 148492"/>
                <a:gd name="connsiteX2" fmla="*/ 82061 w 82061"/>
                <a:gd name="connsiteY2" fmla="*/ 105508 h 148492"/>
                <a:gd name="connsiteX3" fmla="*/ 46892 w 82061"/>
                <a:gd name="connsiteY3" fmla="*/ 78154 h 148492"/>
                <a:gd name="connsiteX4" fmla="*/ 0 w 82061"/>
                <a:gd name="connsiteY4" fmla="*/ 0 h 1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61" h="148492">
                  <a:moveTo>
                    <a:pt x="0" y="0"/>
                  </a:moveTo>
                  <a:lnTo>
                    <a:pt x="54708" y="148492"/>
                  </a:lnTo>
                  <a:lnTo>
                    <a:pt x="82061" y="105508"/>
                  </a:lnTo>
                  <a:lnTo>
                    <a:pt x="46892" y="78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1E14E5E3-ECC8-46FD-BC72-660DC0A8AF2F}"/>
                </a:ext>
              </a:extLst>
            </p:cNvPr>
            <p:cNvSpPr/>
            <p:nvPr/>
          </p:nvSpPr>
          <p:spPr>
            <a:xfrm>
              <a:off x="252413" y="1139825"/>
              <a:ext cx="60325" cy="115888"/>
            </a:xfrm>
            <a:custGeom>
              <a:avLst/>
              <a:gdLst>
                <a:gd name="connsiteX0" fmla="*/ 62523 w 62523"/>
                <a:gd name="connsiteY0" fmla="*/ 0 h 117230"/>
                <a:gd name="connsiteX1" fmla="*/ 0 w 62523"/>
                <a:gd name="connsiteY1" fmla="*/ 85969 h 117230"/>
                <a:gd name="connsiteX2" fmla="*/ 50800 w 62523"/>
                <a:gd name="connsiteY2" fmla="*/ 117230 h 117230"/>
                <a:gd name="connsiteX3" fmla="*/ 62523 w 62523"/>
                <a:gd name="connsiteY3" fmla="*/ 0 h 11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23" h="117230">
                  <a:moveTo>
                    <a:pt x="62523" y="0"/>
                  </a:moveTo>
                  <a:lnTo>
                    <a:pt x="0" y="85969"/>
                  </a:lnTo>
                  <a:lnTo>
                    <a:pt x="50800" y="117230"/>
                  </a:lnTo>
                  <a:lnTo>
                    <a:pt x="62523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2" name="Freeform 13">
              <a:extLst>
                <a:ext uri="{FF2B5EF4-FFF2-40B4-BE49-F238E27FC236}">
                  <a16:creationId xmlns:a16="http://schemas.microsoft.com/office/drawing/2014/main" id="{84E3AFC9-A157-4AAA-918A-BCDF6E0FE57C}"/>
                </a:ext>
              </a:extLst>
            </p:cNvPr>
            <p:cNvSpPr/>
            <p:nvPr/>
          </p:nvSpPr>
          <p:spPr>
            <a:xfrm>
              <a:off x="331788" y="1273175"/>
              <a:ext cx="1228725" cy="1414463"/>
            </a:xfrm>
            <a:custGeom>
              <a:avLst/>
              <a:gdLst>
                <a:gd name="connsiteX0" fmla="*/ 531446 w 1246554"/>
                <a:gd name="connsiteY0" fmla="*/ 39077 h 1434123"/>
                <a:gd name="connsiteX1" fmla="*/ 226646 w 1246554"/>
                <a:gd name="connsiteY1" fmla="*/ 0 h 1434123"/>
                <a:gd name="connsiteX2" fmla="*/ 199293 w 1246554"/>
                <a:gd name="connsiteY2" fmla="*/ 50800 h 1434123"/>
                <a:gd name="connsiteX3" fmla="*/ 144585 w 1246554"/>
                <a:gd name="connsiteY3" fmla="*/ 46892 h 1434123"/>
                <a:gd name="connsiteX4" fmla="*/ 42985 w 1246554"/>
                <a:gd name="connsiteY4" fmla="*/ 62523 h 1434123"/>
                <a:gd name="connsiteX5" fmla="*/ 0 w 1246554"/>
                <a:gd name="connsiteY5" fmla="*/ 27354 h 1434123"/>
                <a:gd name="connsiteX6" fmla="*/ 144585 w 1246554"/>
                <a:gd name="connsiteY6" fmla="*/ 222738 h 1434123"/>
                <a:gd name="connsiteX7" fmla="*/ 218831 w 1246554"/>
                <a:gd name="connsiteY7" fmla="*/ 281354 h 1434123"/>
                <a:gd name="connsiteX8" fmla="*/ 273539 w 1246554"/>
                <a:gd name="connsiteY8" fmla="*/ 281354 h 1434123"/>
                <a:gd name="connsiteX9" fmla="*/ 320431 w 1246554"/>
                <a:gd name="connsiteY9" fmla="*/ 367323 h 1434123"/>
                <a:gd name="connsiteX10" fmla="*/ 343877 w 1246554"/>
                <a:gd name="connsiteY10" fmla="*/ 324338 h 1434123"/>
                <a:gd name="connsiteX11" fmla="*/ 382954 w 1246554"/>
                <a:gd name="connsiteY11" fmla="*/ 351692 h 1434123"/>
                <a:gd name="connsiteX12" fmla="*/ 402493 w 1246554"/>
                <a:gd name="connsiteY12" fmla="*/ 316523 h 1434123"/>
                <a:gd name="connsiteX13" fmla="*/ 484554 w 1246554"/>
                <a:gd name="connsiteY13" fmla="*/ 461108 h 1434123"/>
                <a:gd name="connsiteX14" fmla="*/ 644770 w 1246554"/>
                <a:gd name="connsiteY14" fmla="*/ 590061 h 1434123"/>
                <a:gd name="connsiteX15" fmla="*/ 636954 w 1246554"/>
                <a:gd name="connsiteY15" fmla="*/ 847969 h 1434123"/>
                <a:gd name="connsiteX16" fmla="*/ 715108 w 1246554"/>
                <a:gd name="connsiteY16" fmla="*/ 980831 h 1434123"/>
                <a:gd name="connsiteX17" fmla="*/ 812800 w 1246554"/>
                <a:gd name="connsiteY17" fmla="*/ 1078523 h 1434123"/>
                <a:gd name="connsiteX18" fmla="*/ 879231 w 1246554"/>
                <a:gd name="connsiteY18" fmla="*/ 1086338 h 1434123"/>
                <a:gd name="connsiteX19" fmla="*/ 976923 w 1246554"/>
                <a:gd name="connsiteY19" fmla="*/ 1242646 h 1434123"/>
                <a:gd name="connsiteX20" fmla="*/ 1000370 w 1246554"/>
                <a:gd name="connsiteY20" fmla="*/ 1227015 h 1434123"/>
                <a:gd name="connsiteX21" fmla="*/ 1105877 w 1246554"/>
                <a:gd name="connsiteY21" fmla="*/ 1434123 h 1434123"/>
                <a:gd name="connsiteX22" fmla="*/ 1246554 w 1246554"/>
                <a:gd name="connsiteY22" fmla="*/ 1352061 h 1434123"/>
                <a:gd name="connsiteX23" fmla="*/ 1238739 w 1246554"/>
                <a:gd name="connsiteY23" fmla="*/ 1262184 h 1434123"/>
                <a:gd name="connsiteX24" fmla="*/ 1199662 w 1246554"/>
                <a:gd name="connsiteY24" fmla="*/ 1258277 h 1434123"/>
                <a:gd name="connsiteX25" fmla="*/ 1180123 w 1246554"/>
                <a:gd name="connsiteY25" fmla="*/ 1160584 h 1434123"/>
                <a:gd name="connsiteX26" fmla="*/ 1125416 w 1246554"/>
                <a:gd name="connsiteY26" fmla="*/ 1133231 h 1434123"/>
                <a:gd name="connsiteX27" fmla="*/ 1062893 w 1246554"/>
                <a:gd name="connsiteY27" fmla="*/ 1070708 h 1434123"/>
                <a:gd name="connsiteX28" fmla="*/ 992554 w 1246554"/>
                <a:gd name="connsiteY28" fmla="*/ 1101969 h 1434123"/>
                <a:gd name="connsiteX29" fmla="*/ 937846 w 1246554"/>
                <a:gd name="connsiteY29" fmla="*/ 953477 h 1434123"/>
                <a:gd name="connsiteX30" fmla="*/ 953477 w 1246554"/>
                <a:gd name="connsiteY30" fmla="*/ 847969 h 1434123"/>
                <a:gd name="connsiteX31" fmla="*/ 918308 w 1246554"/>
                <a:gd name="connsiteY31" fmla="*/ 824523 h 1434123"/>
                <a:gd name="connsiteX32" fmla="*/ 906585 w 1246554"/>
                <a:gd name="connsiteY32" fmla="*/ 726831 h 1434123"/>
                <a:gd name="connsiteX33" fmla="*/ 851877 w 1246554"/>
                <a:gd name="connsiteY33" fmla="*/ 679938 h 1434123"/>
                <a:gd name="connsiteX34" fmla="*/ 824523 w 1246554"/>
                <a:gd name="connsiteY34" fmla="*/ 488461 h 1434123"/>
                <a:gd name="connsiteX35" fmla="*/ 730739 w 1246554"/>
                <a:gd name="connsiteY35" fmla="*/ 332154 h 1434123"/>
                <a:gd name="connsiteX36" fmla="*/ 703385 w 1246554"/>
                <a:gd name="connsiteY36" fmla="*/ 355600 h 1434123"/>
                <a:gd name="connsiteX37" fmla="*/ 703385 w 1246554"/>
                <a:gd name="connsiteY37" fmla="*/ 308708 h 1434123"/>
                <a:gd name="connsiteX38" fmla="*/ 609600 w 1246554"/>
                <a:gd name="connsiteY38" fmla="*/ 254000 h 1434123"/>
                <a:gd name="connsiteX39" fmla="*/ 633046 w 1246554"/>
                <a:gd name="connsiteY39" fmla="*/ 164123 h 1434123"/>
                <a:gd name="connsiteX40" fmla="*/ 531446 w 1246554"/>
                <a:gd name="connsiteY40" fmla="*/ 39077 h 1434123"/>
                <a:gd name="connsiteX0" fmla="*/ 531446 w 1246554"/>
                <a:gd name="connsiteY0" fmla="*/ 39077 h 1434123"/>
                <a:gd name="connsiteX1" fmla="*/ 226646 w 1246554"/>
                <a:gd name="connsiteY1" fmla="*/ 0 h 1434123"/>
                <a:gd name="connsiteX2" fmla="*/ 199293 w 1246554"/>
                <a:gd name="connsiteY2" fmla="*/ 50800 h 1434123"/>
                <a:gd name="connsiteX3" fmla="*/ 144585 w 1246554"/>
                <a:gd name="connsiteY3" fmla="*/ 46892 h 1434123"/>
                <a:gd name="connsiteX4" fmla="*/ 42985 w 1246554"/>
                <a:gd name="connsiteY4" fmla="*/ 62523 h 1434123"/>
                <a:gd name="connsiteX5" fmla="*/ 0 w 1246554"/>
                <a:gd name="connsiteY5" fmla="*/ 27354 h 1434123"/>
                <a:gd name="connsiteX6" fmla="*/ 144585 w 1246554"/>
                <a:gd name="connsiteY6" fmla="*/ 222738 h 1434123"/>
                <a:gd name="connsiteX7" fmla="*/ 218831 w 1246554"/>
                <a:gd name="connsiteY7" fmla="*/ 281354 h 1434123"/>
                <a:gd name="connsiteX8" fmla="*/ 273539 w 1246554"/>
                <a:gd name="connsiteY8" fmla="*/ 281354 h 1434123"/>
                <a:gd name="connsiteX9" fmla="*/ 320431 w 1246554"/>
                <a:gd name="connsiteY9" fmla="*/ 367323 h 1434123"/>
                <a:gd name="connsiteX10" fmla="*/ 343877 w 1246554"/>
                <a:gd name="connsiteY10" fmla="*/ 324338 h 1434123"/>
                <a:gd name="connsiteX11" fmla="*/ 382954 w 1246554"/>
                <a:gd name="connsiteY11" fmla="*/ 351692 h 1434123"/>
                <a:gd name="connsiteX12" fmla="*/ 402493 w 1246554"/>
                <a:gd name="connsiteY12" fmla="*/ 316523 h 1434123"/>
                <a:gd name="connsiteX13" fmla="*/ 484554 w 1246554"/>
                <a:gd name="connsiteY13" fmla="*/ 461108 h 1434123"/>
                <a:gd name="connsiteX14" fmla="*/ 644770 w 1246554"/>
                <a:gd name="connsiteY14" fmla="*/ 590061 h 1434123"/>
                <a:gd name="connsiteX15" fmla="*/ 636954 w 1246554"/>
                <a:gd name="connsiteY15" fmla="*/ 847969 h 1434123"/>
                <a:gd name="connsiteX16" fmla="*/ 715108 w 1246554"/>
                <a:gd name="connsiteY16" fmla="*/ 980831 h 1434123"/>
                <a:gd name="connsiteX17" fmla="*/ 812800 w 1246554"/>
                <a:gd name="connsiteY17" fmla="*/ 1078523 h 1434123"/>
                <a:gd name="connsiteX18" fmla="*/ 879231 w 1246554"/>
                <a:gd name="connsiteY18" fmla="*/ 1086338 h 1434123"/>
                <a:gd name="connsiteX19" fmla="*/ 976923 w 1246554"/>
                <a:gd name="connsiteY19" fmla="*/ 1242646 h 1434123"/>
                <a:gd name="connsiteX20" fmla="*/ 1000370 w 1246554"/>
                <a:gd name="connsiteY20" fmla="*/ 1227015 h 1434123"/>
                <a:gd name="connsiteX21" fmla="*/ 1105877 w 1246554"/>
                <a:gd name="connsiteY21" fmla="*/ 1434123 h 1434123"/>
                <a:gd name="connsiteX22" fmla="*/ 1246554 w 1246554"/>
                <a:gd name="connsiteY22" fmla="*/ 1352061 h 1434123"/>
                <a:gd name="connsiteX23" fmla="*/ 1238739 w 1246554"/>
                <a:gd name="connsiteY23" fmla="*/ 1262184 h 1434123"/>
                <a:gd name="connsiteX24" fmla="*/ 1199662 w 1246554"/>
                <a:gd name="connsiteY24" fmla="*/ 1258277 h 1434123"/>
                <a:gd name="connsiteX25" fmla="*/ 1180123 w 1246554"/>
                <a:gd name="connsiteY25" fmla="*/ 1160584 h 1434123"/>
                <a:gd name="connsiteX26" fmla="*/ 1125416 w 1246554"/>
                <a:gd name="connsiteY26" fmla="*/ 1133231 h 1434123"/>
                <a:gd name="connsiteX27" fmla="*/ 1062893 w 1246554"/>
                <a:gd name="connsiteY27" fmla="*/ 1070708 h 1434123"/>
                <a:gd name="connsiteX28" fmla="*/ 992554 w 1246554"/>
                <a:gd name="connsiteY28" fmla="*/ 1101969 h 1434123"/>
                <a:gd name="connsiteX29" fmla="*/ 937846 w 1246554"/>
                <a:gd name="connsiteY29" fmla="*/ 953477 h 1434123"/>
                <a:gd name="connsiteX30" fmla="*/ 953477 w 1246554"/>
                <a:gd name="connsiteY30" fmla="*/ 847969 h 1434123"/>
                <a:gd name="connsiteX31" fmla="*/ 918308 w 1246554"/>
                <a:gd name="connsiteY31" fmla="*/ 824523 h 1434123"/>
                <a:gd name="connsiteX32" fmla="*/ 906585 w 1246554"/>
                <a:gd name="connsiteY32" fmla="*/ 726831 h 1434123"/>
                <a:gd name="connsiteX33" fmla="*/ 851877 w 1246554"/>
                <a:gd name="connsiteY33" fmla="*/ 679938 h 1434123"/>
                <a:gd name="connsiteX34" fmla="*/ 824523 w 1246554"/>
                <a:gd name="connsiteY34" fmla="*/ 488461 h 1434123"/>
                <a:gd name="connsiteX35" fmla="*/ 730739 w 1246554"/>
                <a:gd name="connsiteY35" fmla="*/ 332154 h 1434123"/>
                <a:gd name="connsiteX36" fmla="*/ 703385 w 1246554"/>
                <a:gd name="connsiteY36" fmla="*/ 355600 h 1434123"/>
                <a:gd name="connsiteX37" fmla="*/ 703385 w 1246554"/>
                <a:gd name="connsiteY37" fmla="*/ 308708 h 1434123"/>
                <a:gd name="connsiteX38" fmla="*/ 644769 w 1246554"/>
                <a:gd name="connsiteY38" fmla="*/ 250093 h 1434123"/>
                <a:gd name="connsiteX39" fmla="*/ 633046 w 1246554"/>
                <a:gd name="connsiteY39" fmla="*/ 164123 h 1434123"/>
                <a:gd name="connsiteX40" fmla="*/ 531446 w 1246554"/>
                <a:gd name="connsiteY40" fmla="*/ 39077 h 143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246554" h="1434123">
                  <a:moveTo>
                    <a:pt x="531446" y="39077"/>
                  </a:moveTo>
                  <a:lnTo>
                    <a:pt x="226646" y="0"/>
                  </a:lnTo>
                  <a:lnTo>
                    <a:pt x="199293" y="50800"/>
                  </a:lnTo>
                  <a:lnTo>
                    <a:pt x="144585" y="46892"/>
                  </a:lnTo>
                  <a:lnTo>
                    <a:pt x="42985" y="62523"/>
                  </a:lnTo>
                  <a:lnTo>
                    <a:pt x="0" y="27354"/>
                  </a:lnTo>
                  <a:lnTo>
                    <a:pt x="144585" y="222738"/>
                  </a:lnTo>
                  <a:lnTo>
                    <a:pt x="218831" y="281354"/>
                  </a:lnTo>
                  <a:lnTo>
                    <a:pt x="273539" y="281354"/>
                  </a:lnTo>
                  <a:lnTo>
                    <a:pt x="320431" y="367323"/>
                  </a:lnTo>
                  <a:lnTo>
                    <a:pt x="343877" y="324338"/>
                  </a:lnTo>
                  <a:lnTo>
                    <a:pt x="382954" y="351692"/>
                  </a:lnTo>
                  <a:lnTo>
                    <a:pt x="402493" y="316523"/>
                  </a:lnTo>
                  <a:lnTo>
                    <a:pt x="484554" y="461108"/>
                  </a:lnTo>
                  <a:lnTo>
                    <a:pt x="644770" y="590061"/>
                  </a:lnTo>
                  <a:lnTo>
                    <a:pt x="636954" y="847969"/>
                  </a:lnTo>
                  <a:lnTo>
                    <a:pt x="715108" y="980831"/>
                  </a:lnTo>
                  <a:lnTo>
                    <a:pt x="812800" y="1078523"/>
                  </a:lnTo>
                  <a:lnTo>
                    <a:pt x="879231" y="1086338"/>
                  </a:lnTo>
                  <a:lnTo>
                    <a:pt x="976923" y="1242646"/>
                  </a:lnTo>
                  <a:lnTo>
                    <a:pt x="1000370" y="1227015"/>
                  </a:lnTo>
                  <a:lnTo>
                    <a:pt x="1105877" y="1434123"/>
                  </a:lnTo>
                  <a:lnTo>
                    <a:pt x="1246554" y="1352061"/>
                  </a:lnTo>
                  <a:lnTo>
                    <a:pt x="1238739" y="1262184"/>
                  </a:lnTo>
                  <a:lnTo>
                    <a:pt x="1199662" y="1258277"/>
                  </a:lnTo>
                  <a:lnTo>
                    <a:pt x="1180123" y="1160584"/>
                  </a:lnTo>
                  <a:lnTo>
                    <a:pt x="1125416" y="1133231"/>
                  </a:lnTo>
                  <a:lnTo>
                    <a:pt x="1062893" y="1070708"/>
                  </a:lnTo>
                  <a:lnTo>
                    <a:pt x="992554" y="1101969"/>
                  </a:lnTo>
                  <a:lnTo>
                    <a:pt x="937846" y="953477"/>
                  </a:lnTo>
                  <a:lnTo>
                    <a:pt x="953477" y="847969"/>
                  </a:lnTo>
                  <a:lnTo>
                    <a:pt x="918308" y="824523"/>
                  </a:lnTo>
                  <a:lnTo>
                    <a:pt x="906585" y="726831"/>
                  </a:lnTo>
                  <a:lnTo>
                    <a:pt x="851877" y="679938"/>
                  </a:lnTo>
                  <a:lnTo>
                    <a:pt x="824523" y="488461"/>
                  </a:lnTo>
                  <a:lnTo>
                    <a:pt x="730739" y="332154"/>
                  </a:lnTo>
                  <a:lnTo>
                    <a:pt x="703385" y="355600"/>
                  </a:lnTo>
                  <a:lnTo>
                    <a:pt x="703385" y="308708"/>
                  </a:lnTo>
                  <a:lnTo>
                    <a:pt x="644769" y="250093"/>
                  </a:lnTo>
                  <a:lnTo>
                    <a:pt x="633046" y="164123"/>
                  </a:lnTo>
                  <a:lnTo>
                    <a:pt x="531446" y="390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id="{190B2832-BF0D-4252-BD5F-CBBAAD970389}"/>
                </a:ext>
              </a:extLst>
            </p:cNvPr>
            <p:cNvSpPr/>
            <p:nvPr/>
          </p:nvSpPr>
          <p:spPr>
            <a:xfrm>
              <a:off x="909638" y="2147888"/>
              <a:ext cx="115887" cy="147637"/>
            </a:xfrm>
            <a:custGeom>
              <a:avLst/>
              <a:gdLst>
                <a:gd name="connsiteX0" fmla="*/ 42985 w 117231"/>
                <a:gd name="connsiteY0" fmla="*/ 0 h 148492"/>
                <a:gd name="connsiteX1" fmla="*/ 0 w 117231"/>
                <a:gd name="connsiteY1" fmla="*/ 46892 h 148492"/>
                <a:gd name="connsiteX2" fmla="*/ 117231 w 117231"/>
                <a:gd name="connsiteY2" fmla="*/ 148492 h 148492"/>
                <a:gd name="connsiteX3" fmla="*/ 117231 w 117231"/>
                <a:gd name="connsiteY3" fmla="*/ 113323 h 148492"/>
                <a:gd name="connsiteX4" fmla="*/ 42985 w 117231"/>
                <a:gd name="connsiteY4" fmla="*/ 0 h 14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31" h="148492">
                  <a:moveTo>
                    <a:pt x="42985" y="0"/>
                  </a:moveTo>
                  <a:lnTo>
                    <a:pt x="0" y="46892"/>
                  </a:lnTo>
                  <a:lnTo>
                    <a:pt x="117231" y="148492"/>
                  </a:lnTo>
                  <a:lnTo>
                    <a:pt x="117231" y="113323"/>
                  </a:lnTo>
                  <a:lnTo>
                    <a:pt x="42985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999DE079-E4E8-4E98-A7AD-62C773708D7F}"/>
                </a:ext>
              </a:extLst>
            </p:cNvPr>
            <p:cNvSpPr/>
            <p:nvPr/>
          </p:nvSpPr>
          <p:spPr>
            <a:xfrm>
              <a:off x="1279525" y="2098675"/>
              <a:ext cx="58738" cy="73025"/>
            </a:xfrm>
            <a:custGeom>
              <a:avLst/>
              <a:gdLst>
                <a:gd name="connsiteX0" fmla="*/ 19538 w 58615"/>
                <a:gd name="connsiteY0" fmla="*/ 0 h 74246"/>
                <a:gd name="connsiteX1" fmla="*/ 0 w 58615"/>
                <a:gd name="connsiteY1" fmla="*/ 46892 h 74246"/>
                <a:gd name="connsiteX2" fmla="*/ 58615 w 58615"/>
                <a:gd name="connsiteY2" fmla="*/ 74246 h 74246"/>
                <a:gd name="connsiteX3" fmla="*/ 19538 w 58615"/>
                <a:gd name="connsiteY3" fmla="*/ 0 h 7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15" h="74246">
                  <a:moveTo>
                    <a:pt x="19538" y="0"/>
                  </a:moveTo>
                  <a:lnTo>
                    <a:pt x="0" y="46892"/>
                  </a:lnTo>
                  <a:lnTo>
                    <a:pt x="58615" y="74246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C9B4BD6E-AD2D-4C2D-885B-405A29AA5759}"/>
                </a:ext>
              </a:extLst>
            </p:cNvPr>
            <p:cNvSpPr/>
            <p:nvPr/>
          </p:nvSpPr>
          <p:spPr>
            <a:xfrm>
              <a:off x="1343025" y="2222500"/>
              <a:ext cx="58738" cy="73025"/>
            </a:xfrm>
            <a:custGeom>
              <a:avLst/>
              <a:gdLst>
                <a:gd name="connsiteX0" fmla="*/ 19538 w 58615"/>
                <a:gd name="connsiteY0" fmla="*/ 0 h 74246"/>
                <a:gd name="connsiteX1" fmla="*/ 0 w 58615"/>
                <a:gd name="connsiteY1" fmla="*/ 46892 h 74246"/>
                <a:gd name="connsiteX2" fmla="*/ 58615 w 58615"/>
                <a:gd name="connsiteY2" fmla="*/ 74246 h 74246"/>
                <a:gd name="connsiteX3" fmla="*/ 19538 w 58615"/>
                <a:gd name="connsiteY3" fmla="*/ 0 h 7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15" h="74246">
                  <a:moveTo>
                    <a:pt x="19538" y="0"/>
                  </a:moveTo>
                  <a:lnTo>
                    <a:pt x="0" y="46892"/>
                  </a:lnTo>
                  <a:lnTo>
                    <a:pt x="58615" y="74246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2BC9C1E9-E77F-430E-AEA9-30EBC1D44C7D}"/>
                </a:ext>
              </a:extLst>
            </p:cNvPr>
            <p:cNvSpPr/>
            <p:nvPr/>
          </p:nvSpPr>
          <p:spPr>
            <a:xfrm>
              <a:off x="1460500" y="2322513"/>
              <a:ext cx="57150" cy="73025"/>
            </a:xfrm>
            <a:custGeom>
              <a:avLst/>
              <a:gdLst>
                <a:gd name="connsiteX0" fmla="*/ 19538 w 58615"/>
                <a:gd name="connsiteY0" fmla="*/ 0 h 74246"/>
                <a:gd name="connsiteX1" fmla="*/ 0 w 58615"/>
                <a:gd name="connsiteY1" fmla="*/ 46892 h 74246"/>
                <a:gd name="connsiteX2" fmla="*/ 58615 w 58615"/>
                <a:gd name="connsiteY2" fmla="*/ 74246 h 74246"/>
                <a:gd name="connsiteX3" fmla="*/ 19538 w 58615"/>
                <a:gd name="connsiteY3" fmla="*/ 0 h 7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15" h="74246">
                  <a:moveTo>
                    <a:pt x="19538" y="0"/>
                  </a:moveTo>
                  <a:lnTo>
                    <a:pt x="0" y="46892"/>
                  </a:lnTo>
                  <a:lnTo>
                    <a:pt x="58615" y="74246"/>
                  </a:lnTo>
                  <a:lnTo>
                    <a:pt x="1953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3CBF37FC-063D-4E5A-8D03-77FE05D9BCD3}"/>
                </a:ext>
              </a:extLst>
            </p:cNvPr>
            <p:cNvSpPr/>
            <p:nvPr/>
          </p:nvSpPr>
          <p:spPr>
            <a:xfrm>
              <a:off x="433388" y="77788"/>
              <a:ext cx="1446212" cy="1743075"/>
            </a:xfrm>
            <a:custGeom>
              <a:avLst/>
              <a:gdLst>
                <a:gd name="connsiteX0" fmla="*/ 78154 w 1469293"/>
                <a:gd name="connsiteY0" fmla="*/ 199292 h 1770184"/>
                <a:gd name="connsiteX1" fmla="*/ 214923 w 1469293"/>
                <a:gd name="connsiteY1" fmla="*/ 293076 h 1770184"/>
                <a:gd name="connsiteX2" fmla="*/ 257908 w 1469293"/>
                <a:gd name="connsiteY2" fmla="*/ 265723 h 1770184"/>
                <a:gd name="connsiteX3" fmla="*/ 312616 w 1469293"/>
                <a:gd name="connsiteY3" fmla="*/ 281353 h 1770184"/>
                <a:gd name="connsiteX4" fmla="*/ 332154 w 1469293"/>
                <a:gd name="connsiteY4" fmla="*/ 339969 h 1770184"/>
                <a:gd name="connsiteX5" fmla="*/ 437662 w 1469293"/>
                <a:gd name="connsiteY5" fmla="*/ 402492 h 1770184"/>
                <a:gd name="connsiteX6" fmla="*/ 445477 w 1469293"/>
                <a:gd name="connsiteY6" fmla="*/ 539261 h 1770184"/>
                <a:gd name="connsiteX7" fmla="*/ 468923 w 1469293"/>
                <a:gd name="connsiteY7" fmla="*/ 660400 h 1770184"/>
                <a:gd name="connsiteX8" fmla="*/ 508000 w 1469293"/>
                <a:gd name="connsiteY8" fmla="*/ 734646 h 1770184"/>
                <a:gd name="connsiteX9" fmla="*/ 566616 w 1469293"/>
                <a:gd name="connsiteY9" fmla="*/ 902676 h 1770184"/>
                <a:gd name="connsiteX10" fmla="*/ 562708 w 1469293"/>
                <a:gd name="connsiteY10" fmla="*/ 930030 h 1770184"/>
                <a:gd name="connsiteX11" fmla="*/ 593970 w 1469293"/>
                <a:gd name="connsiteY11" fmla="*/ 930030 h 1770184"/>
                <a:gd name="connsiteX12" fmla="*/ 590062 w 1469293"/>
                <a:gd name="connsiteY12" fmla="*/ 996461 h 1770184"/>
                <a:gd name="connsiteX13" fmla="*/ 707293 w 1469293"/>
                <a:gd name="connsiteY13" fmla="*/ 1129323 h 1770184"/>
                <a:gd name="connsiteX14" fmla="*/ 793262 w 1469293"/>
                <a:gd name="connsiteY14" fmla="*/ 1219200 h 1770184"/>
                <a:gd name="connsiteX15" fmla="*/ 836246 w 1469293"/>
                <a:gd name="connsiteY15" fmla="*/ 1312984 h 1770184"/>
                <a:gd name="connsiteX16" fmla="*/ 918308 w 1469293"/>
                <a:gd name="connsiteY16" fmla="*/ 1312984 h 1770184"/>
                <a:gd name="connsiteX17" fmla="*/ 957385 w 1469293"/>
                <a:gd name="connsiteY17" fmla="*/ 1355969 h 1770184"/>
                <a:gd name="connsiteX18" fmla="*/ 933939 w 1469293"/>
                <a:gd name="connsiteY18" fmla="*/ 1434123 h 1770184"/>
                <a:gd name="connsiteX19" fmla="*/ 1004277 w 1469293"/>
                <a:gd name="connsiteY19" fmla="*/ 1500553 h 1770184"/>
                <a:gd name="connsiteX20" fmla="*/ 1105877 w 1469293"/>
                <a:gd name="connsiteY20" fmla="*/ 1547446 h 1770184"/>
                <a:gd name="connsiteX21" fmla="*/ 1105877 w 1469293"/>
                <a:gd name="connsiteY21" fmla="*/ 1621692 h 1770184"/>
                <a:gd name="connsiteX22" fmla="*/ 1144954 w 1469293"/>
                <a:gd name="connsiteY22" fmla="*/ 1652953 h 1770184"/>
                <a:gd name="connsiteX23" fmla="*/ 1215293 w 1469293"/>
                <a:gd name="connsiteY23" fmla="*/ 1656861 h 1770184"/>
                <a:gd name="connsiteX24" fmla="*/ 1254370 w 1469293"/>
                <a:gd name="connsiteY24" fmla="*/ 1770184 h 1770184"/>
                <a:gd name="connsiteX25" fmla="*/ 1449754 w 1469293"/>
                <a:gd name="connsiteY25" fmla="*/ 1621692 h 1770184"/>
                <a:gd name="connsiteX26" fmla="*/ 1402862 w 1469293"/>
                <a:gd name="connsiteY26" fmla="*/ 1527907 h 1770184"/>
                <a:gd name="connsiteX27" fmla="*/ 1406770 w 1469293"/>
                <a:gd name="connsiteY27" fmla="*/ 1457569 h 1770184"/>
                <a:gd name="connsiteX28" fmla="*/ 1305170 w 1469293"/>
                <a:gd name="connsiteY28" fmla="*/ 1281723 h 1770184"/>
                <a:gd name="connsiteX29" fmla="*/ 1340339 w 1469293"/>
                <a:gd name="connsiteY29" fmla="*/ 1227015 h 1770184"/>
                <a:gd name="connsiteX30" fmla="*/ 1430216 w 1469293"/>
                <a:gd name="connsiteY30" fmla="*/ 1254369 h 1770184"/>
                <a:gd name="connsiteX31" fmla="*/ 1434123 w 1469293"/>
                <a:gd name="connsiteY31" fmla="*/ 965200 h 1770184"/>
                <a:gd name="connsiteX32" fmla="*/ 1445846 w 1469293"/>
                <a:gd name="connsiteY32" fmla="*/ 875323 h 1770184"/>
                <a:gd name="connsiteX33" fmla="*/ 1469293 w 1469293"/>
                <a:gd name="connsiteY33" fmla="*/ 609600 h 1770184"/>
                <a:gd name="connsiteX34" fmla="*/ 1375508 w 1469293"/>
                <a:gd name="connsiteY34" fmla="*/ 547076 h 1770184"/>
                <a:gd name="connsiteX35" fmla="*/ 1383323 w 1469293"/>
                <a:gd name="connsiteY35" fmla="*/ 402492 h 1770184"/>
                <a:gd name="connsiteX36" fmla="*/ 910493 w 1469293"/>
                <a:gd name="connsiteY36" fmla="*/ 379046 h 1770184"/>
                <a:gd name="connsiteX37" fmla="*/ 70339 w 1469293"/>
                <a:gd name="connsiteY37" fmla="*/ 0 h 1770184"/>
                <a:gd name="connsiteX38" fmla="*/ 46893 w 1469293"/>
                <a:gd name="connsiteY38" fmla="*/ 58615 h 1770184"/>
                <a:gd name="connsiteX39" fmla="*/ 78154 w 1469293"/>
                <a:gd name="connsiteY39" fmla="*/ 113323 h 1770184"/>
                <a:gd name="connsiteX40" fmla="*/ 0 w 1469293"/>
                <a:gd name="connsiteY40" fmla="*/ 140676 h 1770184"/>
                <a:gd name="connsiteX41" fmla="*/ 78154 w 1469293"/>
                <a:gd name="connsiteY41" fmla="*/ 199292 h 1770184"/>
                <a:gd name="connsiteX0" fmla="*/ 78154 w 1469293"/>
                <a:gd name="connsiteY0" fmla="*/ 199292 h 1770184"/>
                <a:gd name="connsiteX1" fmla="*/ 214923 w 1469293"/>
                <a:gd name="connsiteY1" fmla="*/ 293076 h 1770184"/>
                <a:gd name="connsiteX2" fmla="*/ 257908 w 1469293"/>
                <a:gd name="connsiteY2" fmla="*/ 265723 h 1770184"/>
                <a:gd name="connsiteX3" fmla="*/ 312616 w 1469293"/>
                <a:gd name="connsiteY3" fmla="*/ 281353 h 1770184"/>
                <a:gd name="connsiteX4" fmla="*/ 332154 w 1469293"/>
                <a:gd name="connsiteY4" fmla="*/ 339969 h 1770184"/>
                <a:gd name="connsiteX5" fmla="*/ 437662 w 1469293"/>
                <a:gd name="connsiteY5" fmla="*/ 402492 h 1770184"/>
                <a:gd name="connsiteX6" fmla="*/ 445477 w 1469293"/>
                <a:gd name="connsiteY6" fmla="*/ 539261 h 1770184"/>
                <a:gd name="connsiteX7" fmla="*/ 468923 w 1469293"/>
                <a:gd name="connsiteY7" fmla="*/ 660400 h 1770184"/>
                <a:gd name="connsiteX8" fmla="*/ 508000 w 1469293"/>
                <a:gd name="connsiteY8" fmla="*/ 734646 h 1770184"/>
                <a:gd name="connsiteX9" fmla="*/ 566616 w 1469293"/>
                <a:gd name="connsiteY9" fmla="*/ 902676 h 1770184"/>
                <a:gd name="connsiteX10" fmla="*/ 562708 w 1469293"/>
                <a:gd name="connsiteY10" fmla="*/ 930030 h 1770184"/>
                <a:gd name="connsiteX11" fmla="*/ 593970 w 1469293"/>
                <a:gd name="connsiteY11" fmla="*/ 930030 h 1770184"/>
                <a:gd name="connsiteX12" fmla="*/ 590062 w 1469293"/>
                <a:gd name="connsiteY12" fmla="*/ 996461 h 1770184"/>
                <a:gd name="connsiteX13" fmla="*/ 707293 w 1469293"/>
                <a:gd name="connsiteY13" fmla="*/ 1129323 h 1770184"/>
                <a:gd name="connsiteX14" fmla="*/ 793262 w 1469293"/>
                <a:gd name="connsiteY14" fmla="*/ 1219200 h 1770184"/>
                <a:gd name="connsiteX15" fmla="*/ 836246 w 1469293"/>
                <a:gd name="connsiteY15" fmla="*/ 1312984 h 1770184"/>
                <a:gd name="connsiteX16" fmla="*/ 918308 w 1469293"/>
                <a:gd name="connsiteY16" fmla="*/ 1312984 h 1770184"/>
                <a:gd name="connsiteX17" fmla="*/ 957385 w 1469293"/>
                <a:gd name="connsiteY17" fmla="*/ 1355969 h 1770184"/>
                <a:gd name="connsiteX18" fmla="*/ 933939 w 1469293"/>
                <a:gd name="connsiteY18" fmla="*/ 1434123 h 1770184"/>
                <a:gd name="connsiteX19" fmla="*/ 1004277 w 1469293"/>
                <a:gd name="connsiteY19" fmla="*/ 1500553 h 1770184"/>
                <a:gd name="connsiteX20" fmla="*/ 1105877 w 1469293"/>
                <a:gd name="connsiteY20" fmla="*/ 1547446 h 1770184"/>
                <a:gd name="connsiteX21" fmla="*/ 1105877 w 1469293"/>
                <a:gd name="connsiteY21" fmla="*/ 1621692 h 1770184"/>
                <a:gd name="connsiteX22" fmla="*/ 1144954 w 1469293"/>
                <a:gd name="connsiteY22" fmla="*/ 1652953 h 1770184"/>
                <a:gd name="connsiteX23" fmla="*/ 1215293 w 1469293"/>
                <a:gd name="connsiteY23" fmla="*/ 1656861 h 1770184"/>
                <a:gd name="connsiteX24" fmla="*/ 1254370 w 1469293"/>
                <a:gd name="connsiteY24" fmla="*/ 1770184 h 1770184"/>
                <a:gd name="connsiteX25" fmla="*/ 1449754 w 1469293"/>
                <a:gd name="connsiteY25" fmla="*/ 1621692 h 1770184"/>
                <a:gd name="connsiteX26" fmla="*/ 1402862 w 1469293"/>
                <a:gd name="connsiteY26" fmla="*/ 1527907 h 1770184"/>
                <a:gd name="connsiteX27" fmla="*/ 1406770 w 1469293"/>
                <a:gd name="connsiteY27" fmla="*/ 1457569 h 1770184"/>
                <a:gd name="connsiteX28" fmla="*/ 1305170 w 1469293"/>
                <a:gd name="connsiteY28" fmla="*/ 1281723 h 1770184"/>
                <a:gd name="connsiteX29" fmla="*/ 1340339 w 1469293"/>
                <a:gd name="connsiteY29" fmla="*/ 1227015 h 1770184"/>
                <a:gd name="connsiteX30" fmla="*/ 1430216 w 1469293"/>
                <a:gd name="connsiteY30" fmla="*/ 1254369 h 1770184"/>
                <a:gd name="connsiteX31" fmla="*/ 1434123 w 1469293"/>
                <a:gd name="connsiteY31" fmla="*/ 965200 h 1770184"/>
                <a:gd name="connsiteX32" fmla="*/ 1445846 w 1469293"/>
                <a:gd name="connsiteY32" fmla="*/ 875323 h 1770184"/>
                <a:gd name="connsiteX33" fmla="*/ 1469293 w 1469293"/>
                <a:gd name="connsiteY33" fmla="*/ 609600 h 1770184"/>
                <a:gd name="connsiteX34" fmla="*/ 1375508 w 1469293"/>
                <a:gd name="connsiteY34" fmla="*/ 547076 h 1770184"/>
                <a:gd name="connsiteX35" fmla="*/ 1399849 w 1469293"/>
                <a:gd name="connsiteY35" fmla="*/ 416263 h 1770184"/>
                <a:gd name="connsiteX36" fmla="*/ 910493 w 1469293"/>
                <a:gd name="connsiteY36" fmla="*/ 379046 h 1770184"/>
                <a:gd name="connsiteX37" fmla="*/ 70339 w 1469293"/>
                <a:gd name="connsiteY37" fmla="*/ 0 h 1770184"/>
                <a:gd name="connsiteX38" fmla="*/ 46893 w 1469293"/>
                <a:gd name="connsiteY38" fmla="*/ 58615 h 1770184"/>
                <a:gd name="connsiteX39" fmla="*/ 78154 w 1469293"/>
                <a:gd name="connsiteY39" fmla="*/ 113323 h 1770184"/>
                <a:gd name="connsiteX40" fmla="*/ 0 w 1469293"/>
                <a:gd name="connsiteY40" fmla="*/ 140676 h 1770184"/>
                <a:gd name="connsiteX41" fmla="*/ 78154 w 1469293"/>
                <a:gd name="connsiteY41" fmla="*/ 199292 h 1770184"/>
                <a:gd name="connsiteX0" fmla="*/ 78154 w 1469293"/>
                <a:gd name="connsiteY0" fmla="*/ 199292 h 1770184"/>
                <a:gd name="connsiteX1" fmla="*/ 214923 w 1469293"/>
                <a:gd name="connsiteY1" fmla="*/ 293076 h 1770184"/>
                <a:gd name="connsiteX2" fmla="*/ 257908 w 1469293"/>
                <a:gd name="connsiteY2" fmla="*/ 265723 h 1770184"/>
                <a:gd name="connsiteX3" fmla="*/ 312616 w 1469293"/>
                <a:gd name="connsiteY3" fmla="*/ 281353 h 1770184"/>
                <a:gd name="connsiteX4" fmla="*/ 332154 w 1469293"/>
                <a:gd name="connsiteY4" fmla="*/ 339969 h 1770184"/>
                <a:gd name="connsiteX5" fmla="*/ 437662 w 1469293"/>
                <a:gd name="connsiteY5" fmla="*/ 402492 h 1770184"/>
                <a:gd name="connsiteX6" fmla="*/ 445477 w 1469293"/>
                <a:gd name="connsiteY6" fmla="*/ 539261 h 1770184"/>
                <a:gd name="connsiteX7" fmla="*/ 468923 w 1469293"/>
                <a:gd name="connsiteY7" fmla="*/ 660400 h 1770184"/>
                <a:gd name="connsiteX8" fmla="*/ 508000 w 1469293"/>
                <a:gd name="connsiteY8" fmla="*/ 734646 h 1770184"/>
                <a:gd name="connsiteX9" fmla="*/ 566616 w 1469293"/>
                <a:gd name="connsiteY9" fmla="*/ 902676 h 1770184"/>
                <a:gd name="connsiteX10" fmla="*/ 562708 w 1469293"/>
                <a:gd name="connsiteY10" fmla="*/ 930030 h 1770184"/>
                <a:gd name="connsiteX11" fmla="*/ 593970 w 1469293"/>
                <a:gd name="connsiteY11" fmla="*/ 930030 h 1770184"/>
                <a:gd name="connsiteX12" fmla="*/ 590062 w 1469293"/>
                <a:gd name="connsiteY12" fmla="*/ 996461 h 1770184"/>
                <a:gd name="connsiteX13" fmla="*/ 707293 w 1469293"/>
                <a:gd name="connsiteY13" fmla="*/ 1129323 h 1770184"/>
                <a:gd name="connsiteX14" fmla="*/ 793262 w 1469293"/>
                <a:gd name="connsiteY14" fmla="*/ 1219200 h 1770184"/>
                <a:gd name="connsiteX15" fmla="*/ 836246 w 1469293"/>
                <a:gd name="connsiteY15" fmla="*/ 1312984 h 1770184"/>
                <a:gd name="connsiteX16" fmla="*/ 918308 w 1469293"/>
                <a:gd name="connsiteY16" fmla="*/ 1312984 h 1770184"/>
                <a:gd name="connsiteX17" fmla="*/ 957385 w 1469293"/>
                <a:gd name="connsiteY17" fmla="*/ 1355969 h 1770184"/>
                <a:gd name="connsiteX18" fmla="*/ 933939 w 1469293"/>
                <a:gd name="connsiteY18" fmla="*/ 1434123 h 1770184"/>
                <a:gd name="connsiteX19" fmla="*/ 1004277 w 1469293"/>
                <a:gd name="connsiteY19" fmla="*/ 1500553 h 1770184"/>
                <a:gd name="connsiteX20" fmla="*/ 1105877 w 1469293"/>
                <a:gd name="connsiteY20" fmla="*/ 1547446 h 1770184"/>
                <a:gd name="connsiteX21" fmla="*/ 1105877 w 1469293"/>
                <a:gd name="connsiteY21" fmla="*/ 1621692 h 1770184"/>
                <a:gd name="connsiteX22" fmla="*/ 1144954 w 1469293"/>
                <a:gd name="connsiteY22" fmla="*/ 1652953 h 1770184"/>
                <a:gd name="connsiteX23" fmla="*/ 1215293 w 1469293"/>
                <a:gd name="connsiteY23" fmla="*/ 1656861 h 1770184"/>
                <a:gd name="connsiteX24" fmla="*/ 1254370 w 1469293"/>
                <a:gd name="connsiteY24" fmla="*/ 1770184 h 1770184"/>
                <a:gd name="connsiteX25" fmla="*/ 1449754 w 1469293"/>
                <a:gd name="connsiteY25" fmla="*/ 1621692 h 1770184"/>
                <a:gd name="connsiteX26" fmla="*/ 1402862 w 1469293"/>
                <a:gd name="connsiteY26" fmla="*/ 1527907 h 1770184"/>
                <a:gd name="connsiteX27" fmla="*/ 1406770 w 1469293"/>
                <a:gd name="connsiteY27" fmla="*/ 1457569 h 1770184"/>
                <a:gd name="connsiteX28" fmla="*/ 1305170 w 1469293"/>
                <a:gd name="connsiteY28" fmla="*/ 1281723 h 1770184"/>
                <a:gd name="connsiteX29" fmla="*/ 1340339 w 1469293"/>
                <a:gd name="connsiteY29" fmla="*/ 1227015 h 1770184"/>
                <a:gd name="connsiteX30" fmla="*/ 1430216 w 1469293"/>
                <a:gd name="connsiteY30" fmla="*/ 1254369 h 1770184"/>
                <a:gd name="connsiteX31" fmla="*/ 1434123 w 1469293"/>
                <a:gd name="connsiteY31" fmla="*/ 965200 h 1770184"/>
                <a:gd name="connsiteX32" fmla="*/ 1445846 w 1469293"/>
                <a:gd name="connsiteY32" fmla="*/ 875323 h 1770184"/>
                <a:gd name="connsiteX33" fmla="*/ 1469293 w 1469293"/>
                <a:gd name="connsiteY33" fmla="*/ 609600 h 1770184"/>
                <a:gd name="connsiteX34" fmla="*/ 1381016 w 1469293"/>
                <a:gd name="connsiteY34" fmla="*/ 560847 h 1770184"/>
                <a:gd name="connsiteX35" fmla="*/ 1399849 w 1469293"/>
                <a:gd name="connsiteY35" fmla="*/ 416263 h 1770184"/>
                <a:gd name="connsiteX36" fmla="*/ 910493 w 1469293"/>
                <a:gd name="connsiteY36" fmla="*/ 379046 h 1770184"/>
                <a:gd name="connsiteX37" fmla="*/ 70339 w 1469293"/>
                <a:gd name="connsiteY37" fmla="*/ 0 h 1770184"/>
                <a:gd name="connsiteX38" fmla="*/ 46893 w 1469293"/>
                <a:gd name="connsiteY38" fmla="*/ 58615 h 1770184"/>
                <a:gd name="connsiteX39" fmla="*/ 78154 w 1469293"/>
                <a:gd name="connsiteY39" fmla="*/ 113323 h 1770184"/>
                <a:gd name="connsiteX40" fmla="*/ 0 w 1469293"/>
                <a:gd name="connsiteY40" fmla="*/ 140676 h 1770184"/>
                <a:gd name="connsiteX41" fmla="*/ 78154 w 1469293"/>
                <a:gd name="connsiteY41" fmla="*/ 199292 h 177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69293" h="1770184">
                  <a:moveTo>
                    <a:pt x="78154" y="199292"/>
                  </a:moveTo>
                  <a:lnTo>
                    <a:pt x="214923" y="293076"/>
                  </a:lnTo>
                  <a:lnTo>
                    <a:pt x="257908" y="265723"/>
                  </a:lnTo>
                  <a:lnTo>
                    <a:pt x="312616" y="281353"/>
                  </a:lnTo>
                  <a:lnTo>
                    <a:pt x="332154" y="339969"/>
                  </a:lnTo>
                  <a:lnTo>
                    <a:pt x="437662" y="402492"/>
                  </a:lnTo>
                  <a:lnTo>
                    <a:pt x="445477" y="539261"/>
                  </a:lnTo>
                  <a:lnTo>
                    <a:pt x="468923" y="660400"/>
                  </a:lnTo>
                  <a:lnTo>
                    <a:pt x="508000" y="734646"/>
                  </a:lnTo>
                  <a:lnTo>
                    <a:pt x="566616" y="902676"/>
                  </a:lnTo>
                  <a:lnTo>
                    <a:pt x="562708" y="930030"/>
                  </a:lnTo>
                  <a:lnTo>
                    <a:pt x="593970" y="930030"/>
                  </a:lnTo>
                  <a:lnTo>
                    <a:pt x="590062" y="996461"/>
                  </a:lnTo>
                  <a:lnTo>
                    <a:pt x="707293" y="1129323"/>
                  </a:lnTo>
                  <a:lnTo>
                    <a:pt x="793262" y="1219200"/>
                  </a:lnTo>
                  <a:lnTo>
                    <a:pt x="836246" y="1312984"/>
                  </a:lnTo>
                  <a:lnTo>
                    <a:pt x="918308" y="1312984"/>
                  </a:lnTo>
                  <a:lnTo>
                    <a:pt x="957385" y="1355969"/>
                  </a:lnTo>
                  <a:lnTo>
                    <a:pt x="933939" y="1434123"/>
                  </a:lnTo>
                  <a:lnTo>
                    <a:pt x="1004277" y="1500553"/>
                  </a:lnTo>
                  <a:lnTo>
                    <a:pt x="1105877" y="1547446"/>
                  </a:lnTo>
                  <a:lnTo>
                    <a:pt x="1105877" y="1621692"/>
                  </a:lnTo>
                  <a:lnTo>
                    <a:pt x="1144954" y="1652953"/>
                  </a:lnTo>
                  <a:lnTo>
                    <a:pt x="1215293" y="1656861"/>
                  </a:lnTo>
                  <a:lnTo>
                    <a:pt x="1254370" y="1770184"/>
                  </a:lnTo>
                  <a:lnTo>
                    <a:pt x="1449754" y="1621692"/>
                  </a:lnTo>
                  <a:lnTo>
                    <a:pt x="1402862" y="1527907"/>
                  </a:lnTo>
                  <a:lnTo>
                    <a:pt x="1406770" y="1457569"/>
                  </a:lnTo>
                  <a:lnTo>
                    <a:pt x="1305170" y="1281723"/>
                  </a:lnTo>
                  <a:lnTo>
                    <a:pt x="1340339" y="1227015"/>
                  </a:lnTo>
                  <a:lnTo>
                    <a:pt x="1430216" y="1254369"/>
                  </a:lnTo>
                  <a:cubicBezTo>
                    <a:pt x="1431518" y="1157979"/>
                    <a:pt x="1432821" y="1061590"/>
                    <a:pt x="1434123" y="965200"/>
                  </a:cubicBezTo>
                  <a:lnTo>
                    <a:pt x="1445846" y="875323"/>
                  </a:lnTo>
                  <a:lnTo>
                    <a:pt x="1469293" y="609600"/>
                  </a:lnTo>
                  <a:lnTo>
                    <a:pt x="1381016" y="560847"/>
                  </a:lnTo>
                  <a:lnTo>
                    <a:pt x="1399849" y="416263"/>
                  </a:lnTo>
                  <a:lnTo>
                    <a:pt x="910493" y="379046"/>
                  </a:lnTo>
                  <a:lnTo>
                    <a:pt x="70339" y="0"/>
                  </a:lnTo>
                  <a:lnTo>
                    <a:pt x="46893" y="58615"/>
                  </a:lnTo>
                  <a:lnTo>
                    <a:pt x="78154" y="113323"/>
                  </a:lnTo>
                  <a:lnTo>
                    <a:pt x="0" y="140676"/>
                  </a:lnTo>
                  <a:lnTo>
                    <a:pt x="78154" y="19929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8606D708-693D-4314-BB91-F0EC2D85F0A5}"/>
                </a:ext>
              </a:extLst>
            </p:cNvPr>
            <p:cNvSpPr/>
            <p:nvPr/>
          </p:nvSpPr>
          <p:spPr>
            <a:xfrm>
              <a:off x="933450" y="990600"/>
              <a:ext cx="71438" cy="131763"/>
            </a:xfrm>
            <a:custGeom>
              <a:avLst/>
              <a:gdLst>
                <a:gd name="connsiteX0" fmla="*/ 35170 w 74246"/>
                <a:gd name="connsiteY0" fmla="*/ 0 h 132861"/>
                <a:gd name="connsiteX1" fmla="*/ 0 w 74246"/>
                <a:gd name="connsiteY1" fmla="*/ 101600 h 132861"/>
                <a:gd name="connsiteX2" fmla="*/ 42985 w 74246"/>
                <a:gd name="connsiteY2" fmla="*/ 132861 h 132861"/>
                <a:gd name="connsiteX3" fmla="*/ 74246 w 74246"/>
                <a:gd name="connsiteY3" fmla="*/ 97692 h 132861"/>
                <a:gd name="connsiteX4" fmla="*/ 35170 w 74246"/>
                <a:gd name="connsiteY4" fmla="*/ 0 h 132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46" h="132861">
                  <a:moveTo>
                    <a:pt x="35170" y="0"/>
                  </a:moveTo>
                  <a:lnTo>
                    <a:pt x="0" y="101600"/>
                  </a:lnTo>
                  <a:lnTo>
                    <a:pt x="42985" y="132861"/>
                  </a:lnTo>
                  <a:lnTo>
                    <a:pt x="74246" y="97692"/>
                  </a:lnTo>
                  <a:lnTo>
                    <a:pt x="3517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1C29E070-4BA9-47AF-B5C2-1C61477DECE5}"/>
                </a:ext>
              </a:extLst>
            </p:cNvPr>
            <p:cNvSpPr/>
            <p:nvPr/>
          </p:nvSpPr>
          <p:spPr>
            <a:xfrm>
              <a:off x="1711325" y="373063"/>
              <a:ext cx="1362075" cy="1651000"/>
            </a:xfrm>
            <a:custGeom>
              <a:avLst/>
              <a:gdLst>
                <a:gd name="connsiteX0" fmla="*/ 125046 w 1383323"/>
                <a:gd name="connsiteY0" fmla="*/ 1262184 h 1688123"/>
                <a:gd name="connsiteX1" fmla="*/ 261816 w 1383323"/>
                <a:gd name="connsiteY1" fmla="*/ 1320800 h 1688123"/>
                <a:gd name="connsiteX2" fmla="*/ 308708 w 1383323"/>
                <a:gd name="connsiteY2" fmla="*/ 1512277 h 1688123"/>
                <a:gd name="connsiteX3" fmla="*/ 379046 w 1383323"/>
                <a:gd name="connsiteY3" fmla="*/ 1543538 h 1688123"/>
                <a:gd name="connsiteX4" fmla="*/ 414216 w 1383323"/>
                <a:gd name="connsiteY4" fmla="*/ 1613877 h 1688123"/>
                <a:gd name="connsiteX5" fmla="*/ 492369 w 1383323"/>
                <a:gd name="connsiteY5" fmla="*/ 1688123 h 1688123"/>
                <a:gd name="connsiteX6" fmla="*/ 586154 w 1383323"/>
                <a:gd name="connsiteY6" fmla="*/ 1645138 h 1688123"/>
                <a:gd name="connsiteX7" fmla="*/ 597877 w 1383323"/>
                <a:gd name="connsiteY7" fmla="*/ 1570892 h 1688123"/>
                <a:gd name="connsiteX8" fmla="*/ 636954 w 1383323"/>
                <a:gd name="connsiteY8" fmla="*/ 1559169 h 1688123"/>
                <a:gd name="connsiteX9" fmla="*/ 617416 w 1383323"/>
                <a:gd name="connsiteY9" fmla="*/ 1492738 h 1688123"/>
                <a:gd name="connsiteX10" fmla="*/ 660400 w 1383323"/>
                <a:gd name="connsiteY10" fmla="*/ 1461477 h 1688123"/>
                <a:gd name="connsiteX11" fmla="*/ 719016 w 1383323"/>
                <a:gd name="connsiteY11" fmla="*/ 1371600 h 1688123"/>
                <a:gd name="connsiteX12" fmla="*/ 887046 w 1383323"/>
                <a:gd name="connsiteY12" fmla="*/ 1465384 h 1688123"/>
                <a:gd name="connsiteX13" fmla="*/ 1004277 w 1383323"/>
                <a:gd name="connsiteY13" fmla="*/ 1469292 h 1688123"/>
                <a:gd name="connsiteX14" fmla="*/ 1078523 w 1383323"/>
                <a:gd name="connsiteY14" fmla="*/ 1512277 h 1688123"/>
                <a:gd name="connsiteX15" fmla="*/ 1156677 w 1383323"/>
                <a:gd name="connsiteY15" fmla="*/ 1395046 h 1688123"/>
                <a:gd name="connsiteX16" fmla="*/ 1293446 w 1383323"/>
                <a:gd name="connsiteY16" fmla="*/ 1418492 h 1688123"/>
                <a:gd name="connsiteX17" fmla="*/ 1223108 w 1383323"/>
                <a:gd name="connsiteY17" fmla="*/ 1070707 h 1688123"/>
                <a:gd name="connsiteX18" fmla="*/ 1383323 w 1383323"/>
                <a:gd name="connsiteY18" fmla="*/ 808892 h 1688123"/>
                <a:gd name="connsiteX19" fmla="*/ 1340339 w 1383323"/>
                <a:gd name="connsiteY19" fmla="*/ 758092 h 1688123"/>
                <a:gd name="connsiteX20" fmla="*/ 1281723 w 1383323"/>
                <a:gd name="connsiteY20" fmla="*/ 758092 h 1688123"/>
                <a:gd name="connsiteX21" fmla="*/ 1238739 w 1383323"/>
                <a:gd name="connsiteY21" fmla="*/ 715107 h 1688123"/>
                <a:gd name="connsiteX22" fmla="*/ 1160585 w 1383323"/>
                <a:gd name="connsiteY22" fmla="*/ 703384 h 1688123"/>
                <a:gd name="connsiteX23" fmla="*/ 1148862 w 1383323"/>
                <a:gd name="connsiteY23" fmla="*/ 640861 h 1688123"/>
                <a:gd name="connsiteX24" fmla="*/ 1117600 w 1383323"/>
                <a:gd name="connsiteY24" fmla="*/ 633046 h 1688123"/>
                <a:gd name="connsiteX25" fmla="*/ 1055077 w 1383323"/>
                <a:gd name="connsiteY25" fmla="*/ 508000 h 1688123"/>
                <a:gd name="connsiteX26" fmla="*/ 1019908 w 1383323"/>
                <a:gd name="connsiteY26" fmla="*/ 386861 h 1688123"/>
                <a:gd name="connsiteX27" fmla="*/ 1016000 w 1383323"/>
                <a:gd name="connsiteY27" fmla="*/ 339969 h 1688123"/>
                <a:gd name="connsiteX28" fmla="*/ 859692 w 1383323"/>
                <a:gd name="connsiteY28" fmla="*/ 246184 h 1688123"/>
                <a:gd name="connsiteX29" fmla="*/ 762000 w 1383323"/>
                <a:gd name="connsiteY29" fmla="*/ 140677 h 1688123"/>
                <a:gd name="connsiteX30" fmla="*/ 722923 w 1383323"/>
                <a:gd name="connsiteY30" fmla="*/ 125046 h 1688123"/>
                <a:gd name="connsiteX31" fmla="*/ 640862 w 1383323"/>
                <a:gd name="connsiteY31" fmla="*/ 0 h 1688123"/>
                <a:gd name="connsiteX32" fmla="*/ 273539 w 1383323"/>
                <a:gd name="connsiteY32" fmla="*/ 11723 h 1688123"/>
                <a:gd name="connsiteX33" fmla="*/ 257908 w 1383323"/>
                <a:gd name="connsiteY33" fmla="*/ 128954 h 1688123"/>
                <a:gd name="connsiteX34" fmla="*/ 89877 w 1383323"/>
                <a:gd name="connsiteY34" fmla="*/ 132861 h 1688123"/>
                <a:gd name="connsiteX35" fmla="*/ 82062 w 1383323"/>
                <a:gd name="connsiteY35" fmla="*/ 277446 h 1688123"/>
                <a:gd name="connsiteX36" fmla="*/ 179754 w 1383323"/>
                <a:gd name="connsiteY36" fmla="*/ 328246 h 1688123"/>
                <a:gd name="connsiteX37" fmla="*/ 140677 w 1383323"/>
                <a:gd name="connsiteY37" fmla="*/ 687754 h 1688123"/>
                <a:gd name="connsiteX38" fmla="*/ 121139 w 1383323"/>
                <a:gd name="connsiteY38" fmla="*/ 969107 h 1688123"/>
                <a:gd name="connsiteX39" fmla="*/ 42985 w 1383323"/>
                <a:gd name="connsiteY39" fmla="*/ 941754 h 1688123"/>
                <a:gd name="connsiteX40" fmla="*/ 0 w 1383323"/>
                <a:gd name="connsiteY40" fmla="*/ 1004277 h 1688123"/>
                <a:gd name="connsiteX41" fmla="*/ 113323 w 1383323"/>
                <a:gd name="connsiteY41" fmla="*/ 1168400 h 1688123"/>
                <a:gd name="connsiteX42" fmla="*/ 125046 w 1383323"/>
                <a:gd name="connsiteY42" fmla="*/ 1262184 h 1688123"/>
                <a:gd name="connsiteX0" fmla="*/ 125046 w 1383323"/>
                <a:gd name="connsiteY0" fmla="*/ 1250461 h 1676400"/>
                <a:gd name="connsiteX1" fmla="*/ 261816 w 1383323"/>
                <a:gd name="connsiteY1" fmla="*/ 1309077 h 1676400"/>
                <a:gd name="connsiteX2" fmla="*/ 308708 w 1383323"/>
                <a:gd name="connsiteY2" fmla="*/ 1500554 h 1676400"/>
                <a:gd name="connsiteX3" fmla="*/ 379046 w 1383323"/>
                <a:gd name="connsiteY3" fmla="*/ 1531815 h 1676400"/>
                <a:gd name="connsiteX4" fmla="*/ 414216 w 1383323"/>
                <a:gd name="connsiteY4" fmla="*/ 1602154 h 1676400"/>
                <a:gd name="connsiteX5" fmla="*/ 492369 w 1383323"/>
                <a:gd name="connsiteY5" fmla="*/ 1676400 h 1676400"/>
                <a:gd name="connsiteX6" fmla="*/ 586154 w 1383323"/>
                <a:gd name="connsiteY6" fmla="*/ 1633415 h 1676400"/>
                <a:gd name="connsiteX7" fmla="*/ 597877 w 1383323"/>
                <a:gd name="connsiteY7" fmla="*/ 1559169 h 1676400"/>
                <a:gd name="connsiteX8" fmla="*/ 636954 w 1383323"/>
                <a:gd name="connsiteY8" fmla="*/ 1547446 h 1676400"/>
                <a:gd name="connsiteX9" fmla="*/ 617416 w 1383323"/>
                <a:gd name="connsiteY9" fmla="*/ 1481015 h 1676400"/>
                <a:gd name="connsiteX10" fmla="*/ 660400 w 1383323"/>
                <a:gd name="connsiteY10" fmla="*/ 1449754 h 1676400"/>
                <a:gd name="connsiteX11" fmla="*/ 719016 w 1383323"/>
                <a:gd name="connsiteY11" fmla="*/ 1359877 h 1676400"/>
                <a:gd name="connsiteX12" fmla="*/ 887046 w 1383323"/>
                <a:gd name="connsiteY12" fmla="*/ 1453661 h 1676400"/>
                <a:gd name="connsiteX13" fmla="*/ 1004277 w 1383323"/>
                <a:gd name="connsiteY13" fmla="*/ 1457569 h 1676400"/>
                <a:gd name="connsiteX14" fmla="*/ 1078523 w 1383323"/>
                <a:gd name="connsiteY14" fmla="*/ 1500554 h 1676400"/>
                <a:gd name="connsiteX15" fmla="*/ 1156677 w 1383323"/>
                <a:gd name="connsiteY15" fmla="*/ 1383323 h 1676400"/>
                <a:gd name="connsiteX16" fmla="*/ 1293446 w 1383323"/>
                <a:gd name="connsiteY16" fmla="*/ 1406769 h 1676400"/>
                <a:gd name="connsiteX17" fmla="*/ 1223108 w 1383323"/>
                <a:gd name="connsiteY17" fmla="*/ 1058984 h 1676400"/>
                <a:gd name="connsiteX18" fmla="*/ 1383323 w 1383323"/>
                <a:gd name="connsiteY18" fmla="*/ 797169 h 1676400"/>
                <a:gd name="connsiteX19" fmla="*/ 1340339 w 1383323"/>
                <a:gd name="connsiteY19" fmla="*/ 746369 h 1676400"/>
                <a:gd name="connsiteX20" fmla="*/ 1281723 w 1383323"/>
                <a:gd name="connsiteY20" fmla="*/ 746369 h 1676400"/>
                <a:gd name="connsiteX21" fmla="*/ 1238739 w 1383323"/>
                <a:gd name="connsiteY21" fmla="*/ 703384 h 1676400"/>
                <a:gd name="connsiteX22" fmla="*/ 1160585 w 1383323"/>
                <a:gd name="connsiteY22" fmla="*/ 691661 h 1676400"/>
                <a:gd name="connsiteX23" fmla="*/ 1148862 w 1383323"/>
                <a:gd name="connsiteY23" fmla="*/ 629138 h 1676400"/>
                <a:gd name="connsiteX24" fmla="*/ 1117600 w 1383323"/>
                <a:gd name="connsiteY24" fmla="*/ 621323 h 1676400"/>
                <a:gd name="connsiteX25" fmla="*/ 1055077 w 1383323"/>
                <a:gd name="connsiteY25" fmla="*/ 496277 h 1676400"/>
                <a:gd name="connsiteX26" fmla="*/ 1019908 w 1383323"/>
                <a:gd name="connsiteY26" fmla="*/ 375138 h 1676400"/>
                <a:gd name="connsiteX27" fmla="*/ 1016000 w 1383323"/>
                <a:gd name="connsiteY27" fmla="*/ 328246 h 1676400"/>
                <a:gd name="connsiteX28" fmla="*/ 859692 w 1383323"/>
                <a:gd name="connsiteY28" fmla="*/ 234461 h 1676400"/>
                <a:gd name="connsiteX29" fmla="*/ 762000 w 1383323"/>
                <a:gd name="connsiteY29" fmla="*/ 128954 h 1676400"/>
                <a:gd name="connsiteX30" fmla="*/ 722923 w 1383323"/>
                <a:gd name="connsiteY30" fmla="*/ 113323 h 1676400"/>
                <a:gd name="connsiteX31" fmla="*/ 640862 w 1383323"/>
                <a:gd name="connsiteY31" fmla="*/ 11724 h 1676400"/>
                <a:gd name="connsiteX32" fmla="*/ 273539 w 1383323"/>
                <a:gd name="connsiteY32" fmla="*/ 0 h 1676400"/>
                <a:gd name="connsiteX33" fmla="*/ 257908 w 1383323"/>
                <a:gd name="connsiteY33" fmla="*/ 117231 h 1676400"/>
                <a:gd name="connsiteX34" fmla="*/ 89877 w 1383323"/>
                <a:gd name="connsiteY34" fmla="*/ 121138 h 1676400"/>
                <a:gd name="connsiteX35" fmla="*/ 82062 w 1383323"/>
                <a:gd name="connsiteY35" fmla="*/ 265723 h 1676400"/>
                <a:gd name="connsiteX36" fmla="*/ 179754 w 1383323"/>
                <a:gd name="connsiteY36" fmla="*/ 316523 h 1676400"/>
                <a:gd name="connsiteX37" fmla="*/ 140677 w 1383323"/>
                <a:gd name="connsiteY37" fmla="*/ 676031 h 1676400"/>
                <a:gd name="connsiteX38" fmla="*/ 121139 w 1383323"/>
                <a:gd name="connsiteY38" fmla="*/ 957384 h 1676400"/>
                <a:gd name="connsiteX39" fmla="*/ 42985 w 1383323"/>
                <a:gd name="connsiteY39" fmla="*/ 930031 h 1676400"/>
                <a:gd name="connsiteX40" fmla="*/ 0 w 1383323"/>
                <a:gd name="connsiteY40" fmla="*/ 992554 h 1676400"/>
                <a:gd name="connsiteX41" fmla="*/ 113323 w 1383323"/>
                <a:gd name="connsiteY41" fmla="*/ 1156677 h 1676400"/>
                <a:gd name="connsiteX42" fmla="*/ 125046 w 1383323"/>
                <a:gd name="connsiteY42" fmla="*/ 1250461 h 1676400"/>
                <a:gd name="connsiteX0" fmla="*/ 105766 w 1383323"/>
                <a:gd name="connsiteY0" fmla="*/ 1233936 h 1676400"/>
                <a:gd name="connsiteX1" fmla="*/ 261816 w 1383323"/>
                <a:gd name="connsiteY1" fmla="*/ 1309077 h 1676400"/>
                <a:gd name="connsiteX2" fmla="*/ 308708 w 1383323"/>
                <a:gd name="connsiteY2" fmla="*/ 1500554 h 1676400"/>
                <a:gd name="connsiteX3" fmla="*/ 379046 w 1383323"/>
                <a:gd name="connsiteY3" fmla="*/ 1531815 h 1676400"/>
                <a:gd name="connsiteX4" fmla="*/ 414216 w 1383323"/>
                <a:gd name="connsiteY4" fmla="*/ 1602154 h 1676400"/>
                <a:gd name="connsiteX5" fmla="*/ 492369 w 1383323"/>
                <a:gd name="connsiteY5" fmla="*/ 1676400 h 1676400"/>
                <a:gd name="connsiteX6" fmla="*/ 586154 w 1383323"/>
                <a:gd name="connsiteY6" fmla="*/ 1633415 h 1676400"/>
                <a:gd name="connsiteX7" fmla="*/ 597877 w 1383323"/>
                <a:gd name="connsiteY7" fmla="*/ 1559169 h 1676400"/>
                <a:gd name="connsiteX8" fmla="*/ 636954 w 1383323"/>
                <a:gd name="connsiteY8" fmla="*/ 1547446 h 1676400"/>
                <a:gd name="connsiteX9" fmla="*/ 617416 w 1383323"/>
                <a:gd name="connsiteY9" fmla="*/ 1481015 h 1676400"/>
                <a:gd name="connsiteX10" fmla="*/ 660400 w 1383323"/>
                <a:gd name="connsiteY10" fmla="*/ 1449754 h 1676400"/>
                <a:gd name="connsiteX11" fmla="*/ 719016 w 1383323"/>
                <a:gd name="connsiteY11" fmla="*/ 1359877 h 1676400"/>
                <a:gd name="connsiteX12" fmla="*/ 887046 w 1383323"/>
                <a:gd name="connsiteY12" fmla="*/ 1453661 h 1676400"/>
                <a:gd name="connsiteX13" fmla="*/ 1004277 w 1383323"/>
                <a:gd name="connsiteY13" fmla="*/ 1457569 h 1676400"/>
                <a:gd name="connsiteX14" fmla="*/ 1078523 w 1383323"/>
                <a:gd name="connsiteY14" fmla="*/ 1500554 h 1676400"/>
                <a:gd name="connsiteX15" fmla="*/ 1156677 w 1383323"/>
                <a:gd name="connsiteY15" fmla="*/ 1383323 h 1676400"/>
                <a:gd name="connsiteX16" fmla="*/ 1293446 w 1383323"/>
                <a:gd name="connsiteY16" fmla="*/ 1406769 h 1676400"/>
                <a:gd name="connsiteX17" fmla="*/ 1223108 w 1383323"/>
                <a:gd name="connsiteY17" fmla="*/ 1058984 h 1676400"/>
                <a:gd name="connsiteX18" fmla="*/ 1383323 w 1383323"/>
                <a:gd name="connsiteY18" fmla="*/ 797169 h 1676400"/>
                <a:gd name="connsiteX19" fmla="*/ 1340339 w 1383323"/>
                <a:gd name="connsiteY19" fmla="*/ 746369 h 1676400"/>
                <a:gd name="connsiteX20" fmla="*/ 1281723 w 1383323"/>
                <a:gd name="connsiteY20" fmla="*/ 746369 h 1676400"/>
                <a:gd name="connsiteX21" fmla="*/ 1238739 w 1383323"/>
                <a:gd name="connsiteY21" fmla="*/ 703384 h 1676400"/>
                <a:gd name="connsiteX22" fmla="*/ 1160585 w 1383323"/>
                <a:gd name="connsiteY22" fmla="*/ 691661 h 1676400"/>
                <a:gd name="connsiteX23" fmla="*/ 1148862 w 1383323"/>
                <a:gd name="connsiteY23" fmla="*/ 629138 h 1676400"/>
                <a:gd name="connsiteX24" fmla="*/ 1117600 w 1383323"/>
                <a:gd name="connsiteY24" fmla="*/ 621323 h 1676400"/>
                <a:gd name="connsiteX25" fmla="*/ 1055077 w 1383323"/>
                <a:gd name="connsiteY25" fmla="*/ 496277 h 1676400"/>
                <a:gd name="connsiteX26" fmla="*/ 1019908 w 1383323"/>
                <a:gd name="connsiteY26" fmla="*/ 375138 h 1676400"/>
                <a:gd name="connsiteX27" fmla="*/ 1016000 w 1383323"/>
                <a:gd name="connsiteY27" fmla="*/ 328246 h 1676400"/>
                <a:gd name="connsiteX28" fmla="*/ 859692 w 1383323"/>
                <a:gd name="connsiteY28" fmla="*/ 234461 h 1676400"/>
                <a:gd name="connsiteX29" fmla="*/ 762000 w 1383323"/>
                <a:gd name="connsiteY29" fmla="*/ 128954 h 1676400"/>
                <a:gd name="connsiteX30" fmla="*/ 722923 w 1383323"/>
                <a:gd name="connsiteY30" fmla="*/ 113323 h 1676400"/>
                <a:gd name="connsiteX31" fmla="*/ 640862 w 1383323"/>
                <a:gd name="connsiteY31" fmla="*/ 11724 h 1676400"/>
                <a:gd name="connsiteX32" fmla="*/ 273539 w 1383323"/>
                <a:gd name="connsiteY32" fmla="*/ 0 h 1676400"/>
                <a:gd name="connsiteX33" fmla="*/ 257908 w 1383323"/>
                <a:gd name="connsiteY33" fmla="*/ 117231 h 1676400"/>
                <a:gd name="connsiteX34" fmla="*/ 89877 w 1383323"/>
                <a:gd name="connsiteY34" fmla="*/ 121138 h 1676400"/>
                <a:gd name="connsiteX35" fmla="*/ 82062 w 1383323"/>
                <a:gd name="connsiteY35" fmla="*/ 265723 h 1676400"/>
                <a:gd name="connsiteX36" fmla="*/ 179754 w 1383323"/>
                <a:gd name="connsiteY36" fmla="*/ 316523 h 1676400"/>
                <a:gd name="connsiteX37" fmla="*/ 140677 w 1383323"/>
                <a:gd name="connsiteY37" fmla="*/ 676031 h 1676400"/>
                <a:gd name="connsiteX38" fmla="*/ 121139 w 1383323"/>
                <a:gd name="connsiteY38" fmla="*/ 957384 h 1676400"/>
                <a:gd name="connsiteX39" fmla="*/ 42985 w 1383323"/>
                <a:gd name="connsiteY39" fmla="*/ 930031 h 1676400"/>
                <a:gd name="connsiteX40" fmla="*/ 0 w 1383323"/>
                <a:gd name="connsiteY40" fmla="*/ 992554 h 1676400"/>
                <a:gd name="connsiteX41" fmla="*/ 113323 w 1383323"/>
                <a:gd name="connsiteY41" fmla="*/ 1156677 h 1676400"/>
                <a:gd name="connsiteX42" fmla="*/ 105766 w 1383323"/>
                <a:gd name="connsiteY42" fmla="*/ 1233936 h 1676400"/>
                <a:gd name="connsiteX0" fmla="*/ 105766 w 1383323"/>
                <a:gd name="connsiteY0" fmla="*/ 1233936 h 1676400"/>
                <a:gd name="connsiteX1" fmla="*/ 180366 w 1383323"/>
                <a:gd name="connsiteY1" fmla="*/ 1266821 h 1676400"/>
                <a:gd name="connsiteX2" fmla="*/ 261816 w 1383323"/>
                <a:gd name="connsiteY2" fmla="*/ 1309077 h 1676400"/>
                <a:gd name="connsiteX3" fmla="*/ 308708 w 1383323"/>
                <a:gd name="connsiteY3" fmla="*/ 1500554 h 1676400"/>
                <a:gd name="connsiteX4" fmla="*/ 379046 w 1383323"/>
                <a:gd name="connsiteY4" fmla="*/ 1531815 h 1676400"/>
                <a:gd name="connsiteX5" fmla="*/ 414216 w 1383323"/>
                <a:gd name="connsiteY5" fmla="*/ 1602154 h 1676400"/>
                <a:gd name="connsiteX6" fmla="*/ 492369 w 1383323"/>
                <a:gd name="connsiteY6" fmla="*/ 1676400 h 1676400"/>
                <a:gd name="connsiteX7" fmla="*/ 586154 w 1383323"/>
                <a:gd name="connsiteY7" fmla="*/ 1633415 h 1676400"/>
                <a:gd name="connsiteX8" fmla="*/ 597877 w 1383323"/>
                <a:gd name="connsiteY8" fmla="*/ 1559169 h 1676400"/>
                <a:gd name="connsiteX9" fmla="*/ 636954 w 1383323"/>
                <a:gd name="connsiteY9" fmla="*/ 1547446 h 1676400"/>
                <a:gd name="connsiteX10" fmla="*/ 617416 w 1383323"/>
                <a:gd name="connsiteY10" fmla="*/ 1481015 h 1676400"/>
                <a:gd name="connsiteX11" fmla="*/ 660400 w 1383323"/>
                <a:gd name="connsiteY11" fmla="*/ 1449754 h 1676400"/>
                <a:gd name="connsiteX12" fmla="*/ 719016 w 1383323"/>
                <a:gd name="connsiteY12" fmla="*/ 1359877 h 1676400"/>
                <a:gd name="connsiteX13" fmla="*/ 887046 w 1383323"/>
                <a:gd name="connsiteY13" fmla="*/ 1453661 h 1676400"/>
                <a:gd name="connsiteX14" fmla="*/ 1004277 w 1383323"/>
                <a:gd name="connsiteY14" fmla="*/ 1457569 h 1676400"/>
                <a:gd name="connsiteX15" fmla="*/ 1078523 w 1383323"/>
                <a:gd name="connsiteY15" fmla="*/ 1500554 h 1676400"/>
                <a:gd name="connsiteX16" fmla="*/ 1156677 w 1383323"/>
                <a:gd name="connsiteY16" fmla="*/ 1383323 h 1676400"/>
                <a:gd name="connsiteX17" fmla="*/ 1293446 w 1383323"/>
                <a:gd name="connsiteY17" fmla="*/ 1406769 h 1676400"/>
                <a:gd name="connsiteX18" fmla="*/ 1223108 w 1383323"/>
                <a:gd name="connsiteY18" fmla="*/ 1058984 h 1676400"/>
                <a:gd name="connsiteX19" fmla="*/ 1383323 w 1383323"/>
                <a:gd name="connsiteY19" fmla="*/ 797169 h 1676400"/>
                <a:gd name="connsiteX20" fmla="*/ 1340339 w 1383323"/>
                <a:gd name="connsiteY20" fmla="*/ 746369 h 1676400"/>
                <a:gd name="connsiteX21" fmla="*/ 1281723 w 1383323"/>
                <a:gd name="connsiteY21" fmla="*/ 746369 h 1676400"/>
                <a:gd name="connsiteX22" fmla="*/ 1238739 w 1383323"/>
                <a:gd name="connsiteY22" fmla="*/ 703384 h 1676400"/>
                <a:gd name="connsiteX23" fmla="*/ 1160585 w 1383323"/>
                <a:gd name="connsiteY23" fmla="*/ 691661 h 1676400"/>
                <a:gd name="connsiteX24" fmla="*/ 1148862 w 1383323"/>
                <a:gd name="connsiteY24" fmla="*/ 629138 h 1676400"/>
                <a:gd name="connsiteX25" fmla="*/ 1117600 w 1383323"/>
                <a:gd name="connsiteY25" fmla="*/ 621323 h 1676400"/>
                <a:gd name="connsiteX26" fmla="*/ 1055077 w 1383323"/>
                <a:gd name="connsiteY26" fmla="*/ 496277 h 1676400"/>
                <a:gd name="connsiteX27" fmla="*/ 1019908 w 1383323"/>
                <a:gd name="connsiteY27" fmla="*/ 375138 h 1676400"/>
                <a:gd name="connsiteX28" fmla="*/ 1016000 w 1383323"/>
                <a:gd name="connsiteY28" fmla="*/ 328246 h 1676400"/>
                <a:gd name="connsiteX29" fmla="*/ 859692 w 1383323"/>
                <a:gd name="connsiteY29" fmla="*/ 234461 h 1676400"/>
                <a:gd name="connsiteX30" fmla="*/ 762000 w 1383323"/>
                <a:gd name="connsiteY30" fmla="*/ 128954 h 1676400"/>
                <a:gd name="connsiteX31" fmla="*/ 722923 w 1383323"/>
                <a:gd name="connsiteY31" fmla="*/ 113323 h 1676400"/>
                <a:gd name="connsiteX32" fmla="*/ 640862 w 1383323"/>
                <a:gd name="connsiteY32" fmla="*/ 11724 h 1676400"/>
                <a:gd name="connsiteX33" fmla="*/ 273539 w 1383323"/>
                <a:gd name="connsiteY33" fmla="*/ 0 h 1676400"/>
                <a:gd name="connsiteX34" fmla="*/ 257908 w 1383323"/>
                <a:gd name="connsiteY34" fmla="*/ 117231 h 1676400"/>
                <a:gd name="connsiteX35" fmla="*/ 89877 w 1383323"/>
                <a:gd name="connsiteY35" fmla="*/ 121138 h 1676400"/>
                <a:gd name="connsiteX36" fmla="*/ 82062 w 1383323"/>
                <a:gd name="connsiteY36" fmla="*/ 265723 h 1676400"/>
                <a:gd name="connsiteX37" fmla="*/ 179754 w 1383323"/>
                <a:gd name="connsiteY37" fmla="*/ 316523 h 1676400"/>
                <a:gd name="connsiteX38" fmla="*/ 140677 w 1383323"/>
                <a:gd name="connsiteY38" fmla="*/ 676031 h 1676400"/>
                <a:gd name="connsiteX39" fmla="*/ 121139 w 1383323"/>
                <a:gd name="connsiteY39" fmla="*/ 957384 h 1676400"/>
                <a:gd name="connsiteX40" fmla="*/ 42985 w 1383323"/>
                <a:gd name="connsiteY40" fmla="*/ 930031 h 1676400"/>
                <a:gd name="connsiteX41" fmla="*/ 0 w 1383323"/>
                <a:gd name="connsiteY41" fmla="*/ 992554 h 1676400"/>
                <a:gd name="connsiteX42" fmla="*/ 113323 w 1383323"/>
                <a:gd name="connsiteY42" fmla="*/ 1156677 h 1676400"/>
                <a:gd name="connsiteX43" fmla="*/ 105766 w 1383323"/>
                <a:gd name="connsiteY43" fmla="*/ 1233936 h 1676400"/>
                <a:gd name="connsiteX0" fmla="*/ 105766 w 1383323"/>
                <a:gd name="connsiteY0" fmla="*/ 1233936 h 1676400"/>
                <a:gd name="connsiteX1" fmla="*/ 136298 w 1383323"/>
                <a:gd name="connsiteY1" fmla="*/ 1266821 h 1676400"/>
                <a:gd name="connsiteX2" fmla="*/ 261816 w 1383323"/>
                <a:gd name="connsiteY2" fmla="*/ 1309077 h 1676400"/>
                <a:gd name="connsiteX3" fmla="*/ 308708 w 1383323"/>
                <a:gd name="connsiteY3" fmla="*/ 1500554 h 1676400"/>
                <a:gd name="connsiteX4" fmla="*/ 379046 w 1383323"/>
                <a:gd name="connsiteY4" fmla="*/ 1531815 h 1676400"/>
                <a:gd name="connsiteX5" fmla="*/ 414216 w 1383323"/>
                <a:gd name="connsiteY5" fmla="*/ 1602154 h 1676400"/>
                <a:gd name="connsiteX6" fmla="*/ 492369 w 1383323"/>
                <a:gd name="connsiteY6" fmla="*/ 1676400 h 1676400"/>
                <a:gd name="connsiteX7" fmla="*/ 586154 w 1383323"/>
                <a:gd name="connsiteY7" fmla="*/ 1633415 h 1676400"/>
                <a:gd name="connsiteX8" fmla="*/ 597877 w 1383323"/>
                <a:gd name="connsiteY8" fmla="*/ 1559169 h 1676400"/>
                <a:gd name="connsiteX9" fmla="*/ 636954 w 1383323"/>
                <a:gd name="connsiteY9" fmla="*/ 1547446 h 1676400"/>
                <a:gd name="connsiteX10" fmla="*/ 617416 w 1383323"/>
                <a:gd name="connsiteY10" fmla="*/ 1481015 h 1676400"/>
                <a:gd name="connsiteX11" fmla="*/ 660400 w 1383323"/>
                <a:gd name="connsiteY11" fmla="*/ 1449754 h 1676400"/>
                <a:gd name="connsiteX12" fmla="*/ 719016 w 1383323"/>
                <a:gd name="connsiteY12" fmla="*/ 1359877 h 1676400"/>
                <a:gd name="connsiteX13" fmla="*/ 887046 w 1383323"/>
                <a:gd name="connsiteY13" fmla="*/ 1453661 h 1676400"/>
                <a:gd name="connsiteX14" fmla="*/ 1004277 w 1383323"/>
                <a:gd name="connsiteY14" fmla="*/ 1457569 h 1676400"/>
                <a:gd name="connsiteX15" fmla="*/ 1078523 w 1383323"/>
                <a:gd name="connsiteY15" fmla="*/ 1500554 h 1676400"/>
                <a:gd name="connsiteX16" fmla="*/ 1156677 w 1383323"/>
                <a:gd name="connsiteY16" fmla="*/ 1383323 h 1676400"/>
                <a:gd name="connsiteX17" fmla="*/ 1293446 w 1383323"/>
                <a:gd name="connsiteY17" fmla="*/ 1406769 h 1676400"/>
                <a:gd name="connsiteX18" fmla="*/ 1223108 w 1383323"/>
                <a:gd name="connsiteY18" fmla="*/ 1058984 h 1676400"/>
                <a:gd name="connsiteX19" fmla="*/ 1383323 w 1383323"/>
                <a:gd name="connsiteY19" fmla="*/ 797169 h 1676400"/>
                <a:gd name="connsiteX20" fmla="*/ 1340339 w 1383323"/>
                <a:gd name="connsiteY20" fmla="*/ 746369 h 1676400"/>
                <a:gd name="connsiteX21" fmla="*/ 1281723 w 1383323"/>
                <a:gd name="connsiteY21" fmla="*/ 746369 h 1676400"/>
                <a:gd name="connsiteX22" fmla="*/ 1238739 w 1383323"/>
                <a:gd name="connsiteY22" fmla="*/ 703384 h 1676400"/>
                <a:gd name="connsiteX23" fmla="*/ 1160585 w 1383323"/>
                <a:gd name="connsiteY23" fmla="*/ 691661 h 1676400"/>
                <a:gd name="connsiteX24" fmla="*/ 1148862 w 1383323"/>
                <a:gd name="connsiteY24" fmla="*/ 629138 h 1676400"/>
                <a:gd name="connsiteX25" fmla="*/ 1117600 w 1383323"/>
                <a:gd name="connsiteY25" fmla="*/ 621323 h 1676400"/>
                <a:gd name="connsiteX26" fmla="*/ 1055077 w 1383323"/>
                <a:gd name="connsiteY26" fmla="*/ 496277 h 1676400"/>
                <a:gd name="connsiteX27" fmla="*/ 1019908 w 1383323"/>
                <a:gd name="connsiteY27" fmla="*/ 375138 h 1676400"/>
                <a:gd name="connsiteX28" fmla="*/ 1016000 w 1383323"/>
                <a:gd name="connsiteY28" fmla="*/ 328246 h 1676400"/>
                <a:gd name="connsiteX29" fmla="*/ 859692 w 1383323"/>
                <a:gd name="connsiteY29" fmla="*/ 234461 h 1676400"/>
                <a:gd name="connsiteX30" fmla="*/ 762000 w 1383323"/>
                <a:gd name="connsiteY30" fmla="*/ 128954 h 1676400"/>
                <a:gd name="connsiteX31" fmla="*/ 722923 w 1383323"/>
                <a:gd name="connsiteY31" fmla="*/ 113323 h 1676400"/>
                <a:gd name="connsiteX32" fmla="*/ 640862 w 1383323"/>
                <a:gd name="connsiteY32" fmla="*/ 11724 h 1676400"/>
                <a:gd name="connsiteX33" fmla="*/ 273539 w 1383323"/>
                <a:gd name="connsiteY33" fmla="*/ 0 h 1676400"/>
                <a:gd name="connsiteX34" fmla="*/ 257908 w 1383323"/>
                <a:gd name="connsiteY34" fmla="*/ 117231 h 1676400"/>
                <a:gd name="connsiteX35" fmla="*/ 89877 w 1383323"/>
                <a:gd name="connsiteY35" fmla="*/ 121138 h 1676400"/>
                <a:gd name="connsiteX36" fmla="*/ 82062 w 1383323"/>
                <a:gd name="connsiteY36" fmla="*/ 265723 h 1676400"/>
                <a:gd name="connsiteX37" fmla="*/ 179754 w 1383323"/>
                <a:gd name="connsiteY37" fmla="*/ 316523 h 1676400"/>
                <a:gd name="connsiteX38" fmla="*/ 140677 w 1383323"/>
                <a:gd name="connsiteY38" fmla="*/ 676031 h 1676400"/>
                <a:gd name="connsiteX39" fmla="*/ 121139 w 1383323"/>
                <a:gd name="connsiteY39" fmla="*/ 957384 h 1676400"/>
                <a:gd name="connsiteX40" fmla="*/ 42985 w 1383323"/>
                <a:gd name="connsiteY40" fmla="*/ 930031 h 1676400"/>
                <a:gd name="connsiteX41" fmla="*/ 0 w 1383323"/>
                <a:gd name="connsiteY41" fmla="*/ 992554 h 1676400"/>
                <a:gd name="connsiteX42" fmla="*/ 113323 w 1383323"/>
                <a:gd name="connsiteY42" fmla="*/ 1156677 h 1676400"/>
                <a:gd name="connsiteX43" fmla="*/ 105766 w 1383323"/>
                <a:gd name="connsiteY43" fmla="*/ 1233936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83323" h="1676400">
                  <a:moveTo>
                    <a:pt x="105766" y="1233936"/>
                  </a:moveTo>
                  <a:lnTo>
                    <a:pt x="136298" y="1266821"/>
                  </a:lnTo>
                  <a:lnTo>
                    <a:pt x="261816" y="1309077"/>
                  </a:lnTo>
                  <a:lnTo>
                    <a:pt x="308708" y="1500554"/>
                  </a:lnTo>
                  <a:lnTo>
                    <a:pt x="379046" y="1531815"/>
                  </a:lnTo>
                  <a:lnTo>
                    <a:pt x="414216" y="1602154"/>
                  </a:lnTo>
                  <a:lnTo>
                    <a:pt x="492369" y="1676400"/>
                  </a:lnTo>
                  <a:lnTo>
                    <a:pt x="586154" y="1633415"/>
                  </a:lnTo>
                  <a:lnTo>
                    <a:pt x="597877" y="1559169"/>
                  </a:lnTo>
                  <a:lnTo>
                    <a:pt x="636954" y="1547446"/>
                  </a:lnTo>
                  <a:lnTo>
                    <a:pt x="617416" y="1481015"/>
                  </a:lnTo>
                  <a:lnTo>
                    <a:pt x="660400" y="1449754"/>
                  </a:lnTo>
                  <a:lnTo>
                    <a:pt x="719016" y="1359877"/>
                  </a:lnTo>
                  <a:lnTo>
                    <a:pt x="887046" y="1453661"/>
                  </a:lnTo>
                  <a:lnTo>
                    <a:pt x="1004277" y="1457569"/>
                  </a:lnTo>
                  <a:lnTo>
                    <a:pt x="1078523" y="1500554"/>
                  </a:lnTo>
                  <a:lnTo>
                    <a:pt x="1156677" y="1383323"/>
                  </a:lnTo>
                  <a:lnTo>
                    <a:pt x="1293446" y="1406769"/>
                  </a:lnTo>
                  <a:lnTo>
                    <a:pt x="1223108" y="1058984"/>
                  </a:lnTo>
                  <a:lnTo>
                    <a:pt x="1383323" y="797169"/>
                  </a:lnTo>
                  <a:lnTo>
                    <a:pt x="1340339" y="746369"/>
                  </a:lnTo>
                  <a:lnTo>
                    <a:pt x="1281723" y="746369"/>
                  </a:lnTo>
                  <a:lnTo>
                    <a:pt x="1238739" y="703384"/>
                  </a:lnTo>
                  <a:lnTo>
                    <a:pt x="1160585" y="691661"/>
                  </a:lnTo>
                  <a:lnTo>
                    <a:pt x="1148862" y="629138"/>
                  </a:lnTo>
                  <a:lnTo>
                    <a:pt x="1117600" y="621323"/>
                  </a:lnTo>
                  <a:lnTo>
                    <a:pt x="1055077" y="496277"/>
                  </a:lnTo>
                  <a:lnTo>
                    <a:pt x="1019908" y="375138"/>
                  </a:lnTo>
                  <a:lnTo>
                    <a:pt x="1016000" y="328246"/>
                  </a:lnTo>
                  <a:lnTo>
                    <a:pt x="859692" y="234461"/>
                  </a:lnTo>
                  <a:lnTo>
                    <a:pt x="762000" y="128954"/>
                  </a:lnTo>
                  <a:lnTo>
                    <a:pt x="722923" y="113323"/>
                  </a:lnTo>
                  <a:lnTo>
                    <a:pt x="640862" y="11724"/>
                  </a:lnTo>
                  <a:lnTo>
                    <a:pt x="273539" y="0"/>
                  </a:lnTo>
                  <a:lnTo>
                    <a:pt x="257908" y="117231"/>
                  </a:lnTo>
                  <a:lnTo>
                    <a:pt x="89877" y="121138"/>
                  </a:lnTo>
                  <a:lnTo>
                    <a:pt x="82062" y="265723"/>
                  </a:lnTo>
                  <a:lnTo>
                    <a:pt x="179754" y="316523"/>
                  </a:lnTo>
                  <a:lnTo>
                    <a:pt x="140677" y="676031"/>
                  </a:lnTo>
                  <a:lnTo>
                    <a:pt x="121139" y="957384"/>
                  </a:lnTo>
                  <a:lnTo>
                    <a:pt x="42985" y="930031"/>
                  </a:lnTo>
                  <a:lnTo>
                    <a:pt x="0" y="992554"/>
                  </a:lnTo>
                  <a:lnTo>
                    <a:pt x="113323" y="1156677"/>
                  </a:lnTo>
                  <a:lnTo>
                    <a:pt x="105766" y="123393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A1F65D1B-8F63-4711-9560-AF7455946D18}"/>
                </a:ext>
              </a:extLst>
            </p:cNvPr>
            <p:cNvSpPr/>
            <p:nvPr/>
          </p:nvSpPr>
          <p:spPr>
            <a:xfrm>
              <a:off x="1598613" y="1612900"/>
              <a:ext cx="962025" cy="1239838"/>
            </a:xfrm>
            <a:custGeom>
              <a:avLst/>
              <a:gdLst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47077 w 976923"/>
                <a:gd name="connsiteY21" fmla="*/ 519723 h 1258277"/>
                <a:gd name="connsiteX22" fmla="*/ 586154 w 976923"/>
                <a:gd name="connsiteY22" fmla="*/ 414215 h 1258277"/>
                <a:gd name="connsiteX23" fmla="*/ 523631 w 976923"/>
                <a:gd name="connsiteY23" fmla="*/ 347784 h 1258277"/>
                <a:gd name="connsiteX24" fmla="*/ 472831 w 976923"/>
                <a:gd name="connsiteY24" fmla="*/ 265723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47077 w 976923"/>
                <a:gd name="connsiteY21" fmla="*/ 519723 h 1258277"/>
                <a:gd name="connsiteX22" fmla="*/ 586154 w 976923"/>
                <a:gd name="connsiteY22" fmla="*/ 414215 h 1258277"/>
                <a:gd name="connsiteX23" fmla="*/ 537402 w 976923"/>
                <a:gd name="connsiteY23" fmla="*/ 342275 h 1258277"/>
                <a:gd name="connsiteX24" fmla="*/ 472831 w 976923"/>
                <a:gd name="connsiteY24" fmla="*/ 265723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47077 w 976923"/>
                <a:gd name="connsiteY21" fmla="*/ 519723 h 1258277"/>
                <a:gd name="connsiteX22" fmla="*/ 586154 w 976923"/>
                <a:gd name="connsiteY22" fmla="*/ 414215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47077 w 976923"/>
                <a:gd name="connsiteY21" fmla="*/ 519723 h 1258277"/>
                <a:gd name="connsiteX22" fmla="*/ 591663 w 976923"/>
                <a:gd name="connsiteY22" fmla="*/ 405952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62708 w 976923"/>
                <a:gd name="connsiteY20" fmla="*/ 578338 h 1258277"/>
                <a:gd name="connsiteX21" fmla="*/ 566357 w 976923"/>
                <a:gd name="connsiteY21" fmla="*/ 415063 h 1258277"/>
                <a:gd name="connsiteX22" fmla="*/ 591663 w 976923"/>
                <a:gd name="connsiteY22" fmla="*/ 405952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8677 w 976923"/>
                <a:gd name="connsiteY19" fmla="*/ 676031 h 1258277"/>
                <a:gd name="connsiteX20" fmla="*/ 548937 w 976923"/>
                <a:gd name="connsiteY20" fmla="*/ 517745 h 1258277"/>
                <a:gd name="connsiteX21" fmla="*/ 566357 w 976923"/>
                <a:gd name="connsiteY21" fmla="*/ 415063 h 1258277"/>
                <a:gd name="connsiteX22" fmla="*/ 591663 w 976923"/>
                <a:gd name="connsiteY22" fmla="*/ 405952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588084 w 976923"/>
                <a:gd name="connsiteY19" fmla="*/ 587896 h 1258277"/>
                <a:gd name="connsiteX20" fmla="*/ 548937 w 976923"/>
                <a:gd name="connsiteY20" fmla="*/ 517745 h 1258277"/>
                <a:gd name="connsiteX21" fmla="*/ 566357 w 976923"/>
                <a:gd name="connsiteY21" fmla="*/ 415063 h 1258277"/>
                <a:gd name="connsiteX22" fmla="*/ 591663 w 976923"/>
                <a:gd name="connsiteY22" fmla="*/ 405952 h 1258277"/>
                <a:gd name="connsiteX23" fmla="*/ 537402 w 976923"/>
                <a:gd name="connsiteY23" fmla="*/ 342275 h 1258277"/>
                <a:gd name="connsiteX24" fmla="*/ 489356 w 976923"/>
                <a:gd name="connsiteY24" fmla="*/ 271231 h 1258277"/>
                <a:gd name="connsiteX25" fmla="*/ 422031 w 976923"/>
                <a:gd name="connsiteY25" fmla="*/ 234461 h 1258277"/>
                <a:gd name="connsiteX26" fmla="*/ 371231 w 976923"/>
                <a:gd name="connsiteY26" fmla="*/ 50800 h 1258277"/>
                <a:gd name="connsiteX27" fmla="*/ 238369 w 976923"/>
                <a:gd name="connsiteY27" fmla="*/ 0 h 1258277"/>
                <a:gd name="connsiteX28" fmla="*/ 257908 w 976923"/>
                <a:gd name="connsiteY28" fmla="*/ 66431 h 1258277"/>
                <a:gd name="connsiteX29" fmla="*/ 50800 w 976923"/>
                <a:gd name="connsiteY29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32458 w 976923"/>
                <a:gd name="connsiteY19" fmla="*/ 694345 h 1258277"/>
                <a:gd name="connsiteX20" fmla="*/ 588084 w 976923"/>
                <a:gd name="connsiteY20" fmla="*/ 587896 h 1258277"/>
                <a:gd name="connsiteX21" fmla="*/ 548937 w 976923"/>
                <a:gd name="connsiteY21" fmla="*/ 517745 h 1258277"/>
                <a:gd name="connsiteX22" fmla="*/ 566357 w 976923"/>
                <a:gd name="connsiteY22" fmla="*/ 415063 h 1258277"/>
                <a:gd name="connsiteX23" fmla="*/ 591663 w 976923"/>
                <a:gd name="connsiteY23" fmla="*/ 405952 h 1258277"/>
                <a:gd name="connsiteX24" fmla="*/ 537402 w 976923"/>
                <a:gd name="connsiteY24" fmla="*/ 342275 h 1258277"/>
                <a:gd name="connsiteX25" fmla="*/ 489356 w 976923"/>
                <a:gd name="connsiteY25" fmla="*/ 271231 h 1258277"/>
                <a:gd name="connsiteX26" fmla="*/ 422031 w 976923"/>
                <a:gd name="connsiteY26" fmla="*/ 234461 h 1258277"/>
                <a:gd name="connsiteX27" fmla="*/ 371231 w 976923"/>
                <a:gd name="connsiteY27" fmla="*/ 50800 h 1258277"/>
                <a:gd name="connsiteX28" fmla="*/ 238369 w 976923"/>
                <a:gd name="connsiteY28" fmla="*/ 0 h 1258277"/>
                <a:gd name="connsiteX29" fmla="*/ 257908 w 976923"/>
                <a:gd name="connsiteY29" fmla="*/ 66431 h 1258277"/>
                <a:gd name="connsiteX30" fmla="*/ 50800 w 976923"/>
                <a:gd name="connsiteY30" fmla="*/ 211015 h 1258277"/>
                <a:gd name="connsiteX0" fmla="*/ 50800 w 976923"/>
                <a:gd name="connsiteY0" fmla="*/ 211015 h 1258277"/>
                <a:gd name="connsiteX1" fmla="*/ 0 w 976923"/>
                <a:gd name="connsiteY1" fmla="*/ 269631 h 1258277"/>
                <a:gd name="connsiteX2" fmla="*/ 11723 w 976923"/>
                <a:gd name="connsiteY2" fmla="*/ 359507 h 1258277"/>
                <a:gd name="connsiteX3" fmla="*/ 105508 w 976923"/>
                <a:gd name="connsiteY3" fmla="*/ 402492 h 1258277"/>
                <a:gd name="connsiteX4" fmla="*/ 160215 w 976923"/>
                <a:gd name="connsiteY4" fmla="*/ 414215 h 1258277"/>
                <a:gd name="connsiteX5" fmla="*/ 168031 w 976923"/>
                <a:gd name="connsiteY5" fmla="*/ 457200 h 1258277"/>
                <a:gd name="connsiteX6" fmla="*/ 355600 w 976923"/>
                <a:gd name="connsiteY6" fmla="*/ 570523 h 1258277"/>
                <a:gd name="connsiteX7" fmla="*/ 336062 w 976923"/>
                <a:gd name="connsiteY7" fmla="*/ 668215 h 1258277"/>
                <a:gd name="connsiteX8" fmla="*/ 875323 w 976923"/>
                <a:gd name="connsiteY8" fmla="*/ 1242646 h 1258277"/>
                <a:gd name="connsiteX9" fmla="*/ 941754 w 976923"/>
                <a:gd name="connsiteY9" fmla="*/ 1258277 h 1258277"/>
                <a:gd name="connsiteX10" fmla="*/ 914400 w 976923"/>
                <a:gd name="connsiteY10" fmla="*/ 1176215 h 1258277"/>
                <a:gd name="connsiteX11" fmla="*/ 976923 w 976923"/>
                <a:gd name="connsiteY11" fmla="*/ 1125415 h 1258277"/>
                <a:gd name="connsiteX12" fmla="*/ 902677 w 976923"/>
                <a:gd name="connsiteY12" fmla="*/ 1066800 h 1258277"/>
                <a:gd name="connsiteX13" fmla="*/ 887046 w 976923"/>
                <a:gd name="connsiteY13" fmla="*/ 980831 h 1258277"/>
                <a:gd name="connsiteX14" fmla="*/ 844062 w 976923"/>
                <a:gd name="connsiteY14" fmla="*/ 937846 h 1258277"/>
                <a:gd name="connsiteX15" fmla="*/ 836246 w 976923"/>
                <a:gd name="connsiteY15" fmla="*/ 844061 h 1258277"/>
                <a:gd name="connsiteX16" fmla="*/ 754185 w 976923"/>
                <a:gd name="connsiteY16" fmla="*/ 746369 h 1258277"/>
                <a:gd name="connsiteX17" fmla="*/ 695569 w 976923"/>
                <a:gd name="connsiteY17" fmla="*/ 781538 h 1258277"/>
                <a:gd name="connsiteX18" fmla="*/ 656492 w 976923"/>
                <a:gd name="connsiteY18" fmla="*/ 738554 h 1258277"/>
                <a:gd name="connsiteX19" fmla="*/ 646229 w 976923"/>
                <a:gd name="connsiteY19" fmla="*/ 683328 h 1258277"/>
                <a:gd name="connsiteX20" fmla="*/ 588084 w 976923"/>
                <a:gd name="connsiteY20" fmla="*/ 587896 h 1258277"/>
                <a:gd name="connsiteX21" fmla="*/ 548937 w 976923"/>
                <a:gd name="connsiteY21" fmla="*/ 517745 h 1258277"/>
                <a:gd name="connsiteX22" fmla="*/ 566357 w 976923"/>
                <a:gd name="connsiteY22" fmla="*/ 415063 h 1258277"/>
                <a:gd name="connsiteX23" fmla="*/ 591663 w 976923"/>
                <a:gd name="connsiteY23" fmla="*/ 405952 h 1258277"/>
                <a:gd name="connsiteX24" fmla="*/ 537402 w 976923"/>
                <a:gd name="connsiteY24" fmla="*/ 342275 h 1258277"/>
                <a:gd name="connsiteX25" fmla="*/ 489356 w 976923"/>
                <a:gd name="connsiteY25" fmla="*/ 271231 h 1258277"/>
                <a:gd name="connsiteX26" fmla="*/ 422031 w 976923"/>
                <a:gd name="connsiteY26" fmla="*/ 234461 h 1258277"/>
                <a:gd name="connsiteX27" fmla="*/ 371231 w 976923"/>
                <a:gd name="connsiteY27" fmla="*/ 50800 h 1258277"/>
                <a:gd name="connsiteX28" fmla="*/ 238369 w 976923"/>
                <a:gd name="connsiteY28" fmla="*/ 0 h 1258277"/>
                <a:gd name="connsiteX29" fmla="*/ 257908 w 976923"/>
                <a:gd name="connsiteY29" fmla="*/ 66431 h 1258277"/>
                <a:gd name="connsiteX30" fmla="*/ 50800 w 976923"/>
                <a:gd name="connsiteY30" fmla="*/ 211015 h 1258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6923" h="1258277">
                  <a:moveTo>
                    <a:pt x="50800" y="211015"/>
                  </a:moveTo>
                  <a:lnTo>
                    <a:pt x="0" y="269631"/>
                  </a:lnTo>
                  <a:lnTo>
                    <a:pt x="11723" y="359507"/>
                  </a:lnTo>
                  <a:lnTo>
                    <a:pt x="105508" y="402492"/>
                  </a:lnTo>
                  <a:lnTo>
                    <a:pt x="160215" y="414215"/>
                  </a:lnTo>
                  <a:lnTo>
                    <a:pt x="168031" y="457200"/>
                  </a:lnTo>
                  <a:lnTo>
                    <a:pt x="355600" y="570523"/>
                  </a:lnTo>
                  <a:lnTo>
                    <a:pt x="336062" y="668215"/>
                  </a:lnTo>
                  <a:lnTo>
                    <a:pt x="875323" y="1242646"/>
                  </a:lnTo>
                  <a:lnTo>
                    <a:pt x="941754" y="1258277"/>
                  </a:lnTo>
                  <a:lnTo>
                    <a:pt x="914400" y="1176215"/>
                  </a:lnTo>
                  <a:lnTo>
                    <a:pt x="976923" y="1125415"/>
                  </a:lnTo>
                  <a:lnTo>
                    <a:pt x="902677" y="1066800"/>
                  </a:lnTo>
                  <a:lnTo>
                    <a:pt x="887046" y="980831"/>
                  </a:lnTo>
                  <a:lnTo>
                    <a:pt x="844062" y="937846"/>
                  </a:lnTo>
                  <a:lnTo>
                    <a:pt x="836246" y="844061"/>
                  </a:lnTo>
                  <a:lnTo>
                    <a:pt x="754185" y="746369"/>
                  </a:lnTo>
                  <a:lnTo>
                    <a:pt x="695569" y="781538"/>
                  </a:lnTo>
                  <a:lnTo>
                    <a:pt x="656492" y="738554"/>
                  </a:lnTo>
                  <a:lnTo>
                    <a:pt x="646229" y="683328"/>
                  </a:lnTo>
                  <a:lnTo>
                    <a:pt x="588084" y="587896"/>
                  </a:lnTo>
                  <a:lnTo>
                    <a:pt x="548937" y="517745"/>
                  </a:lnTo>
                  <a:cubicBezTo>
                    <a:pt x="550153" y="463320"/>
                    <a:pt x="565141" y="469488"/>
                    <a:pt x="566357" y="415063"/>
                  </a:cubicBezTo>
                  <a:lnTo>
                    <a:pt x="591663" y="405952"/>
                  </a:lnTo>
                  <a:lnTo>
                    <a:pt x="537402" y="342275"/>
                  </a:lnTo>
                  <a:lnTo>
                    <a:pt x="489356" y="271231"/>
                  </a:lnTo>
                  <a:lnTo>
                    <a:pt x="422031" y="234461"/>
                  </a:lnTo>
                  <a:lnTo>
                    <a:pt x="371231" y="50800"/>
                  </a:lnTo>
                  <a:lnTo>
                    <a:pt x="238369" y="0"/>
                  </a:lnTo>
                  <a:lnTo>
                    <a:pt x="257908" y="66431"/>
                  </a:lnTo>
                  <a:lnTo>
                    <a:pt x="50800" y="2110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1" name="Freeform 26">
              <a:extLst>
                <a:ext uri="{FF2B5EF4-FFF2-40B4-BE49-F238E27FC236}">
                  <a16:creationId xmlns:a16="http://schemas.microsoft.com/office/drawing/2014/main" id="{F876E7F3-CE96-444E-A0D9-0435E2A8CF2B}"/>
                </a:ext>
              </a:extLst>
            </p:cNvPr>
            <p:cNvSpPr/>
            <p:nvPr/>
          </p:nvSpPr>
          <p:spPr>
            <a:xfrm>
              <a:off x="2139950" y="1716088"/>
              <a:ext cx="1109663" cy="1155700"/>
            </a:xfrm>
            <a:custGeom>
              <a:avLst/>
              <a:gdLst>
                <a:gd name="connsiteX0" fmla="*/ 433754 w 1125415"/>
                <a:gd name="connsiteY0" fmla="*/ 1023816 h 1172308"/>
                <a:gd name="connsiteX1" fmla="*/ 515815 w 1125415"/>
                <a:gd name="connsiteY1" fmla="*/ 1062893 h 1172308"/>
                <a:gd name="connsiteX2" fmla="*/ 504092 w 1125415"/>
                <a:gd name="connsiteY2" fmla="*/ 1125416 h 1172308"/>
                <a:gd name="connsiteX3" fmla="*/ 554892 w 1125415"/>
                <a:gd name="connsiteY3" fmla="*/ 1109785 h 1172308"/>
                <a:gd name="connsiteX4" fmla="*/ 593969 w 1125415"/>
                <a:gd name="connsiteY4" fmla="*/ 1172308 h 1172308"/>
                <a:gd name="connsiteX5" fmla="*/ 679938 w 1125415"/>
                <a:gd name="connsiteY5" fmla="*/ 1168400 h 1172308"/>
                <a:gd name="connsiteX6" fmla="*/ 703384 w 1125415"/>
                <a:gd name="connsiteY6" fmla="*/ 922216 h 1172308"/>
                <a:gd name="connsiteX7" fmla="*/ 797169 w 1125415"/>
                <a:gd name="connsiteY7" fmla="*/ 840154 h 1172308"/>
                <a:gd name="connsiteX8" fmla="*/ 781538 w 1125415"/>
                <a:gd name="connsiteY8" fmla="*/ 765908 h 1172308"/>
                <a:gd name="connsiteX9" fmla="*/ 824523 w 1125415"/>
                <a:gd name="connsiteY9" fmla="*/ 719016 h 1172308"/>
                <a:gd name="connsiteX10" fmla="*/ 937846 w 1125415"/>
                <a:gd name="connsiteY10" fmla="*/ 633047 h 1172308"/>
                <a:gd name="connsiteX11" fmla="*/ 1117600 w 1125415"/>
                <a:gd name="connsiteY11" fmla="*/ 644770 h 1172308"/>
                <a:gd name="connsiteX12" fmla="*/ 1125415 w 1125415"/>
                <a:gd name="connsiteY12" fmla="*/ 547077 h 1172308"/>
                <a:gd name="connsiteX13" fmla="*/ 1082430 w 1125415"/>
                <a:gd name="connsiteY13" fmla="*/ 484554 h 1172308"/>
                <a:gd name="connsiteX14" fmla="*/ 1023815 w 1125415"/>
                <a:gd name="connsiteY14" fmla="*/ 566616 h 1172308"/>
                <a:gd name="connsiteX15" fmla="*/ 937846 w 1125415"/>
                <a:gd name="connsiteY15" fmla="*/ 535354 h 1172308"/>
                <a:gd name="connsiteX16" fmla="*/ 933938 w 1125415"/>
                <a:gd name="connsiteY16" fmla="*/ 472831 h 1172308"/>
                <a:gd name="connsiteX17" fmla="*/ 883138 w 1125415"/>
                <a:gd name="connsiteY17" fmla="*/ 410308 h 1172308"/>
                <a:gd name="connsiteX18" fmla="*/ 902677 w 1125415"/>
                <a:gd name="connsiteY18" fmla="*/ 379047 h 1172308"/>
                <a:gd name="connsiteX19" fmla="*/ 898769 w 1125415"/>
                <a:gd name="connsiteY19" fmla="*/ 347785 h 1172308"/>
                <a:gd name="connsiteX20" fmla="*/ 922215 w 1125415"/>
                <a:gd name="connsiteY20" fmla="*/ 312616 h 1172308"/>
                <a:gd name="connsiteX21" fmla="*/ 933938 w 1125415"/>
                <a:gd name="connsiteY21" fmla="*/ 125047 h 1172308"/>
                <a:gd name="connsiteX22" fmla="*/ 828430 w 1125415"/>
                <a:gd name="connsiteY22" fmla="*/ 39077 h 1172308"/>
                <a:gd name="connsiteX23" fmla="*/ 715107 w 1125415"/>
                <a:gd name="connsiteY23" fmla="*/ 31262 h 1172308"/>
                <a:gd name="connsiteX24" fmla="*/ 633046 w 1125415"/>
                <a:gd name="connsiteY24" fmla="*/ 132862 h 1172308"/>
                <a:gd name="connsiteX25" fmla="*/ 562707 w 1125415"/>
                <a:gd name="connsiteY25" fmla="*/ 97693 h 1172308"/>
                <a:gd name="connsiteX26" fmla="*/ 433754 w 1125415"/>
                <a:gd name="connsiteY26" fmla="*/ 93785 h 1172308"/>
                <a:gd name="connsiteX27" fmla="*/ 293077 w 1125415"/>
                <a:gd name="connsiteY27" fmla="*/ 0 h 1172308"/>
                <a:gd name="connsiteX28" fmla="*/ 230554 w 1125415"/>
                <a:gd name="connsiteY28" fmla="*/ 85970 h 1172308"/>
                <a:gd name="connsiteX29" fmla="*/ 171938 w 1125415"/>
                <a:gd name="connsiteY29" fmla="*/ 117231 h 1172308"/>
                <a:gd name="connsiteX30" fmla="*/ 199292 w 1125415"/>
                <a:gd name="connsiteY30" fmla="*/ 187570 h 1172308"/>
                <a:gd name="connsiteX31" fmla="*/ 160215 w 1125415"/>
                <a:gd name="connsiteY31" fmla="*/ 199293 h 1172308"/>
                <a:gd name="connsiteX32" fmla="*/ 140677 w 1125415"/>
                <a:gd name="connsiteY32" fmla="*/ 273539 h 1172308"/>
                <a:gd name="connsiteX33" fmla="*/ 23446 w 1125415"/>
                <a:gd name="connsiteY33" fmla="*/ 316524 h 1172308"/>
                <a:gd name="connsiteX34" fmla="*/ 0 w 1125415"/>
                <a:gd name="connsiteY34" fmla="*/ 410308 h 1172308"/>
                <a:gd name="connsiteX35" fmla="*/ 42984 w 1125415"/>
                <a:gd name="connsiteY35" fmla="*/ 504093 h 1172308"/>
                <a:gd name="connsiteX36" fmla="*/ 93784 w 1125415"/>
                <a:gd name="connsiteY36" fmla="*/ 574431 h 1172308"/>
                <a:gd name="connsiteX37" fmla="*/ 117230 w 1125415"/>
                <a:gd name="connsiteY37" fmla="*/ 633047 h 1172308"/>
                <a:gd name="connsiteX38" fmla="*/ 140677 w 1125415"/>
                <a:gd name="connsiteY38" fmla="*/ 656493 h 1172308"/>
                <a:gd name="connsiteX39" fmla="*/ 203200 w 1125415"/>
                <a:gd name="connsiteY39" fmla="*/ 644770 h 1172308"/>
                <a:gd name="connsiteX40" fmla="*/ 289169 w 1125415"/>
                <a:gd name="connsiteY40" fmla="*/ 746370 h 1172308"/>
                <a:gd name="connsiteX41" fmla="*/ 296984 w 1125415"/>
                <a:gd name="connsiteY41" fmla="*/ 840154 h 1172308"/>
                <a:gd name="connsiteX42" fmla="*/ 336061 w 1125415"/>
                <a:gd name="connsiteY42" fmla="*/ 879231 h 1172308"/>
                <a:gd name="connsiteX43" fmla="*/ 367323 w 1125415"/>
                <a:gd name="connsiteY43" fmla="*/ 973016 h 1172308"/>
                <a:gd name="connsiteX44" fmla="*/ 433754 w 1125415"/>
                <a:gd name="connsiteY44" fmla="*/ 1023816 h 1172308"/>
                <a:gd name="connsiteX0" fmla="*/ 433754 w 1125415"/>
                <a:gd name="connsiteY0" fmla="*/ 1023816 h 1172308"/>
                <a:gd name="connsiteX1" fmla="*/ 515815 w 1125415"/>
                <a:gd name="connsiteY1" fmla="*/ 1062893 h 1172308"/>
                <a:gd name="connsiteX2" fmla="*/ 504092 w 1125415"/>
                <a:gd name="connsiteY2" fmla="*/ 1125416 h 1172308"/>
                <a:gd name="connsiteX3" fmla="*/ 554892 w 1125415"/>
                <a:gd name="connsiteY3" fmla="*/ 1109785 h 1172308"/>
                <a:gd name="connsiteX4" fmla="*/ 593969 w 1125415"/>
                <a:gd name="connsiteY4" fmla="*/ 1172308 h 1172308"/>
                <a:gd name="connsiteX5" fmla="*/ 679938 w 1125415"/>
                <a:gd name="connsiteY5" fmla="*/ 1168400 h 1172308"/>
                <a:gd name="connsiteX6" fmla="*/ 703384 w 1125415"/>
                <a:gd name="connsiteY6" fmla="*/ 922216 h 1172308"/>
                <a:gd name="connsiteX7" fmla="*/ 797169 w 1125415"/>
                <a:gd name="connsiteY7" fmla="*/ 840154 h 1172308"/>
                <a:gd name="connsiteX8" fmla="*/ 781538 w 1125415"/>
                <a:gd name="connsiteY8" fmla="*/ 765908 h 1172308"/>
                <a:gd name="connsiteX9" fmla="*/ 838294 w 1125415"/>
                <a:gd name="connsiteY9" fmla="*/ 721770 h 1172308"/>
                <a:gd name="connsiteX10" fmla="*/ 937846 w 1125415"/>
                <a:gd name="connsiteY10" fmla="*/ 633047 h 1172308"/>
                <a:gd name="connsiteX11" fmla="*/ 1117600 w 1125415"/>
                <a:gd name="connsiteY11" fmla="*/ 644770 h 1172308"/>
                <a:gd name="connsiteX12" fmla="*/ 1125415 w 1125415"/>
                <a:gd name="connsiteY12" fmla="*/ 547077 h 1172308"/>
                <a:gd name="connsiteX13" fmla="*/ 1082430 w 1125415"/>
                <a:gd name="connsiteY13" fmla="*/ 484554 h 1172308"/>
                <a:gd name="connsiteX14" fmla="*/ 1023815 w 1125415"/>
                <a:gd name="connsiteY14" fmla="*/ 566616 h 1172308"/>
                <a:gd name="connsiteX15" fmla="*/ 937846 w 1125415"/>
                <a:gd name="connsiteY15" fmla="*/ 535354 h 1172308"/>
                <a:gd name="connsiteX16" fmla="*/ 933938 w 1125415"/>
                <a:gd name="connsiteY16" fmla="*/ 472831 h 1172308"/>
                <a:gd name="connsiteX17" fmla="*/ 883138 w 1125415"/>
                <a:gd name="connsiteY17" fmla="*/ 410308 h 1172308"/>
                <a:gd name="connsiteX18" fmla="*/ 902677 w 1125415"/>
                <a:gd name="connsiteY18" fmla="*/ 379047 h 1172308"/>
                <a:gd name="connsiteX19" fmla="*/ 898769 w 1125415"/>
                <a:gd name="connsiteY19" fmla="*/ 347785 h 1172308"/>
                <a:gd name="connsiteX20" fmla="*/ 922215 w 1125415"/>
                <a:gd name="connsiteY20" fmla="*/ 312616 h 1172308"/>
                <a:gd name="connsiteX21" fmla="*/ 933938 w 1125415"/>
                <a:gd name="connsiteY21" fmla="*/ 125047 h 1172308"/>
                <a:gd name="connsiteX22" fmla="*/ 828430 w 1125415"/>
                <a:gd name="connsiteY22" fmla="*/ 39077 h 1172308"/>
                <a:gd name="connsiteX23" fmla="*/ 715107 w 1125415"/>
                <a:gd name="connsiteY23" fmla="*/ 31262 h 1172308"/>
                <a:gd name="connsiteX24" fmla="*/ 633046 w 1125415"/>
                <a:gd name="connsiteY24" fmla="*/ 132862 h 1172308"/>
                <a:gd name="connsiteX25" fmla="*/ 562707 w 1125415"/>
                <a:gd name="connsiteY25" fmla="*/ 97693 h 1172308"/>
                <a:gd name="connsiteX26" fmla="*/ 433754 w 1125415"/>
                <a:gd name="connsiteY26" fmla="*/ 93785 h 1172308"/>
                <a:gd name="connsiteX27" fmla="*/ 293077 w 1125415"/>
                <a:gd name="connsiteY27" fmla="*/ 0 h 1172308"/>
                <a:gd name="connsiteX28" fmla="*/ 230554 w 1125415"/>
                <a:gd name="connsiteY28" fmla="*/ 85970 h 1172308"/>
                <a:gd name="connsiteX29" fmla="*/ 171938 w 1125415"/>
                <a:gd name="connsiteY29" fmla="*/ 117231 h 1172308"/>
                <a:gd name="connsiteX30" fmla="*/ 199292 w 1125415"/>
                <a:gd name="connsiteY30" fmla="*/ 187570 h 1172308"/>
                <a:gd name="connsiteX31" fmla="*/ 160215 w 1125415"/>
                <a:gd name="connsiteY31" fmla="*/ 199293 h 1172308"/>
                <a:gd name="connsiteX32" fmla="*/ 140677 w 1125415"/>
                <a:gd name="connsiteY32" fmla="*/ 273539 h 1172308"/>
                <a:gd name="connsiteX33" fmla="*/ 23446 w 1125415"/>
                <a:gd name="connsiteY33" fmla="*/ 316524 h 1172308"/>
                <a:gd name="connsiteX34" fmla="*/ 0 w 1125415"/>
                <a:gd name="connsiteY34" fmla="*/ 410308 h 1172308"/>
                <a:gd name="connsiteX35" fmla="*/ 42984 w 1125415"/>
                <a:gd name="connsiteY35" fmla="*/ 504093 h 1172308"/>
                <a:gd name="connsiteX36" fmla="*/ 93784 w 1125415"/>
                <a:gd name="connsiteY36" fmla="*/ 574431 h 1172308"/>
                <a:gd name="connsiteX37" fmla="*/ 117230 w 1125415"/>
                <a:gd name="connsiteY37" fmla="*/ 633047 h 1172308"/>
                <a:gd name="connsiteX38" fmla="*/ 140677 w 1125415"/>
                <a:gd name="connsiteY38" fmla="*/ 656493 h 1172308"/>
                <a:gd name="connsiteX39" fmla="*/ 203200 w 1125415"/>
                <a:gd name="connsiteY39" fmla="*/ 644770 h 1172308"/>
                <a:gd name="connsiteX40" fmla="*/ 289169 w 1125415"/>
                <a:gd name="connsiteY40" fmla="*/ 746370 h 1172308"/>
                <a:gd name="connsiteX41" fmla="*/ 296984 w 1125415"/>
                <a:gd name="connsiteY41" fmla="*/ 840154 h 1172308"/>
                <a:gd name="connsiteX42" fmla="*/ 336061 w 1125415"/>
                <a:gd name="connsiteY42" fmla="*/ 879231 h 1172308"/>
                <a:gd name="connsiteX43" fmla="*/ 367323 w 1125415"/>
                <a:gd name="connsiteY43" fmla="*/ 973016 h 1172308"/>
                <a:gd name="connsiteX44" fmla="*/ 433754 w 1125415"/>
                <a:gd name="connsiteY44" fmla="*/ 1023816 h 11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25415" h="1172308">
                  <a:moveTo>
                    <a:pt x="433754" y="1023816"/>
                  </a:moveTo>
                  <a:lnTo>
                    <a:pt x="515815" y="1062893"/>
                  </a:lnTo>
                  <a:lnTo>
                    <a:pt x="504092" y="1125416"/>
                  </a:lnTo>
                  <a:lnTo>
                    <a:pt x="554892" y="1109785"/>
                  </a:lnTo>
                  <a:lnTo>
                    <a:pt x="593969" y="1172308"/>
                  </a:lnTo>
                  <a:lnTo>
                    <a:pt x="679938" y="1168400"/>
                  </a:lnTo>
                  <a:lnTo>
                    <a:pt x="703384" y="922216"/>
                  </a:lnTo>
                  <a:lnTo>
                    <a:pt x="797169" y="840154"/>
                  </a:lnTo>
                  <a:lnTo>
                    <a:pt x="781538" y="765908"/>
                  </a:lnTo>
                  <a:lnTo>
                    <a:pt x="838294" y="721770"/>
                  </a:lnTo>
                  <a:lnTo>
                    <a:pt x="937846" y="633047"/>
                  </a:lnTo>
                  <a:lnTo>
                    <a:pt x="1117600" y="644770"/>
                  </a:lnTo>
                  <a:lnTo>
                    <a:pt x="1125415" y="547077"/>
                  </a:lnTo>
                  <a:lnTo>
                    <a:pt x="1082430" y="484554"/>
                  </a:lnTo>
                  <a:lnTo>
                    <a:pt x="1023815" y="566616"/>
                  </a:lnTo>
                  <a:lnTo>
                    <a:pt x="937846" y="535354"/>
                  </a:lnTo>
                  <a:lnTo>
                    <a:pt x="933938" y="472831"/>
                  </a:lnTo>
                  <a:lnTo>
                    <a:pt x="883138" y="410308"/>
                  </a:lnTo>
                  <a:lnTo>
                    <a:pt x="902677" y="379047"/>
                  </a:lnTo>
                  <a:lnTo>
                    <a:pt x="898769" y="347785"/>
                  </a:lnTo>
                  <a:lnTo>
                    <a:pt x="922215" y="312616"/>
                  </a:lnTo>
                  <a:lnTo>
                    <a:pt x="933938" y="125047"/>
                  </a:lnTo>
                  <a:lnTo>
                    <a:pt x="828430" y="39077"/>
                  </a:lnTo>
                  <a:lnTo>
                    <a:pt x="715107" y="31262"/>
                  </a:lnTo>
                  <a:lnTo>
                    <a:pt x="633046" y="132862"/>
                  </a:lnTo>
                  <a:lnTo>
                    <a:pt x="562707" y="97693"/>
                  </a:lnTo>
                  <a:lnTo>
                    <a:pt x="433754" y="93785"/>
                  </a:lnTo>
                  <a:lnTo>
                    <a:pt x="293077" y="0"/>
                  </a:lnTo>
                  <a:lnTo>
                    <a:pt x="230554" y="85970"/>
                  </a:lnTo>
                  <a:lnTo>
                    <a:pt x="171938" y="117231"/>
                  </a:lnTo>
                  <a:lnTo>
                    <a:pt x="199292" y="187570"/>
                  </a:lnTo>
                  <a:lnTo>
                    <a:pt x="160215" y="199293"/>
                  </a:lnTo>
                  <a:lnTo>
                    <a:pt x="140677" y="273539"/>
                  </a:lnTo>
                  <a:lnTo>
                    <a:pt x="23446" y="316524"/>
                  </a:lnTo>
                  <a:lnTo>
                    <a:pt x="0" y="410308"/>
                  </a:lnTo>
                  <a:lnTo>
                    <a:pt x="42984" y="504093"/>
                  </a:lnTo>
                  <a:lnTo>
                    <a:pt x="93784" y="574431"/>
                  </a:lnTo>
                  <a:lnTo>
                    <a:pt x="117230" y="633047"/>
                  </a:lnTo>
                  <a:lnTo>
                    <a:pt x="140677" y="656493"/>
                  </a:lnTo>
                  <a:lnTo>
                    <a:pt x="203200" y="644770"/>
                  </a:lnTo>
                  <a:lnTo>
                    <a:pt x="289169" y="746370"/>
                  </a:lnTo>
                  <a:lnTo>
                    <a:pt x="296984" y="840154"/>
                  </a:lnTo>
                  <a:lnTo>
                    <a:pt x="336061" y="879231"/>
                  </a:lnTo>
                  <a:lnTo>
                    <a:pt x="367323" y="973016"/>
                  </a:lnTo>
                  <a:lnTo>
                    <a:pt x="433754" y="10238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3A348EF4-7520-438E-A372-B4909382CD39}"/>
                </a:ext>
              </a:extLst>
            </p:cNvPr>
            <p:cNvSpPr/>
            <p:nvPr/>
          </p:nvSpPr>
          <p:spPr>
            <a:xfrm>
              <a:off x="2457450" y="2727325"/>
              <a:ext cx="412750" cy="612775"/>
            </a:xfrm>
            <a:custGeom>
              <a:avLst/>
              <a:gdLst>
                <a:gd name="connsiteX0" fmla="*/ 0 w 417932"/>
                <a:gd name="connsiteY0" fmla="*/ 120611 h 622690"/>
                <a:gd name="connsiteX1" fmla="*/ 14025 w 417932"/>
                <a:gd name="connsiteY1" fmla="*/ 286101 h 622690"/>
                <a:gd name="connsiteX2" fmla="*/ 56098 w 417932"/>
                <a:gd name="connsiteY2" fmla="*/ 353418 h 622690"/>
                <a:gd name="connsiteX3" fmla="*/ 109392 w 417932"/>
                <a:gd name="connsiteY3" fmla="*/ 401102 h 622690"/>
                <a:gd name="connsiteX4" fmla="*/ 103782 w 417932"/>
                <a:gd name="connsiteY4" fmla="*/ 513298 h 622690"/>
                <a:gd name="connsiteX5" fmla="*/ 33659 w 417932"/>
                <a:gd name="connsiteY5" fmla="*/ 586226 h 622690"/>
                <a:gd name="connsiteX6" fmla="*/ 98172 w 417932"/>
                <a:gd name="connsiteY6" fmla="*/ 605860 h 622690"/>
                <a:gd name="connsiteX7" fmla="*/ 123416 w 417932"/>
                <a:gd name="connsiteY7" fmla="*/ 566591 h 622690"/>
                <a:gd name="connsiteX8" fmla="*/ 173905 w 417932"/>
                <a:gd name="connsiteY8" fmla="*/ 555372 h 622690"/>
                <a:gd name="connsiteX9" fmla="*/ 224393 w 417932"/>
                <a:gd name="connsiteY9" fmla="*/ 535738 h 622690"/>
                <a:gd name="connsiteX10" fmla="*/ 333784 w 417932"/>
                <a:gd name="connsiteY10" fmla="*/ 622690 h 622690"/>
                <a:gd name="connsiteX11" fmla="*/ 364638 w 417932"/>
                <a:gd name="connsiteY11" fmla="*/ 532933 h 622690"/>
                <a:gd name="connsiteX12" fmla="*/ 417932 w 417932"/>
                <a:gd name="connsiteY12" fmla="*/ 468420 h 622690"/>
                <a:gd name="connsiteX13" fmla="*/ 417932 w 417932"/>
                <a:gd name="connsiteY13" fmla="*/ 431956 h 622690"/>
                <a:gd name="connsiteX14" fmla="*/ 373053 w 417932"/>
                <a:gd name="connsiteY14" fmla="*/ 401102 h 622690"/>
                <a:gd name="connsiteX15" fmla="*/ 389883 w 417932"/>
                <a:gd name="connsiteY15" fmla="*/ 305735 h 622690"/>
                <a:gd name="connsiteX16" fmla="*/ 333784 w 417932"/>
                <a:gd name="connsiteY16" fmla="*/ 263661 h 622690"/>
                <a:gd name="connsiteX17" fmla="*/ 333784 w 417932"/>
                <a:gd name="connsiteY17" fmla="*/ 213173 h 622690"/>
                <a:gd name="connsiteX18" fmla="*/ 389883 w 417932"/>
                <a:gd name="connsiteY18" fmla="*/ 190734 h 622690"/>
                <a:gd name="connsiteX19" fmla="*/ 347809 w 417932"/>
                <a:gd name="connsiteY19" fmla="*/ 151465 h 622690"/>
                <a:gd name="connsiteX20" fmla="*/ 269271 w 417932"/>
                <a:gd name="connsiteY20" fmla="*/ 157075 h 622690"/>
                <a:gd name="connsiteX21" fmla="*/ 230003 w 417932"/>
                <a:gd name="connsiteY21" fmla="*/ 95367 h 622690"/>
                <a:gd name="connsiteX22" fmla="*/ 179514 w 417932"/>
                <a:gd name="connsiteY22" fmla="*/ 103782 h 622690"/>
                <a:gd name="connsiteX23" fmla="*/ 185124 w 417932"/>
                <a:gd name="connsiteY23" fmla="*/ 44879 h 622690"/>
                <a:gd name="connsiteX24" fmla="*/ 92562 w 417932"/>
                <a:gd name="connsiteY24" fmla="*/ 0 h 622690"/>
                <a:gd name="connsiteX25" fmla="*/ 42074 w 417932"/>
                <a:gd name="connsiteY25" fmla="*/ 53293 h 622690"/>
                <a:gd name="connsiteX26" fmla="*/ 64513 w 417932"/>
                <a:gd name="connsiteY26" fmla="*/ 126221 h 622690"/>
                <a:gd name="connsiteX27" fmla="*/ 0 w 417932"/>
                <a:gd name="connsiteY27" fmla="*/ 120611 h 622690"/>
                <a:gd name="connsiteX0" fmla="*/ 0 w 417932"/>
                <a:gd name="connsiteY0" fmla="*/ 120611 h 622690"/>
                <a:gd name="connsiteX1" fmla="*/ 14025 w 417932"/>
                <a:gd name="connsiteY1" fmla="*/ 286101 h 622690"/>
                <a:gd name="connsiteX2" fmla="*/ 56098 w 417932"/>
                <a:gd name="connsiteY2" fmla="*/ 353418 h 622690"/>
                <a:gd name="connsiteX3" fmla="*/ 109392 w 417932"/>
                <a:gd name="connsiteY3" fmla="*/ 401102 h 622690"/>
                <a:gd name="connsiteX4" fmla="*/ 103782 w 417932"/>
                <a:gd name="connsiteY4" fmla="*/ 513298 h 622690"/>
                <a:gd name="connsiteX5" fmla="*/ 33659 w 417932"/>
                <a:gd name="connsiteY5" fmla="*/ 586226 h 622690"/>
                <a:gd name="connsiteX6" fmla="*/ 98172 w 417932"/>
                <a:gd name="connsiteY6" fmla="*/ 605860 h 622690"/>
                <a:gd name="connsiteX7" fmla="*/ 123416 w 417932"/>
                <a:gd name="connsiteY7" fmla="*/ 566591 h 622690"/>
                <a:gd name="connsiteX8" fmla="*/ 173905 w 417932"/>
                <a:gd name="connsiteY8" fmla="*/ 555372 h 622690"/>
                <a:gd name="connsiteX9" fmla="*/ 224393 w 417932"/>
                <a:gd name="connsiteY9" fmla="*/ 535738 h 622690"/>
                <a:gd name="connsiteX10" fmla="*/ 333784 w 417932"/>
                <a:gd name="connsiteY10" fmla="*/ 622690 h 622690"/>
                <a:gd name="connsiteX11" fmla="*/ 364638 w 417932"/>
                <a:gd name="connsiteY11" fmla="*/ 532933 h 622690"/>
                <a:gd name="connsiteX12" fmla="*/ 417932 w 417932"/>
                <a:gd name="connsiteY12" fmla="*/ 468420 h 622690"/>
                <a:gd name="connsiteX13" fmla="*/ 417932 w 417932"/>
                <a:gd name="connsiteY13" fmla="*/ 431956 h 622690"/>
                <a:gd name="connsiteX14" fmla="*/ 373053 w 417932"/>
                <a:gd name="connsiteY14" fmla="*/ 401102 h 622690"/>
                <a:gd name="connsiteX15" fmla="*/ 389883 w 417932"/>
                <a:gd name="connsiteY15" fmla="*/ 305735 h 622690"/>
                <a:gd name="connsiteX16" fmla="*/ 333784 w 417932"/>
                <a:gd name="connsiteY16" fmla="*/ 263661 h 622690"/>
                <a:gd name="connsiteX17" fmla="*/ 342047 w 417932"/>
                <a:gd name="connsiteY17" fmla="*/ 218682 h 622690"/>
                <a:gd name="connsiteX18" fmla="*/ 389883 w 417932"/>
                <a:gd name="connsiteY18" fmla="*/ 190734 h 622690"/>
                <a:gd name="connsiteX19" fmla="*/ 347809 w 417932"/>
                <a:gd name="connsiteY19" fmla="*/ 151465 h 622690"/>
                <a:gd name="connsiteX20" fmla="*/ 269271 w 417932"/>
                <a:gd name="connsiteY20" fmla="*/ 157075 h 622690"/>
                <a:gd name="connsiteX21" fmla="*/ 230003 w 417932"/>
                <a:gd name="connsiteY21" fmla="*/ 95367 h 622690"/>
                <a:gd name="connsiteX22" fmla="*/ 179514 w 417932"/>
                <a:gd name="connsiteY22" fmla="*/ 103782 h 622690"/>
                <a:gd name="connsiteX23" fmla="*/ 185124 w 417932"/>
                <a:gd name="connsiteY23" fmla="*/ 44879 h 622690"/>
                <a:gd name="connsiteX24" fmla="*/ 92562 w 417932"/>
                <a:gd name="connsiteY24" fmla="*/ 0 h 622690"/>
                <a:gd name="connsiteX25" fmla="*/ 42074 w 417932"/>
                <a:gd name="connsiteY25" fmla="*/ 53293 h 622690"/>
                <a:gd name="connsiteX26" fmla="*/ 64513 w 417932"/>
                <a:gd name="connsiteY26" fmla="*/ 126221 h 622690"/>
                <a:gd name="connsiteX27" fmla="*/ 0 w 417932"/>
                <a:gd name="connsiteY27" fmla="*/ 120611 h 622690"/>
                <a:gd name="connsiteX0" fmla="*/ 0 w 417932"/>
                <a:gd name="connsiteY0" fmla="*/ 120611 h 622690"/>
                <a:gd name="connsiteX1" fmla="*/ 14025 w 417932"/>
                <a:gd name="connsiteY1" fmla="*/ 286101 h 622690"/>
                <a:gd name="connsiteX2" fmla="*/ 56098 w 417932"/>
                <a:gd name="connsiteY2" fmla="*/ 353418 h 622690"/>
                <a:gd name="connsiteX3" fmla="*/ 109392 w 417932"/>
                <a:gd name="connsiteY3" fmla="*/ 401102 h 622690"/>
                <a:gd name="connsiteX4" fmla="*/ 103782 w 417932"/>
                <a:gd name="connsiteY4" fmla="*/ 513298 h 622690"/>
                <a:gd name="connsiteX5" fmla="*/ 33659 w 417932"/>
                <a:gd name="connsiteY5" fmla="*/ 586226 h 622690"/>
                <a:gd name="connsiteX6" fmla="*/ 98172 w 417932"/>
                <a:gd name="connsiteY6" fmla="*/ 605860 h 622690"/>
                <a:gd name="connsiteX7" fmla="*/ 123416 w 417932"/>
                <a:gd name="connsiteY7" fmla="*/ 566591 h 622690"/>
                <a:gd name="connsiteX8" fmla="*/ 173905 w 417932"/>
                <a:gd name="connsiteY8" fmla="*/ 555372 h 622690"/>
                <a:gd name="connsiteX9" fmla="*/ 224393 w 417932"/>
                <a:gd name="connsiteY9" fmla="*/ 535738 h 622690"/>
                <a:gd name="connsiteX10" fmla="*/ 333784 w 417932"/>
                <a:gd name="connsiteY10" fmla="*/ 622690 h 622690"/>
                <a:gd name="connsiteX11" fmla="*/ 364638 w 417932"/>
                <a:gd name="connsiteY11" fmla="*/ 532933 h 622690"/>
                <a:gd name="connsiteX12" fmla="*/ 417932 w 417932"/>
                <a:gd name="connsiteY12" fmla="*/ 468420 h 622690"/>
                <a:gd name="connsiteX13" fmla="*/ 417932 w 417932"/>
                <a:gd name="connsiteY13" fmla="*/ 431956 h 622690"/>
                <a:gd name="connsiteX14" fmla="*/ 373053 w 417932"/>
                <a:gd name="connsiteY14" fmla="*/ 401102 h 622690"/>
                <a:gd name="connsiteX15" fmla="*/ 389883 w 417932"/>
                <a:gd name="connsiteY15" fmla="*/ 305735 h 622690"/>
                <a:gd name="connsiteX16" fmla="*/ 333784 w 417932"/>
                <a:gd name="connsiteY16" fmla="*/ 263661 h 622690"/>
                <a:gd name="connsiteX17" fmla="*/ 342047 w 417932"/>
                <a:gd name="connsiteY17" fmla="*/ 218682 h 622690"/>
                <a:gd name="connsiteX18" fmla="*/ 389883 w 417932"/>
                <a:gd name="connsiteY18" fmla="*/ 190734 h 622690"/>
                <a:gd name="connsiteX19" fmla="*/ 358826 w 417932"/>
                <a:gd name="connsiteY19" fmla="*/ 143202 h 622690"/>
                <a:gd name="connsiteX20" fmla="*/ 269271 w 417932"/>
                <a:gd name="connsiteY20" fmla="*/ 157075 h 622690"/>
                <a:gd name="connsiteX21" fmla="*/ 230003 w 417932"/>
                <a:gd name="connsiteY21" fmla="*/ 95367 h 622690"/>
                <a:gd name="connsiteX22" fmla="*/ 179514 w 417932"/>
                <a:gd name="connsiteY22" fmla="*/ 103782 h 622690"/>
                <a:gd name="connsiteX23" fmla="*/ 185124 w 417932"/>
                <a:gd name="connsiteY23" fmla="*/ 44879 h 622690"/>
                <a:gd name="connsiteX24" fmla="*/ 92562 w 417932"/>
                <a:gd name="connsiteY24" fmla="*/ 0 h 622690"/>
                <a:gd name="connsiteX25" fmla="*/ 42074 w 417932"/>
                <a:gd name="connsiteY25" fmla="*/ 53293 h 622690"/>
                <a:gd name="connsiteX26" fmla="*/ 64513 w 417932"/>
                <a:gd name="connsiteY26" fmla="*/ 126221 h 622690"/>
                <a:gd name="connsiteX27" fmla="*/ 0 w 417932"/>
                <a:gd name="connsiteY27" fmla="*/ 120611 h 622690"/>
                <a:gd name="connsiteX0" fmla="*/ 0 w 417932"/>
                <a:gd name="connsiteY0" fmla="*/ 120611 h 622690"/>
                <a:gd name="connsiteX1" fmla="*/ 14025 w 417932"/>
                <a:gd name="connsiteY1" fmla="*/ 286101 h 622690"/>
                <a:gd name="connsiteX2" fmla="*/ 56098 w 417932"/>
                <a:gd name="connsiteY2" fmla="*/ 353418 h 622690"/>
                <a:gd name="connsiteX3" fmla="*/ 109392 w 417932"/>
                <a:gd name="connsiteY3" fmla="*/ 401102 h 622690"/>
                <a:gd name="connsiteX4" fmla="*/ 103782 w 417932"/>
                <a:gd name="connsiteY4" fmla="*/ 513298 h 622690"/>
                <a:gd name="connsiteX5" fmla="*/ 33659 w 417932"/>
                <a:gd name="connsiteY5" fmla="*/ 586226 h 622690"/>
                <a:gd name="connsiteX6" fmla="*/ 98172 w 417932"/>
                <a:gd name="connsiteY6" fmla="*/ 605860 h 622690"/>
                <a:gd name="connsiteX7" fmla="*/ 123416 w 417932"/>
                <a:gd name="connsiteY7" fmla="*/ 566591 h 622690"/>
                <a:gd name="connsiteX8" fmla="*/ 173905 w 417932"/>
                <a:gd name="connsiteY8" fmla="*/ 555372 h 622690"/>
                <a:gd name="connsiteX9" fmla="*/ 224393 w 417932"/>
                <a:gd name="connsiteY9" fmla="*/ 535738 h 622690"/>
                <a:gd name="connsiteX10" fmla="*/ 333784 w 417932"/>
                <a:gd name="connsiteY10" fmla="*/ 622690 h 622690"/>
                <a:gd name="connsiteX11" fmla="*/ 364638 w 417932"/>
                <a:gd name="connsiteY11" fmla="*/ 532933 h 622690"/>
                <a:gd name="connsiteX12" fmla="*/ 417932 w 417932"/>
                <a:gd name="connsiteY12" fmla="*/ 468420 h 622690"/>
                <a:gd name="connsiteX13" fmla="*/ 417932 w 417932"/>
                <a:gd name="connsiteY13" fmla="*/ 431956 h 622690"/>
                <a:gd name="connsiteX14" fmla="*/ 373053 w 417932"/>
                <a:gd name="connsiteY14" fmla="*/ 401102 h 622690"/>
                <a:gd name="connsiteX15" fmla="*/ 389883 w 417932"/>
                <a:gd name="connsiteY15" fmla="*/ 305735 h 622690"/>
                <a:gd name="connsiteX16" fmla="*/ 333784 w 417932"/>
                <a:gd name="connsiteY16" fmla="*/ 263661 h 622690"/>
                <a:gd name="connsiteX17" fmla="*/ 342047 w 417932"/>
                <a:gd name="connsiteY17" fmla="*/ 218682 h 622690"/>
                <a:gd name="connsiteX18" fmla="*/ 389883 w 417932"/>
                <a:gd name="connsiteY18" fmla="*/ 190734 h 622690"/>
                <a:gd name="connsiteX19" fmla="*/ 358826 w 417932"/>
                <a:gd name="connsiteY19" fmla="*/ 143202 h 622690"/>
                <a:gd name="connsiteX20" fmla="*/ 285796 w 417932"/>
                <a:gd name="connsiteY20" fmla="*/ 151566 h 622690"/>
                <a:gd name="connsiteX21" fmla="*/ 230003 w 417932"/>
                <a:gd name="connsiteY21" fmla="*/ 95367 h 622690"/>
                <a:gd name="connsiteX22" fmla="*/ 179514 w 417932"/>
                <a:gd name="connsiteY22" fmla="*/ 103782 h 622690"/>
                <a:gd name="connsiteX23" fmla="*/ 185124 w 417932"/>
                <a:gd name="connsiteY23" fmla="*/ 44879 h 622690"/>
                <a:gd name="connsiteX24" fmla="*/ 92562 w 417932"/>
                <a:gd name="connsiteY24" fmla="*/ 0 h 622690"/>
                <a:gd name="connsiteX25" fmla="*/ 42074 w 417932"/>
                <a:gd name="connsiteY25" fmla="*/ 53293 h 622690"/>
                <a:gd name="connsiteX26" fmla="*/ 64513 w 417932"/>
                <a:gd name="connsiteY26" fmla="*/ 126221 h 622690"/>
                <a:gd name="connsiteX27" fmla="*/ 0 w 417932"/>
                <a:gd name="connsiteY27" fmla="*/ 120611 h 62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7932" h="622690">
                  <a:moveTo>
                    <a:pt x="0" y="120611"/>
                  </a:moveTo>
                  <a:lnTo>
                    <a:pt x="14025" y="286101"/>
                  </a:lnTo>
                  <a:lnTo>
                    <a:pt x="56098" y="353418"/>
                  </a:lnTo>
                  <a:lnTo>
                    <a:pt x="109392" y="401102"/>
                  </a:lnTo>
                  <a:lnTo>
                    <a:pt x="103782" y="513298"/>
                  </a:lnTo>
                  <a:lnTo>
                    <a:pt x="33659" y="586226"/>
                  </a:lnTo>
                  <a:lnTo>
                    <a:pt x="98172" y="605860"/>
                  </a:lnTo>
                  <a:lnTo>
                    <a:pt x="123416" y="566591"/>
                  </a:lnTo>
                  <a:lnTo>
                    <a:pt x="173905" y="555372"/>
                  </a:lnTo>
                  <a:lnTo>
                    <a:pt x="224393" y="535738"/>
                  </a:lnTo>
                  <a:lnTo>
                    <a:pt x="333784" y="622690"/>
                  </a:lnTo>
                  <a:lnTo>
                    <a:pt x="364638" y="532933"/>
                  </a:lnTo>
                  <a:lnTo>
                    <a:pt x="417932" y="468420"/>
                  </a:lnTo>
                  <a:lnTo>
                    <a:pt x="417932" y="431956"/>
                  </a:lnTo>
                  <a:lnTo>
                    <a:pt x="373053" y="401102"/>
                  </a:lnTo>
                  <a:lnTo>
                    <a:pt x="389883" y="305735"/>
                  </a:lnTo>
                  <a:lnTo>
                    <a:pt x="333784" y="263661"/>
                  </a:lnTo>
                  <a:lnTo>
                    <a:pt x="342047" y="218682"/>
                  </a:lnTo>
                  <a:lnTo>
                    <a:pt x="389883" y="190734"/>
                  </a:lnTo>
                  <a:lnTo>
                    <a:pt x="358826" y="143202"/>
                  </a:lnTo>
                  <a:lnTo>
                    <a:pt x="285796" y="151566"/>
                  </a:lnTo>
                  <a:lnTo>
                    <a:pt x="230003" y="95367"/>
                  </a:lnTo>
                  <a:lnTo>
                    <a:pt x="179514" y="103782"/>
                  </a:lnTo>
                  <a:lnTo>
                    <a:pt x="185124" y="44879"/>
                  </a:lnTo>
                  <a:lnTo>
                    <a:pt x="92562" y="0"/>
                  </a:lnTo>
                  <a:lnTo>
                    <a:pt x="42074" y="53293"/>
                  </a:lnTo>
                  <a:lnTo>
                    <a:pt x="64513" y="126221"/>
                  </a:lnTo>
                  <a:lnTo>
                    <a:pt x="0" y="12061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0CC9F621-2C1D-44D4-B961-1B123BB4524C}"/>
                </a:ext>
              </a:extLst>
            </p:cNvPr>
            <p:cNvSpPr/>
            <p:nvPr/>
          </p:nvSpPr>
          <p:spPr>
            <a:xfrm>
              <a:off x="2817813" y="2173288"/>
              <a:ext cx="830262" cy="1062037"/>
            </a:xfrm>
            <a:custGeom>
              <a:avLst/>
              <a:gdLst>
                <a:gd name="connsiteX0" fmla="*/ 0 w 816229"/>
                <a:gd name="connsiteY0" fmla="*/ 737691 h 1077085"/>
                <a:gd name="connsiteX1" fmla="*/ 44879 w 816229"/>
                <a:gd name="connsiteY1" fmla="*/ 712447 h 1077085"/>
                <a:gd name="connsiteX2" fmla="*/ 30854 w 816229"/>
                <a:gd name="connsiteY2" fmla="*/ 667569 h 1077085"/>
                <a:gd name="connsiteX3" fmla="*/ 53294 w 816229"/>
                <a:gd name="connsiteY3" fmla="*/ 642324 h 1077085"/>
                <a:gd name="connsiteX4" fmla="*/ 84148 w 816229"/>
                <a:gd name="connsiteY4" fmla="*/ 681593 h 1077085"/>
                <a:gd name="connsiteX5" fmla="*/ 117807 w 816229"/>
                <a:gd name="connsiteY5" fmla="*/ 678788 h 1077085"/>
                <a:gd name="connsiteX6" fmla="*/ 117807 w 816229"/>
                <a:gd name="connsiteY6" fmla="*/ 754521 h 1077085"/>
                <a:gd name="connsiteX7" fmla="*/ 137441 w 816229"/>
                <a:gd name="connsiteY7" fmla="*/ 774155 h 1077085"/>
                <a:gd name="connsiteX8" fmla="*/ 165490 w 816229"/>
                <a:gd name="connsiteY8" fmla="*/ 757326 h 1077085"/>
                <a:gd name="connsiteX9" fmla="*/ 162685 w 816229"/>
                <a:gd name="connsiteY9" fmla="*/ 712447 h 1077085"/>
                <a:gd name="connsiteX10" fmla="*/ 199149 w 816229"/>
                <a:gd name="connsiteY10" fmla="*/ 701227 h 1077085"/>
                <a:gd name="connsiteX11" fmla="*/ 274881 w 816229"/>
                <a:gd name="connsiteY11" fmla="*/ 774155 h 1077085"/>
                <a:gd name="connsiteX12" fmla="*/ 246832 w 816229"/>
                <a:gd name="connsiteY12" fmla="*/ 830253 h 1077085"/>
                <a:gd name="connsiteX13" fmla="*/ 154270 w 816229"/>
                <a:gd name="connsiteY13" fmla="*/ 858302 h 1077085"/>
                <a:gd name="connsiteX14" fmla="*/ 157075 w 816229"/>
                <a:gd name="connsiteY14" fmla="*/ 914400 h 1077085"/>
                <a:gd name="connsiteX15" fmla="*/ 89757 w 816229"/>
                <a:gd name="connsiteY15" fmla="*/ 1020987 h 1077085"/>
                <a:gd name="connsiteX16" fmla="*/ 252442 w 816229"/>
                <a:gd name="connsiteY16" fmla="*/ 1077085 h 1077085"/>
                <a:gd name="connsiteX17" fmla="*/ 263662 w 816229"/>
                <a:gd name="connsiteY17" fmla="*/ 1023792 h 1077085"/>
                <a:gd name="connsiteX18" fmla="*/ 347809 w 816229"/>
                <a:gd name="connsiteY18" fmla="*/ 1004158 h 1077085"/>
                <a:gd name="connsiteX19" fmla="*/ 350614 w 816229"/>
                <a:gd name="connsiteY19" fmla="*/ 962084 h 1077085"/>
                <a:gd name="connsiteX20" fmla="*/ 314150 w 816229"/>
                <a:gd name="connsiteY20" fmla="*/ 875132 h 1077085"/>
                <a:gd name="connsiteX21" fmla="*/ 325370 w 816229"/>
                <a:gd name="connsiteY21" fmla="*/ 821839 h 1077085"/>
                <a:gd name="connsiteX22" fmla="*/ 434761 w 816229"/>
                <a:gd name="connsiteY22" fmla="*/ 732081 h 1077085"/>
                <a:gd name="connsiteX23" fmla="*/ 532933 w 816229"/>
                <a:gd name="connsiteY23" fmla="*/ 788180 h 1077085"/>
                <a:gd name="connsiteX24" fmla="*/ 544153 w 816229"/>
                <a:gd name="connsiteY24" fmla="*/ 841473 h 1077085"/>
                <a:gd name="connsiteX25" fmla="*/ 664764 w 816229"/>
                <a:gd name="connsiteY25" fmla="*/ 866717 h 1077085"/>
                <a:gd name="connsiteX26" fmla="*/ 692813 w 816229"/>
                <a:gd name="connsiteY26" fmla="*/ 802204 h 1077085"/>
                <a:gd name="connsiteX27" fmla="*/ 673178 w 816229"/>
                <a:gd name="connsiteY27" fmla="*/ 760131 h 1077085"/>
                <a:gd name="connsiteX28" fmla="*/ 675983 w 816229"/>
                <a:gd name="connsiteY28" fmla="*/ 709642 h 1077085"/>
                <a:gd name="connsiteX29" fmla="*/ 656349 w 816229"/>
                <a:gd name="connsiteY29" fmla="*/ 667569 h 1077085"/>
                <a:gd name="connsiteX30" fmla="*/ 577811 w 816229"/>
                <a:gd name="connsiteY30" fmla="*/ 715252 h 1077085"/>
                <a:gd name="connsiteX31" fmla="*/ 532933 w 816229"/>
                <a:gd name="connsiteY31" fmla="*/ 675983 h 1077085"/>
                <a:gd name="connsiteX32" fmla="*/ 479640 w 816229"/>
                <a:gd name="connsiteY32" fmla="*/ 608666 h 1077085"/>
                <a:gd name="connsiteX33" fmla="*/ 479640 w 816229"/>
                <a:gd name="connsiteY33" fmla="*/ 549762 h 1077085"/>
                <a:gd name="connsiteX34" fmla="*/ 471225 w 816229"/>
                <a:gd name="connsiteY34" fmla="*/ 476835 h 1077085"/>
                <a:gd name="connsiteX35" fmla="*/ 521713 w 816229"/>
                <a:gd name="connsiteY35" fmla="*/ 465615 h 1077085"/>
                <a:gd name="connsiteX36" fmla="*/ 737691 w 816229"/>
                <a:gd name="connsiteY36" fmla="*/ 269272 h 1077085"/>
                <a:gd name="connsiteX37" fmla="*/ 816229 w 816229"/>
                <a:gd name="connsiteY37" fmla="*/ 131831 h 1077085"/>
                <a:gd name="connsiteX38" fmla="*/ 748911 w 816229"/>
                <a:gd name="connsiteY38" fmla="*/ 131831 h 1077085"/>
                <a:gd name="connsiteX39" fmla="*/ 712447 w 816229"/>
                <a:gd name="connsiteY39" fmla="*/ 70123 h 1077085"/>
                <a:gd name="connsiteX40" fmla="*/ 642324 w 816229"/>
                <a:gd name="connsiteY40" fmla="*/ 106587 h 1077085"/>
                <a:gd name="connsiteX41" fmla="*/ 611470 w 816229"/>
                <a:gd name="connsiteY41" fmla="*/ 47684 h 1077085"/>
                <a:gd name="connsiteX42" fmla="*/ 527323 w 816229"/>
                <a:gd name="connsiteY42" fmla="*/ 0 h 1077085"/>
                <a:gd name="connsiteX43" fmla="*/ 375858 w 816229"/>
                <a:gd name="connsiteY43" fmla="*/ 5610 h 1077085"/>
                <a:gd name="connsiteX44" fmla="*/ 409517 w 816229"/>
                <a:gd name="connsiteY44" fmla="*/ 78538 h 1077085"/>
                <a:gd name="connsiteX45" fmla="*/ 398297 w 816229"/>
                <a:gd name="connsiteY45" fmla="*/ 179515 h 1077085"/>
                <a:gd name="connsiteX46" fmla="*/ 224393 w 816229"/>
                <a:gd name="connsiteY46" fmla="*/ 176710 h 1077085"/>
                <a:gd name="connsiteX47" fmla="*/ 70123 w 816229"/>
                <a:gd name="connsiteY47" fmla="*/ 305735 h 1077085"/>
                <a:gd name="connsiteX48" fmla="*/ 81343 w 816229"/>
                <a:gd name="connsiteY48" fmla="*/ 375858 h 1077085"/>
                <a:gd name="connsiteX49" fmla="*/ 2805 w 816229"/>
                <a:gd name="connsiteY49" fmla="*/ 457200 h 1077085"/>
                <a:gd name="connsiteX50" fmla="*/ 0 w 816229"/>
                <a:gd name="connsiteY50" fmla="*/ 737691 h 1077085"/>
                <a:gd name="connsiteX0" fmla="*/ 0 w 816229"/>
                <a:gd name="connsiteY0" fmla="*/ 737691 h 1077085"/>
                <a:gd name="connsiteX1" fmla="*/ 44879 w 816229"/>
                <a:gd name="connsiteY1" fmla="*/ 712447 h 1077085"/>
                <a:gd name="connsiteX2" fmla="*/ 30854 w 816229"/>
                <a:gd name="connsiteY2" fmla="*/ 667569 h 1077085"/>
                <a:gd name="connsiteX3" fmla="*/ 53294 w 816229"/>
                <a:gd name="connsiteY3" fmla="*/ 642324 h 1077085"/>
                <a:gd name="connsiteX4" fmla="*/ 84148 w 816229"/>
                <a:gd name="connsiteY4" fmla="*/ 681593 h 1077085"/>
                <a:gd name="connsiteX5" fmla="*/ 117807 w 816229"/>
                <a:gd name="connsiteY5" fmla="*/ 678788 h 1077085"/>
                <a:gd name="connsiteX6" fmla="*/ 117807 w 816229"/>
                <a:gd name="connsiteY6" fmla="*/ 754521 h 1077085"/>
                <a:gd name="connsiteX7" fmla="*/ 137441 w 816229"/>
                <a:gd name="connsiteY7" fmla="*/ 774155 h 1077085"/>
                <a:gd name="connsiteX8" fmla="*/ 165490 w 816229"/>
                <a:gd name="connsiteY8" fmla="*/ 757326 h 1077085"/>
                <a:gd name="connsiteX9" fmla="*/ 162685 w 816229"/>
                <a:gd name="connsiteY9" fmla="*/ 712447 h 1077085"/>
                <a:gd name="connsiteX10" fmla="*/ 199149 w 816229"/>
                <a:gd name="connsiteY10" fmla="*/ 701227 h 1077085"/>
                <a:gd name="connsiteX11" fmla="*/ 274881 w 816229"/>
                <a:gd name="connsiteY11" fmla="*/ 774155 h 1077085"/>
                <a:gd name="connsiteX12" fmla="*/ 246832 w 816229"/>
                <a:gd name="connsiteY12" fmla="*/ 830253 h 1077085"/>
                <a:gd name="connsiteX13" fmla="*/ 154270 w 816229"/>
                <a:gd name="connsiteY13" fmla="*/ 858302 h 1077085"/>
                <a:gd name="connsiteX14" fmla="*/ 157075 w 816229"/>
                <a:gd name="connsiteY14" fmla="*/ 914400 h 1077085"/>
                <a:gd name="connsiteX15" fmla="*/ 89757 w 816229"/>
                <a:gd name="connsiteY15" fmla="*/ 1020987 h 1077085"/>
                <a:gd name="connsiteX16" fmla="*/ 252442 w 816229"/>
                <a:gd name="connsiteY16" fmla="*/ 1077085 h 1077085"/>
                <a:gd name="connsiteX17" fmla="*/ 263662 w 816229"/>
                <a:gd name="connsiteY17" fmla="*/ 1023792 h 1077085"/>
                <a:gd name="connsiteX18" fmla="*/ 347809 w 816229"/>
                <a:gd name="connsiteY18" fmla="*/ 1004158 h 1077085"/>
                <a:gd name="connsiteX19" fmla="*/ 350614 w 816229"/>
                <a:gd name="connsiteY19" fmla="*/ 962084 h 1077085"/>
                <a:gd name="connsiteX20" fmla="*/ 314150 w 816229"/>
                <a:gd name="connsiteY20" fmla="*/ 875132 h 1077085"/>
                <a:gd name="connsiteX21" fmla="*/ 325370 w 816229"/>
                <a:gd name="connsiteY21" fmla="*/ 821839 h 1077085"/>
                <a:gd name="connsiteX22" fmla="*/ 434761 w 816229"/>
                <a:gd name="connsiteY22" fmla="*/ 732081 h 1077085"/>
                <a:gd name="connsiteX23" fmla="*/ 532933 w 816229"/>
                <a:gd name="connsiteY23" fmla="*/ 788180 h 1077085"/>
                <a:gd name="connsiteX24" fmla="*/ 544153 w 816229"/>
                <a:gd name="connsiteY24" fmla="*/ 841473 h 1077085"/>
                <a:gd name="connsiteX25" fmla="*/ 664764 w 816229"/>
                <a:gd name="connsiteY25" fmla="*/ 866717 h 1077085"/>
                <a:gd name="connsiteX26" fmla="*/ 692813 w 816229"/>
                <a:gd name="connsiteY26" fmla="*/ 802204 h 1077085"/>
                <a:gd name="connsiteX27" fmla="*/ 673178 w 816229"/>
                <a:gd name="connsiteY27" fmla="*/ 760131 h 1077085"/>
                <a:gd name="connsiteX28" fmla="*/ 675983 w 816229"/>
                <a:gd name="connsiteY28" fmla="*/ 709642 h 1077085"/>
                <a:gd name="connsiteX29" fmla="*/ 656349 w 816229"/>
                <a:gd name="connsiteY29" fmla="*/ 667569 h 1077085"/>
                <a:gd name="connsiteX30" fmla="*/ 577811 w 816229"/>
                <a:gd name="connsiteY30" fmla="*/ 715252 h 1077085"/>
                <a:gd name="connsiteX31" fmla="*/ 532933 w 816229"/>
                <a:gd name="connsiteY31" fmla="*/ 675983 h 1077085"/>
                <a:gd name="connsiteX32" fmla="*/ 479640 w 816229"/>
                <a:gd name="connsiteY32" fmla="*/ 608666 h 1077085"/>
                <a:gd name="connsiteX33" fmla="*/ 479640 w 816229"/>
                <a:gd name="connsiteY33" fmla="*/ 549762 h 1077085"/>
                <a:gd name="connsiteX34" fmla="*/ 471225 w 816229"/>
                <a:gd name="connsiteY34" fmla="*/ 476835 h 1077085"/>
                <a:gd name="connsiteX35" fmla="*/ 521713 w 816229"/>
                <a:gd name="connsiteY35" fmla="*/ 465615 h 1077085"/>
                <a:gd name="connsiteX36" fmla="*/ 737691 w 816229"/>
                <a:gd name="connsiteY36" fmla="*/ 269272 h 1077085"/>
                <a:gd name="connsiteX37" fmla="*/ 816229 w 816229"/>
                <a:gd name="connsiteY37" fmla="*/ 131831 h 1077085"/>
                <a:gd name="connsiteX38" fmla="*/ 748911 w 816229"/>
                <a:gd name="connsiteY38" fmla="*/ 131831 h 1077085"/>
                <a:gd name="connsiteX39" fmla="*/ 712447 w 816229"/>
                <a:gd name="connsiteY39" fmla="*/ 70123 h 1077085"/>
                <a:gd name="connsiteX40" fmla="*/ 642324 w 816229"/>
                <a:gd name="connsiteY40" fmla="*/ 106587 h 1077085"/>
                <a:gd name="connsiteX41" fmla="*/ 611470 w 816229"/>
                <a:gd name="connsiteY41" fmla="*/ 47684 h 1077085"/>
                <a:gd name="connsiteX42" fmla="*/ 527323 w 816229"/>
                <a:gd name="connsiteY42" fmla="*/ 0 h 1077085"/>
                <a:gd name="connsiteX43" fmla="*/ 375858 w 816229"/>
                <a:gd name="connsiteY43" fmla="*/ 5610 h 1077085"/>
                <a:gd name="connsiteX44" fmla="*/ 409517 w 816229"/>
                <a:gd name="connsiteY44" fmla="*/ 78538 h 1077085"/>
                <a:gd name="connsiteX45" fmla="*/ 398297 w 816229"/>
                <a:gd name="connsiteY45" fmla="*/ 179515 h 1077085"/>
                <a:gd name="connsiteX46" fmla="*/ 224393 w 816229"/>
                <a:gd name="connsiteY46" fmla="*/ 176710 h 1077085"/>
                <a:gd name="connsiteX47" fmla="*/ 70123 w 816229"/>
                <a:gd name="connsiteY47" fmla="*/ 305735 h 1077085"/>
                <a:gd name="connsiteX48" fmla="*/ 81343 w 816229"/>
                <a:gd name="connsiteY48" fmla="*/ 375858 h 1077085"/>
                <a:gd name="connsiteX49" fmla="*/ 2805 w 816229"/>
                <a:gd name="connsiteY49" fmla="*/ 457200 h 1077085"/>
                <a:gd name="connsiteX50" fmla="*/ 0 w 816229"/>
                <a:gd name="connsiteY50" fmla="*/ 664764 h 1077085"/>
                <a:gd name="connsiteX51" fmla="*/ 0 w 816229"/>
                <a:gd name="connsiteY51" fmla="*/ 737691 h 1077085"/>
                <a:gd name="connsiteX0" fmla="*/ 28050 w 844279"/>
                <a:gd name="connsiteY0" fmla="*/ 737691 h 1077085"/>
                <a:gd name="connsiteX1" fmla="*/ 72929 w 844279"/>
                <a:gd name="connsiteY1" fmla="*/ 712447 h 1077085"/>
                <a:gd name="connsiteX2" fmla="*/ 58904 w 844279"/>
                <a:gd name="connsiteY2" fmla="*/ 667569 h 1077085"/>
                <a:gd name="connsiteX3" fmla="*/ 81344 w 844279"/>
                <a:gd name="connsiteY3" fmla="*/ 642324 h 1077085"/>
                <a:gd name="connsiteX4" fmla="*/ 112198 w 844279"/>
                <a:gd name="connsiteY4" fmla="*/ 681593 h 1077085"/>
                <a:gd name="connsiteX5" fmla="*/ 145857 w 844279"/>
                <a:gd name="connsiteY5" fmla="*/ 678788 h 1077085"/>
                <a:gd name="connsiteX6" fmla="*/ 145857 w 844279"/>
                <a:gd name="connsiteY6" fmla="*/ 754521 h 1077085"/>
                <a:gd name="connsiteX7" fmla="*/ 165491 w 844279"/>
                <a:gd name="connsiteY7" fmla="*/ 774155 h 1077085"/>
                <a:gd name="connsiteX8" fmla="*/ 193540 w 844279"/>
                <a:gd name="connsiteY8" fmla="*/ 757326 h 1077085"/>
                <a:gd name="connsiteX9" fmla="*/ 190735 w 844279"/>
                <a:gd name="connsiteY9" fmla="*/ 712447 h 1077085"/>
                <a:gd name="connsiteX10" fmla="*/ 227199 w 844279"/>
                <a:gd name="connsiteY10" fmla="*/ 701227 h 1077085"/>
                <a:gd name="connsiteX11" fmla="*/ 302931 w 844279"/>
                <a:gd name="connsiteY11" fmla="*/ 774155 h 1077085"/>
                <a:gd name="connsiteX12" fmla="*/ 274882 w 844279"/>
                <a:gd name="connsiteY12" fmla="*/ 830253 h 1077085"/>
                <a:gd name="connsiteX13" fmla="*/ 182320 w 844279"/>
                <a:gd name="connsiteY13" fmla="*/ 858302 h 1077085"/>
                <a:gd name="connsiteX14" fmla="*/ 185125 w 844279"/>
                <a:gd name="connsiteY14" fmla="*/ 914400 h 1077085"/>
                <a:gd name="connsiteX15" fmla="*/ 117807 w 844279"/>
                <a:gd name="connsiteY15" fmla="*/ 1020987 h 1077085"/>
                <a:gd name="connsiteX16" fmla="*/ 280492 w 844279"/>
                <a:gd name="connsiteY16" fmla="*/ 1077085 h 1077085"/>
                <a:gd name="connsiteX17" fmla="*/ 291712 w 844279"/>
                <a:gd name="connsiteY17" fmla="*/ 1023792 h 1077085"/>
                <a:gd name="connsiteX18" fmla="*/ 375859 w 844279"/>
                <a:gd name="connsiteY18" fmla="*/ 1004158 h 1077085"/>
                <a:gd name="connsiteX19" fmla="*/ 378664 w 844279"/>
                <a:gd name="connsiteY19" fmla="*/ 962084 h 1077085"/>
                <a:gd name="connsiteX20" fmla="*/ 342200 w 844279"/>
                <a:gd name="connsiteY20" fmla="*/ 875132 h 1077085"/>
                <a:gd name="connsiteX21" fmla="*/ 353420 w 844279"/>
                <a:gd name="connsiteY21" fmla="*/ 821839 h 1077085"/>
                <a:gd name="connsiteX22" fmla="*/ 462811 w 844279"/>
                <a:gd name="connsiteY22" fmla="*/ 732081 h 1077085"/>
                <a:gd name="connsiteX23" fmla="*/ 560983 w 844279"/>
                <a:gd name="connsiteY23" fmla="*/ 788180 h 1077085"/>
                <a:gd name="connsiteX24" fmla="*/ 572203 w 844279"/>
                <a:gd name="connsiteY24" fmla="*/ 841473 h 1077085"/>
                <a:gd name="connsiteX25" fmla="*/ 692814 w 844279"/>
                <a:gd name="connsiteY25" fmla="*/ 866717 h 1077085"/>
                <a:gd name="connsiteX26" fmla="*/ 720863 w 844279"/>
                <a:gd name="connsiteY26" fmla="*/ 802204 h 1077085"/>
                <a:gd name="connsiteX27" fmla="*/ 701228 w 844279"/>
                <a:gd name="connsiteY27" fmla="*/ 760131 h 1077085"/>
                <a:gd name="connsiteX28" fmla="*/ 704033 w 844279"/>
                <a:gd name="connsiteY28" fmla="*/ 709642 h 1077085"/>
                <a:gd name="connsiteX29" fmla="*/ 684399 w 844279"/>
                <a:gd name="connsiteY29" fmla="*/ 667569 h 1077085"/>
                <a:gd name="connsiteX30" fmla="*/ 605861 w 844279"/>
                <a:gd name="connsiteY30" fmla="*/ 715252 h 1077085"/>
                <a:gd name="connsiteX31" fmla="*/ 560983 w 844279"/>
                <a:gd name="connsiteY31" fmla="*/ 675983 h 1077085"/>
                <a:gd name="connsiteX32" fmla="*/ 507690 w 844279"/>
                <a:gd name="connsiteY32" fmla="*/ 608666 h 1077085"/>
                <a:gd name="connsiteX33" fmla="*/ 507690 w 844279"/>
                <a:gd name="connsiteY33" fmla="*/ 549762 h 1077085"/>
                <a:gd name="connsiteX34" fmla="*/ 499275 w 844279"/>
                <a:gd name="connsiteY34" fmla="*/ 476835 h 1077085"/>
                <a:gd name="connsiteX35" fmla="*/ 549763 w 844279"/>
                <a:gd name="connsiteY35" fmla="*/ 465615 h 1077085"/>
                <a:gd name="connsiteX36" fmla="*/ 765741 w 844279"/>
                <a:gd name="connsiteY36" fmla="*/ 269272 h 1077085"/>
                <a:gd name="connsiteX37" fmla="*/ 844279 w 844279"/>
                <a:gd name="connsiteY37" fmla="*/ 131831 h 1077085"/>
                <a:gd name="connsiteX38" fmla="*/ 776961 w 844279"/>
                <a:gd name="connsiteY38" fmla="*/ 131831 h 1077085"/>
                <a:gd name="connsiteX39" fmla="*/ 740497 w 844279"/>
                <a:gd name="connsiteY39" fmla="*/ 70123 h 1077085"/>
                <a:gd name="connsiteX40" fmla="*/ 670374 w 844279"/>
                <a:gd name="connsiteY40" fmla="*/ 106587 h 1077085"/>
                <a:gd name="connsiteX41" fmla="*/ 639520 w 844279"/>
                <a:gd name="connsiteY41" fmla="*/ 47684 h 1077085"/>
                <a:gd name="connsiteX42" fmla="*/ 555373 w 844279"/>
                <a:gd name="connsiteY42" fmla="*/ 0 h 1077085"/>
                <a:gd name="connsiteX43" fmla="*/ 403908 w 844279"/>
                <a:gd name="connsiteY43" fmla="*/ 5610 h 1077085"/>
                <a:gd name="connsiteX44" fmla="*/ 437567 w 844279"/>
                <a:gd name="connsiteY44" fmla="*/ 78538 h 1077085"/>
                <a:gd name="connsiteX45" fmla="*/ 426347 w 844279"/>
                <a:gd name="connsiteY45" fmla="*/ 179515 h 1077085"/>
                <a:gd name="connsiteX46" fmla="*/ 252443 w 844279"/>
                <a:gd name="connsiteY46" fmla="*/ 176710 h 1077085"/>
                <a:gd name="connsiteX47" fmla="*/ 98173 w 844279"/>
                <a:gd name="connsiteY47" fmla="*/ 305735 h 1077085"/>
                <a:gd name="connsiteX48" fmla="*/ 109393 w 844279"/>
                <a:gd name="connsiteY48" fmla="*/ 375858 h 1077085"/>
                <a:gd name="connsiteX49" fmla="*/ 30855 w 844279"/>
                <a:gd name="connsiteY49" fmla="*/ 457200 h 1077085"/>
                <a:gd name="connsiteX50" fmla="*/ 0 w 844279"/>
                <a:gd name="connsiteY50" fmla="*/ 704032 h 1077085"/>
                <a:gd name="connsiteX51" fmla="*/ 28050 w 844279"/>
                <a:gd name="connsiteY51" fmla="*/ 737691 h 1077085"/>
                <a:gd name="connsiteX0" fmla="*/ 28050 w 844279"/>
                <a:gd name="connsiteY0" fmla="*/ 737691 h 1077085"/>
                <a:gd name="connsiteX1" fmla="*/ 72929 w 844279"/>
                <a:gd name="connsiteY1" fmla="*/ 712447 h 1077085"/>
                <a:gd name="connsiteX2" fmla="*/ 58904 w 844279"/>
                <a:gd name="connsiteY2" fmla="*/ 667569 h 1077085"/>
                <a:gd name="connsiteX3" fmla="*/ 81344 w 844279"/>
                <a:gd name="connsiteY3" fmla="*/ 642324 h 1077085"/>
                <a:gd name="connsiteX4" fmla="*/ 112198 w 844279"/>
                <a:gd name="connsiteY4" fmla="*/ 681593 h 1077085"/>
                <a:gd name="connsiteX5" fmla="*/ 145857 w 844279"/>
                <a:gd name="connsiteY5" fmla="*/ 678788 h 1077085"/>
                <a:gd name="connsiteX6" fmla="*/ 145857 w 844279"/>
                <a:gd name="connsiteY6" fmla="*/ 754521 h 1077085"/>
                <a:gd name="connsiteX7" fmla="*/ 165491 w 844279"/>
                <a:gd name="connsiteY7" fmla="*/ 774155 h 1077085"/>
                <a:gd name="connsiteX8" fmla="*/ 193540 w 844279"/>
                <a:gd name="connsiteY8" fmla="*/ 757326 h 1077085"/>
                <a:gd name="connsiteX9" fmla="*/ 190735 w 844279"/>
                <a:gd name="connsiteY9" fmla="*/ 712447 h 1077085"/>
                <a:gd name="connsiteX10" fmla="*/ 227199 w 844279"/>
                <a:gd name="connsiteY10" fmla="*/ 701227 h 1077085"/>
                <a:gd name="connsiteX11" fmla="*/ 302931 w 844279"/>
                <a:gd name="connsiteY11" fmla="*/ 774155 h 1077085"/>
                <a:gd name="connsiteX12" fmla="*/ 274882 w 844279"/>
                <a:gd name="connsiteY12" fmla="*/ 830253 h 1077085"/>
                <a:gd name="connsiteX13" fmla="*/ 182320 w 844279"/>
                <a:gd name="connsiteY13" fmla="*/ 858302 h 1077085"/>
                <a:gd name="connsiteX14" fmla="*/ 185125 w 844279"/>
                <a:gd name="connsiteY14" fmla="*/ 914400 h 1077085"/>
                <a:gd name="connsiteX15" fmla="*/ 117807 w 844279"/>
                <a:gd name="connsiteY15" fmla="*/ 1020987 h 1077085"/>
                <a:gd name="connsiteX16" fmla="*/ 280492 w 844279"/>
                <a:gd name="connsiteY16" fmla="*/ 1077085 h 1077085"/>
                <a:gd name="connsiteX17" fmla="*/ 291712 w 844279"/>
                <a:gd name="connsiteY17" fmla="*/ 1023792 h 1077085"/>
                <a:gd name="connsiteX18" fmla="*/ 375859 w 844279"/>
                <a:gd name="connsiteY18" fmla="*/ 1004158 h 1077085"/>
                <a:gd name="connsiteX19" fmla="*/ 378664 w 844279"/>
                <a:gd name="connsiteY19" fmla="*/ 962084 h 1077085"/>
                <a:gd name="connsiteX20" fmla="*/ 342200 w 844279"/>
                <a:gd name="connsiteY20" fmla="*/ 875132 h 1077085"/>
                <a:gd name="connsiteX21" fmla="*/ 353420 w 844279"/>
                <a:gd name="connsiteY21" fmla="*/ 821839 h 1077085"/>
                <a:gd name="connsiteX22" fmla="*/ 462811 w 844279"/>
                <a:gd name="connsiteY22" fmla="*/ 732081 h 1077085"/>
                <a:gd name="connsiteX23" fmla="*/ 560983 w 844279"/>
                <a:gd name="connsiteY23" fmla="*/ 788180 h 1077085"/>
                <a:gd name="connsiteX24" fmla="*/ 572203 w 844279"/>
                <a:gd name="connsiteY24" fmla="*/ 841473 h 1077085"/>
                <a:gd name="connsiteX25" fmla="*/ 692814 w 844279"/>
                <a:gd name="connsiteY25" fmla="*/ 866717 h 1077085"/>
                <a:gd name="connsiteX26" fmla="*/ 720863 w 844279"/>
                <a:gd name="connsiteY26" fmla="*/ 802204 h 1077085"/>
                <a:gd name="connsiteX27" fmla="*/ 701228 w 844279"/>
                <a:gd name="connsiteY27" fmla="*/ 760131 h 1077085"/>
                <a:gd name="connsiteX28" fmla="*/ 704033 w 844279"/>
                <a:gd name="connsiteY28" fmla="*/ 709642 h 1077085"/>
                <a:gd name="connsiteX29" fmla="*/ 684399 w 844279"/>
                <a:gd name="connsiteY29" fmla="*/ 667569 h 1077085"/>
                <a:gd name="connsiteX30" fmla="*/ 605861 w 844279"/>
                <a:gd name="connsiteY30" fmla="*/ 715252 h 1077085"/>
                <a:gd name="connsiteX31" fmla="*/ 560983 w 844279"/>
                <a:gd name="connsiteY31" fmla="*/ 675983 h 1077085"/>
                <a:gd name="connsiteX32" fmla="*/ 507690 w 844279"/>
                <a:gd name="connsiteY32" fmla="*/ 608666 h 1077085"/>
                <a:gd name="connsiteX33" fmla="*/ 507690 w 844279"/>
                <a:gd name="connsiteY33" fmla="*/ 549762 h 1077085"/>
                <a:gd name="connsiteX34" fmla="*/ 499275 w 844279"/>
                <a:gd name="connsiteY34" fmla="*/ 476835 h 1077085"/>
                <a:gd name="connsiteX35" fmla="*/ 549763 w 844279"/>
                <a:gd name="connsiteY35" fmla="*/ 465615 h 1077085"/>
                <a:gd name="connsiteX36" fmla="*/ 765741 w 844279"/>
                <a:gd name="connsiteY36" fmla="*/ 269272 h 1077085"/>
                <a:gd name="connsiteX37" fmla="*/ 844279 w 844279"/>
                <a:gd name="connsiteY37" fmla="*/ 131831 h 1077085"/>
                <a:gd name="connsiteX38" fmla="*/ 776961 w 844279"/>
                <a:gd name="connsiteY38" fmla="*/ 131831 h 1077085"/>
                <a:gd name="connsiteX39" fmla="*/ 740497 w 844279"/>
                <a:gd name="connsiteY39" fmla="*/ 70123 h 1077085"/>
                <a:gd name="connsiteX40" fmla="*/ 670374 w 844279"/>
                <a:gd name="connsiteY40" fmla="*/ 106587 h 1077085"/>
                <a:gd name="connsiteX41" fmla="*/ 639520 w 844279"/>
                <a:gd name="connsiteY41" fmla="*/ 47684 h 1077085"/>
                <a:gd name="connsiteX42" fmla="*/ 555373 w 844279"/>
                <a:gd name="connsiteY42" fmla="*/ 0 h 1077085"/>
                <a:gd name="connsiteX43" fmla="*/ 403908 w 844279"/>
                <a:gd name="connsiteY43" fmla="*/ 5610 h 1077085"/>
                <a:gd name="connsiteX44" fmla="*/ 437567 w 844279"/>
                <a:gd name="connsiteY44" fmla="*/ 78538 h 1077085"/>
                <a:gd name="connsiteX45" fmla="*/ 426347 w 844279"/>
                <a:gd name="connsiteY45" fmla="*/ 179515 h 1077085"/>
                <a:gd name="connsiteX46" fmla="*/ 252443 w 844279"/>
                <a:gd name="connsiteY46" fmla="*/ 176710 h 1077085"/>
                <a:gd name="connsiteX47" fmla="*/ 98173 w 844279"/>
                <a:gd name="connsiteY47" fmla="*/ 305735 h 1077085"/>
                <a:gd name="connsiteX48" fmla="*/ 109393 w 844279"/>
                <a:gd name="connsiteY48" fmla="*/ 375858 h 1077085"/>
                <a:gd name="connsiteX49" fmla="*/ 22592 w 844279"/>
                <a:gd name="connsiteY49" fmla="*/ 473725 h 1077085"/>
                <a:gd name="connsiteX50" fmla="*/ 0 w 844279"/>
                <a:gd name="connsiteY50" fmla="*/ 704032 h 1077085"/>
                <a:gd name="connsiteX51" fmla="*/ 28050 w 844279"/>
                <a:gd name="connsiteY51" fmla="*/ 737691 h 1077085"/>
                <a:gd name="connsiteX0" fmla="*/ 28050 w 844279"/>
                <a:gd name="connsiteY0" fmla="*/ 737691 h 1077085"/>
                <a:gd name="connsiteX1" fmla="*/ 72929 w 844279"/>
                <a:gd name="connsiteY1" fmla="*/ 712447 h 1077085"/>
                <a:gd name="connsiteX2" fmla="*/ 58904 w 844279"/>
                <a:gd name="connsiteY2" fmla="*/ 667569 h 1077085"/>
                <a:gd name="connsiteX3" fmla="*/ 81344 w 844279"/>
                <a:gd name="connsiteY3" fmla="*/ 642324 h 1077085"/>
                <a:gd name="connsiteX4" fmla="*/ 112198 w 844279"/>
                <a:gd name="connsiteY4" fmla="*/ 681593 h 1077085"/>
                <a:gd name="connsiteX5" fmla="*/ 145857 w 844279"/>
                <a:gd name="connsiteY5" fmla="*/ 678788 h 1077085"/>
                <a:gd name="connsiteX6" fmla="*/ 145857 w 844279"/>
                <a:gd name="connsiteY6" fmla="*/ 754521 h 1077085"/>
                <a:gd name="connsiteX7" fmla="*/ 165491 w 844279"/>
                <a:gd name="connsiteY7" fmla="*/ 774155 h 1077085"/>
                <a:gd name="connsiteX8" fmla="*/ 193540 w 844279"/>
                <a:gd name="connsiteY8" fmla="*/ 757326 h 1077085"/>
                <a:gd name="connsiteX9" fmla="*/ 190735 w 844279"/>
                <a:gd name="connsiteY9" fmla="*/ 712447 h 1077085"/>
                <a:gd name="connsiteX10" fmla="*/ 227199 w 844279"/>
                <a:gd name="connsiteY10" fmla="*/ 701227 h 1077085"/>
                <a:gd name="connsiteX11" fmla="*/ 302931 w 844279"/>
                <a:gd name="connsiteY11" fmla="*/ 774155 h 1077085"/>
                <a:gd name="connsiteX12" fmla="*/ 274882 w 844279"/>
                <a:gd name="connsiteY12" fmla="*/ 830253 h 1077085"/>
                <a:gd name="connsiteX13" fmla="*/ 182320 w 844279"/>
                <a:gd name="connsiteY13" fmla="*/ 858302 h 1077085"/>
                <a:gd name="connsiteX14" fmla="*/ 185125 w 844279"/>
                <a:gd name="connsiteY14" fmla="*/ 914400 h 1077085"/>
                <a:gd name="connsiteX15" fmla="*/ 117807 w 844279"/>
                <a:gd name="connsiteY15" fmla="*/ 1020987 h 1077085"/>
                <a:gd name="connsiteX16" fmla="*/ 280492 w 844279"/>
                <a:gd name="connsiteY16" fmla="*/ 1077085 h 1077085"/>
                <a:gd name="connsiteX17" fmla="*/ 291712 w 844279"/>
                <a:gd name="connsiteY17" fmla="*/ 1023792 h 1077085"/>
                <a:gd name="connsiteX18" fmla="*/ 375859 w 844279"/>
                <a:gd name="connsiteY18" fmla="*/ 1004158 h 1077085"/>
                <a:gd name="connsiteX19" fmla="*/ 378664 w 844279"/>
                <a:gd name="connsiteY19" fmla="*/ 962084 h 1077085"/>
                <a:gd name="connsiteX20" fmla="*/ 342200 w 844279"/>
                <a:gd name="connsiteY20" fmla="*/ 875132 h 1077085"/>
                <a:gd name="connsiteX21" fmla="*/ 353420 w 844279"/>
                <a:gd name="connsiteY21" fmla="*/ 821839 h 1077085"/>
                <a:gd name="connsiteX22" fmla="*/ 462811 w 844279"/>
                <a:gd name="connsiteY22" fmla="*/ 732081 h 1077085"/>
                <a:gd name="connsiteX23" fmla="*/ 560983 w 844279"/>
                <a:gd name="connsiteY23" fmla="*/ 788180 h 1077085"/>
                <a:gd name="connsiteX24" fmla="*/ 572203 w 844279"/>
                <a:gd name="connsiteY24" fmla="*/ 841473 h 1077085"/>
                <a:gd name="connsiteX25" fmla="*/ 692814 w 844279"/>
                <a:gd name="connsiteY25" fmla="*/ 866717 h 1077085"/>
                <a:gd name="connsiteX26" fmla="*/ 720863 w 844279"/>
                <a:gd name="connsiteY26" fmla="*/ 802204 h 1077085"/>
                <a:gd name="connsiteX27" fmla="*/ 701228 w 844279"/>
                <a:gd name="connsiteY27" fmla="*/ 760131 h 1077085"/>
                <a:gd name="connsiteX28" fmla="*/ 704033 w 844279"/>
                <a:gd name="connsiteY28" fmla="*/ 709642 h 1077085"/>
                <a:gd name="connsiteX29" fmla="*/ 684399 w 844279"/>
                <a:gd name="connsiteY29" fmla="*/ 667569 h 1077085"/>
                <a:gd name="connsiteX30" fmla="*/ 605861 w 844279"/>
                <a:gd name="connsiteY30" fmla="*/ 715252 h 1077085"/>
                <a:gd name="connsiteX31" fmla="*/ 560983 w 844279"/>
                <a:gd name="connsiteY31" fmla="*/ 675983 h 1077085"/>
                <a:gd name="connsiteX32" fmla="*/ 507690 w 844279"/>
                <a:gd name="connsiteY32" fmla="*/ 608666 h 1077085"/>
                <a:gd name="connsiteX33" fmla="*/ 507690 w 844279"/>
                <a:gd name="connsiteY33" fmla="*/ 549762 h 1077085"/>
                <a:gd name="connsiteX34" fmla="*/ 499275 w 844279"/>
                <a:gd name="connsiteY34" fmla="*/ 476835 h 1077085"/>
                <a:gd name="connsiteX35" fmla="*/ 549763 w 844279"/>
                <a:gd name="connsiteY35" fmla="*/ 465615 h 1077085"/>
                <a:gd name="connsiteX36" fmla="*/ 765741 w 844279"/>
                <a:gd name="connsiteY36" fmla="*/ 269272 h 1077085"/>
                <a:gd name="connsiteX37" fmla="*/ 844279 w 844279"/>
                <a:gd name="connsiteY37" fmla="*/ 131831 h 1077085"/>
                <a:gd name="connsiteX38" fmla="*/ 776961 w 844279"/>
                <a:gd name="connsiteY38" fmla="*/ 131831 h 1077085"/>
                <a:gd name="connsiteX39" fmla="*/ 740497 w 844279"/>
                <a:gd name="connsiteY39" fmla="*/ 70123 h 1077085"/>
                <a:gd name="connsiteX40" fmla="*/ 670374 w 844279"/>
                <a:gd name="connsiteY40" fmla="*/ 106587 h 1077085"/>
                <a:gd name="connsiteX41" fmla="*/ 639520 w 844279"/>
                <a:gd name="connsiteY41" fmla="*/ 47684 h 1077085"/>
                <a:gd name="connsiteX42" fmla="*/ 555373 w 844279"/>
                <a:gd name="connsiteY42" fmla="*/ 0 h 1077085"/>
                <a:gd name="connsiteX43" fmla="*/ 403908 w 844279"/>
                <a:gd name="connsiteY43" fmla="*/ 5610 h 1077085"/>
                <a:gd name="connsiteX44" fmla="*/ 437567 w 844279"/>
                <a:gd name="connsiteY44" fmla="*/ 78538 h 1077085"/>
                <a:gd name="connsiteX45" fmla="*/ 426347 w 844279"/>
                <a:gd name="connsiteY45" fmla="*/ 179515 h 1077085"/>
                <a:gd name="connsiteX46" fmla="*/ 252443 w 844279"/>
                <a:gd name="connsiteY46" fmla="*/ 176710 h 1077085"/>
                <a:gd name="connsiteX47" fmla="*/ 98173 w 844279"/>
                <a:gd name="connsiteY47" fmla="*/ 305735 h 1077085"/>
                <a:gd name="connsiteX48" fmla="*/ 109393 w 844279"/>
                <a:gd name="connsiteY48" fmla="*/ 375858 h 1077085"/>
                <a:gd name="connsiteX49" fmla="*/ 19838 w 844279"/>
                <a:gd name="connsiteY49" fmla="*/ 465462 h 1077085"/>
                <a:gd name="connsiteX50" fmla="*/ 0 w 844279"/>
                <a:gd name="connsiteY50" fmla="*/ 704032 h 1077085"/>
                <a:gd name="connsiteX51" fmla="*/ 28050 w 844279"/>
                <a:gd name="connsiteY51" fmla="*/ 737691 h 107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844279" h="1077085">
                  <a:moveTo>
                    <a:pt x="28050" y="737691"/>
                  </a:moveTo>
                  <a:lnTo>
                    <a:pt x="72929" y="712447"/>
                  </a:lnTo>
                  <a:lnTo>
                    <a:pt x="58904" y="667569"/>
                  </a:lnTo>
                  <a:lnTo>
                    <a:pt x="81344" y="642324"/>
                  </a:lnTo>
                  <a:lnTo>
                    <a:pt x="112198" y="681593"/>
                  </a:lnTo>
                  <a:lnTo>
                    <a:pt x="145857" y="678788"/>
                  </a:lnTo>
                  <a:lnTo>
                    <a:pt x="145857" y="754521"/>
                  </a:lnTo>
                  <a:lnTo>
                    <a:pt x="165491" y="774155"/>
                  </a:lnTo>
                  <a:lnTo>
                    <a:pt x="193540" y="757326"/>
                  </a:lnTo>
                  <a:lnTo>
                    <a:pt x="190735" y="712447"/>
                  </a:lnTo>
                  <a:lnTo>
                    <a:pt x="227199" y="701227"/>
                  </a:lnTo>
                  <a:lnTo>
                    <a:pt x="302931" y="774155"/>
                  </a:lnTo>
                  <a:lnTo>
                    <a:pt x="274882" y="830253"/>
                  </a:lnTo>
                  <a:lnTo>
                    <a:pt x="182320" y="858302"/>
                  </a:lnTo>
                  <a:lnTo>
                    <a:pt x="185125" y="914400"/>
                  </a:lnTo>
                  <a:lnTo>
                    <a:pt x="117807" y="1020987"/>
                  </a:lnTo>
                  <a:lnTo>
                    <a:pt x="280492" y="1077085"/>
                  </a:lnTo>
                  <a:lnTo>
                    <a:pt x="291712" y="1023792"/>
                  </a:lnTo>
                  <a:lnTo>
                    <a:pt x="375859" y="1004158"/>
                  </a:lnTo>
                  <a:lnTo>
                    <a:pt x="378664" y="962084"/>
                  </a:lnTo>
                  <a:lnTo>
                    <a:pt x="342200" y="875132"/>
                  </a:lnTo>
                  <a:lnTo>
                    <a:pt x="353420" y="821839"/>
                  </a:lnTo>
                  <a:lnTo>
                    <a:pt x="462811" y="732081"/>
                  </a:lnTo>
                  <a:lnTo>
                    <a:pt x="560983" y="788180"/>
                  </a:lnTo>
                  <a:lnTo>
                    <a:pt x="572203" y="841473"/>
                  </a:lnTo>
                  <a:lnTo>
                    <a:pt x="692814" y="866717"/>
                  </a:lnTo>
                  <a:lnTo>
                    <a:pt x="720863" y="802204"/>
                  </a:lnTo>
                  <a:lnTo>
                    <a:pt x="701228" y="760131"/>
                  </a:lnTo>
                  <a:lnTo>
                    <a:pt x="704033" y="709642"/>
                  </a:lnTo>
                  <a:lnTo>
                    <a:pt x="684399" y="667569"/>
                  </a:lnTo>
                  <a:lnTo>
                    <a:pt x="605861" y="715252"/>
                  </a:lnTo>
                  <a:lnTo>
                    <a:pt x="560983" y="675983"/>
                  </a:lnTo>
                  <a:lnTo>
                    <a:pt x="507690" y="608666"/>
                  </a:lnTo>
                  <a:lnTo>
                    <a:pt x="507690" y="549762"/>
                  </a:lnTo>
                  <a:lnTo>
                    <a:pt x="499275" y="476835"/>
                  </a:lnTo>
                  <a:lnTo>
                    <a:pt x="549763" y="465615"/>
                  </a:lnTo>
                  <a:lnTo>
                    <a:pt x="765741" y="269272"/>
                  </a:lnTo>
                  <a:lnTo>
                    <a:pt x="844279" y="131831"/>
                  </a:lnTo>
                  <a:lnTo>
                    <a:pt x="776961" y="131831"/>
                  </a:lnTo>
                  <a:lnTo>
                    <a:pt x="740497" y="70123"/>
                  </a:lnTo>
                  <a:lnTo>
                    <a:pt x="670374" y="106587"/>
                  </a:lnTo>
                  <a:lnTo>
                    <a:pt x="639520" y="47684"/>
                  </a:lnTo>
                  <a:lnTo>
                    <a:pt x="555373" y="0"/>
                  </a:lnTo>
                  <a:lnTo>
                    <a:pt x="403908" y="5610"/>
                  </a:lnTo>
                  <a:lnTo>
                    <a:pt x="437567" y="78538"/>
                  </a:lnTo>
                  <a:lnTo>
                    <a:pt x="426347" y="179515"/>
                  </a:lnTo>
                  <a:lnTo>
                    <a:pt x="252443" y="176710"/>
                  </a:lnTo>
                  <a:lnTo>
                    <a:pt x="98173" y="305735"/>
                  </a:lnTo>
                  <a:lnTo>
                    <a:pt x="109393" y="375858"/>
                  </a:lnTo>
                  <a:lnTo>
                    <a:pt x="19838" y="465462"/>
                  </a:lnTo>
                  <a:lnTo>
                    <a:pt x="0" y="704032"/>
                  </a:lnTo>
                  <a:lnTo>
                    <a:pt x="28050" y="737691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CF1E83B5-26C7-4D36-81CA-940483AA3422}"/>
                </a:ext>
              </a:extLst>
            </p:cNvPr>
            <p:cNvSpPr/>
            <p:nvPr/>
          </p:nvSpPr>
          <p:spPr>
            <a:xfrm>
              <a:off x="3173413" y="2898775"/>
              <a:ext cx="211137" cy="188913"/>
            </a:xfrm>
            <a:custGeom>
              <a:avLst/>
              <a:gdLst>
                <a:gd name="connsiteX0" fmla="*/ 112197 w 213173"/>
                <a:gd name="connsiteY0" fmla="*/ 0 h 193539"/>
                <a:gd name="connsiteX1" fmla="*/ 0 w 213173"/>
                <a:gd name="connsiteY1" fmla="*/ 78538 h 193539"/>
                <a:gd name="connsiteX2" fmla="*/ 0 w 213173"/>
                <a:gd name="connsiteY2" fmla="*/ 115002 h 193539"/>
                <a:gd name="connsiteX3" fmla="*/ 72928 w 213173"/>
                <a:gd name="connsiteY3" fmla="*/ 187929 h 193539"/>
                <a:gd name="connsiteX4" fmla="*/ 123416 w 213173"/>
                <a:gd name="connsiteY4" fmla="*/ 193539 h 193539"/>
                <a:gd name="connsiteX5" fmla="*/ 151466 w 213173"/>
                <a:gd name="connsiteY5" fmla="*/ 176710 h 193539"/>
                <a:gd name="connsiteX6" fmla="*/ 213173 w 213173"/>
                <a:gd name="connsiteY6" fmla="*/ 106587 h 193539"/>
                <a:gd name="connsiteX7" fmla="*/ 190734 w 213173"/>
                <a:gd name="connsiteY7" fmla="*/ 61708 h 193539"/>
                <a:gd name="connsiteX8" fmla="*/ 112197 w 213173"/>
                <a:gd name="connsiteY8" fmla="*/ 0 h 193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73" h="193539">
                  <a:moveTo>
                    <a:pt x="112197" y="0"/>
                  </a:moveTo>
                  <a:lnTo>
                    <a:pt x="0" y="78538"/>
                  </a:lnTo>
                  <a:lnTo>
                    <a:pt x="0" y="115002"/>
                  </a:lnTo>
                  <a:lnTo>
                    <a:pt x="72928" y="187929"/>
                  </a:lnTo>
                  <a:lnTo>
                    <a:pt x="123416" y="193539"/>
                  </a:lnTo>
                  <a:lnTo>
                    <a:pt x="151466" y="176710"/>
                  </a:lnTo>
                  <a:lnTo>
                    <a:pt x="213173" y="106587"/>
                  </a:lnTo>
                  <a:lnTo>
                    <a:pt x="190734" y="61708"/>
                  </a:lnTo>
                  <a:lnTo>
                    <a:pt x="11219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E275D015-A343-4502-B982-593592BA61E6}"/>
                </a:ext>
              </a:extLst>
            </p:cNvPr>
            <p:cNvSpPr/>
            <p:nvPr/>
          </p:nvSpPr>
          <p:spPr>
            <a:xfrm>
              <a:off x="2457450" y="2824163"/>
              <a:ext cx="1014413" cy="984250"/>
            </a:xfrm>
            <a:custGeom>
              <a:avLst/>
              <a:gdLst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34035 w 1029402"/>
                <a:gd name="connsiteY39" fmla="*/ 201953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12447 w 1029402"/>
                <a:gd name="connsiteY42" fmla="*/ 201953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84148 w 1029402"/>
                <a:gd name="connsiteY75" fmla="*/ 513298 h 998547"/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34035 w 1029402"/>
                <a:gd name="connsiteY39" fmla="*/ 201953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12447 w 1029402"/>
                <a:gd name="connsiteY42" fmla="*/ 201953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115002 w 1029402"/>
                <a:gd name="connsiteY75" fmla="*/ 488054 h 998547"/>
                <a:gd name="connsiteX76" fmla="*/ 84148 w 1029402"/>
                <a:gd name="connsiteY76" fmla="*/ 513298 h 998547"/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34035 w 1029402"/>
                <a:gd name="connsiteY39" fmla="*/ 201953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12447 w 1029402"/>
                <a:gd name="connsiteY42" fmla="*/ 201953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117807 w 1029402"/>
                <a:gd name="connsiteY75" fmla="*/ 465615 h 998547"/>
                <a:gd name="connsiteX76" fmla="*/ 84148 w 1029402"/>
                <a:gd name="connsiteY76" fmla="*/ 513298 h 998547"/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34035 w 1029402"/>
                <a:gd name="connsiteY39" fmla="*/ 201953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28972 w 1029402"/>
                <a:gd name="connsiteY42" fmla="*/ 188182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117807 w 1029402"/>
                <a:gd name="connsiteY75" fmla="*/ 465615 h 998547"/>
                <a:gd name="connsiteX76" fmla="*/ 84148 w 1029402"/>
                <a:gd name="connsiteY76" fmla="*/ 513298 h 998547"/>
                <a:gd name="connsiteX0" fmla="*/ 84148 w 1029402"/>
                <a:gd name="connsiteY0" fmla="*/ 513298 h 998547"/>
                <a:gd name="connsiteX1" fmla="*/ 75733 w 1029402"/>
                <a:gd name="connsiteY1" fmla="*/ 563786 h 998547"/>
                <a:gd name="connsiteX2" fmla="*/ 11220 w 1029402"/>
                <a:gd name="connsiteY2" fmla="*/ 569396 h 998547"/>
                <a:gd name="connsiteX3" fmla="*/ 0 w 1029402"/>
                <a:gd name="connsiteY3" fmla="*/ 625494 h 998547"/>
                <a:gd name="connsiteX4" fmla="*/ 42074 w 1029402"/>
                <a:gd name="connsiteY4" fmla="*/ 712446 h 998547"/>
                <a:gd name="connsiteX5" fmla="*/ 106587 w 1029402"/>
                <a:gd name="connsiteY5" fmla="*/ 802204 h 998547"/>
                <a:gd name="connsiteX6" fmla="*/ 129026 w 1029402"/>
                <a:gd name="connsiteY6" fmla="*/ 816228 h 998547"/>
                <a:gd name="connsiteX7" fmla="*/ 143051 w 1029402"/>
                <a:gd name="connsiteY7" fmla="*/ 877936 h 998547"/>
                <a:gd name="connsiteX8" fmla="*/ 232808 w 1029402"/>
                <a:gd name="connsiteY8" fmla="*/ 914400 h 998547"/>
                <a:gd name="connsiteX9" fmla="*/ 260857 w 1029402"/>
                <a:gd name="connsiteY9" fmla="*/ 897570 h 998547"/>
                <a:gd name="connsiteX10" fmla="*/ 311345 w 1029402"/>
                <a:gd name="connsiteY10" fmla="*/ 897570 h 998547"/>
                <a:gd name="connsiteX11" fmla="*/ 398297 w 1029402"/>
                <a:gd name="connsiteY11" fmla="*/ 838667 h 998547"/>
                <a:gd name="connsiteX12" fmla="*/ 423541 w 1029402"/>
                <a:gd name="connsiteY12" fmla="*/ 861107 h 998547"/>
                <a:gd name="connsiteX13" fmla="*/ 490859 w 1029402"/>
                <a:gd name="connsiteY13" fmla="*/ 847082 h 998547"/>
                <a:gd name="connsiteX14" fmla="*/ 521713 w 1029402"/>
                <a:gd name="connsiteY14" fmla="*/ 880741 h 998547"/>
                <a:gd name="connsiteX15" fmla="*/ 535738 w 1029402"/>
                <a:gd name="connsiteY15" fmla="*/ 984523 h 998547"/>
                <a:gd name="connsiteX16" fmla="*/ 575006 w 1029402"/>
                <a:gd name="connsiteY16" fmla="*/ 962083 h 998547"/>
                <a:gd name="connsiteX17" fmla="*/ 622690 w 1029402"/>
                <a:gd name="connsiteY17" fmla="*/ 998547 h 998547"/>
                <a:gd name="connsiteX18" fmla="*/ 678788 w 1029402"/>
                <a:gd name="connsiteY18" fmla="*/ 920010 h 998547"/>
                <a:gd name="connsiteX19" fmla="*/ 748911 w 1029402"/>
                <a:gd name="connsiteY19" fmla="*/ 908790 h 998547"/>
                <a:gd name="connsiteX20" fmla="*/ 762935 w 1029402"/>
                <a:gd name="connsiteY20" fmla="*/ 863912 h 998547"/>
                <a:gd name="connsiteX21" fmla="*/ 720862 w 1029402"/>
                <a:gd name="connsiteY21" fmla="*/ 847082 h 998547"/>
                <a:gd name="connsiteX22" fmla="*/ 701227 w 1029402"/>
                <a:gd name="connsiteY22" fmla="*/ 793789 h 998547"/>
                <a:gd name="connsiteX23" fmla="*/ 715252 w 1029402"/>
                <a:gd name="connsiteY23" fmla="*/ 748910 h 998547"/>
                <a:gd name="connsiteX24" fmla="*/ 687203 w 1029402"/>
                <a:gd name="connsiteY24" fmla="*/ 720861 h 998547"/>
                <a:gd name="connsiteX25" fmla="*/ 656349 w 1029402"/>
                <a:gd name="connsiteY25" fmla="*/ 720861 h 998547"/>
                <a:gd name="connsiteX26" fmla="*/ 633910 w 1029402"/>
                <a:gd name="connsiteY26" fmla="*/ 690007 h 998547"/>
                <a:gd name="connsiteX27" fmla="*/ 650739 w 1029402"/>
                <a:gd name="connsiteY27" fmla="*/ 670373 h 998547"/>
                <a:gd name="connsiteX28" fmla="*/ 729276 w 1029402"/>
                <a:gd name="connsiteY28" fmla="*/ 678788 h 998547"/>
                <a:gd name="connsiteX29" fmla="*/ 816229 w 1029402"/>
                <a:gd name="connsiteY29" fmla="*/ 619885 h 998547"/>
                <a:gd name="connsiteX30" fmla="*/ 911595 w 1029402"/>
                <a:gd name="connsiteY30" fmla="*/ 611470 h 998547"/>
                <a:gd name="connsiteX31" fmla="*/ 920010 w 1029402"/>
                <a:gd name="connsiteY31" fmla="*/ 558177 h 998547"/>
                <a:gd name="connsiteX32" fmla="*/ 886351 w 1029402"/>
                <a:gd name="connsiteY32" fmla="*/ 521713 h 998547"/>
                <a:gd name="connsiteX33" fmla="*/ 920010 w 1029402"/>
                <a:gd name="connsiteY33" fmla="*/ 429151 h 998547"/>
                <a:gd name="connsiteX34" fmla="*/ 978913 w 1029402"/>
                <a:gd name="connsiteY34" fmla="*/ 412321 h 998547"/>
                <a:gd name="connsiteX35" fmla="*/ 1018182 w 1029402"/>
                <a:gd name="connsiteY35" fmla="*/ 359028 h 998547"/>
                <a:gd name="connsiteX36" fmla="*/ 1006962 w 1029402"/>
                <a:gd name="connsiteY36" fmla="*/ 294515 h 998547"/>
                <a:gd name="connsiteX37" fmla="*/ 1020987 w 1029402"/>
                <a:gd name="connsiteY37" fmla="*/ 283296 h 998547"/>
                <a:gd name="connsiteX38" fmla="*/ 1029402 w 1029402"/>
                <a:gd name="connsiteY38" fmla="*/ 213173 h 998547"/>
                <a:gd name="connsiteX39" fmla="*/ 942297 w 1029402"/>
                <a:gd name="connsiteY39" fmla="*/ 185428 h 998547"/>
                <a:gd name="connsiteX40" fmla="*/ 852692 w 1029402"/>
                <a:gd name="connsiteY40" fmla="*/ 274881 h 998547"/>
                <a:gd name="connsiteX41" fmla="*/ 813424 w 1029402"/>
                <a:gd name="connsiteY41" fmla="*/ 269271 h 998547"/>
                <a:gd name="connsiteX42" fmla="*/ 728972 w 1029402"/>
                <a:gd name="connsiteY42" fmla="*/ 188182 h 998547"/>
                <a:gd name="connsiteX43" fmla="*/ 709642 w 1029402"/>
                <a:gd name="connsiteY43" fmla="*/ 227197 h 998547"/>
                <a:gd name="connsiteX44" fmla="*/ 743301 w 1029402"/>
                <a:gd name="connsiteY44" fmla="*/ 314150 h 998547"/>
                <a:gd name="connsiteX45" fmla="*/ 737691 w 1029402"/>
                <a:gd name="connsiteY45" fmla="*/ 353418 h 998547"/>
                <a:gd name="connsiteX46" fmla="*/ 659154 w 1029402"/>
                <a:gd name="connsiteY46" fmla="*/ 370248 h 998547"/>
                <a:gd name="connsiteX47" fmla="*/ 636714 w 1029402"/>
                <a:gd name="connsiteY47" fmla="*/ 420736 h 998547"/>
                <a:gd name="connsiteX48" fmla="*/ 493664 w 1029402"/>
                <a:gd name="connsiteY48" fmla="*/ 367443 h 998547"/>
                <a:gd name="connsiteX49" fmla="*/ 560982 w 1029402"/>
                <a:gd name="connsiteY49" fmla="*/ 260856 h 998547"/>
                <a:gd name="connsiteX50" fmla="*/ 546957 w 1029402"/>
                <a:gd name="connsiteY50" fmla="*/ 201953 h 998547"/>
                <a:gd name="connsiteX51" fmla="*/ 636714 w 1029402"/>
                <a:gd name="connsiteY51" fmla="*/ 173904 h 998547"/>
                <a:gd name="connsiteX52" fmla="*/ 667568 w 1029402"/>
                <a:gd name="connsiteY52" fmla="*/ 120611 h 998547"/>
                <a:gd name="connsiteX53" fmla="*/ 597446 w 1029402"/>
                <a:gd name="connsiteY53" fmla="*/ 50488 h 998547"/>
                <a:gd name="connsiteX54" fmla="*/ 566592 w 1029402"/>
                <a:gd name="connsiteY54" fmla="*/ 53293 h 998547"/>
                <a:gd name="connsiteX55" fmla="*/ 563787 w 1029402"/>
                <a:gd name="connsiteY55" fmla="*/ 103781 h 998547"/>
                <a:gd name="connsiteX56" fmla="*/ 527323 w 1029402"/>
                <a:gd name="connsiteY56" fmla="*/ 120611 h 998547"/>
                <a:gd name="connsiteX57" fmla="*/ 521713 w 1029402"/>
                <a:gd name="connsiteY57" fmla="*/ 92562 h 998547"/>
                <a:gd name="connsiteX58" fmla="*/ 504884 w 1029402"/>
                <a:gd name="connsiteY58" fmla="*/ 30854 h 998547"/>
                <a:gd name="connsiteX59" fmla="*/ 474030 w 1029402"/>
                <a:gd name="connsiteY59" fmla="*/ 30854 h 998547"/>
                <a:gd name="connsiteX60" fmla="*/ 443176 w 1029402"/>
                <a:gd name="connsiteY60" fmla="*/ 0 h 998547"/>
                <a:gd name="connsiteX61" fmla="*/ 434761 w 1029402"/>
                <a:gd name="connsiteY61" fmla="*/ 22439 h 998547"/>
                <a:gd name="connsiteX62" fmla="*/ 443176 w 1029402"/>
                <a:gd name="connsiteY62" fmla="*/ 67318 h 998547"/>
                <a:gd name="connsiteX63" fmla="*/ 398297 w 1029402"/>
                <a:gd name="connsiteY63" fmla="*/ 81342 h 998547"/>
                <a:gd name="connsiteX64" fmla="*/ 381468 w 1029402"/>
                <a:gd name="connsiteY64" fmla="*/ 100977 h 998547"/>
                <a:gd name="connsiteX65" fmla="*/ 333784 w 1029402"/>
                <a:gd name="connsiteY65" fmla="*/ 117806 h 998547"/>
                <a:gd name="connsiteX66" fmla="*/ 336589 w 1029402"/>
                <a:gd name="connsiteY66" fmla="*/ 159880 h 998547"/>
                <a:gd name="connsiteX67" fmla="*/ 392687 w 1029402"/>
                <a:gd name="connsiteY67" fmla="*/ 221588 h 998547"/>
                <a:gd name="connsiteX68" fmla="*/ 375858 w 1029402"/>
                <a:gd name="connsiteY68" fmla="*/ 300125 h 998547"/>
                <a:gd name="connsiteX69" fmla="*/ 415127 w 1029402"/>
                <a:gd name="connsiteY69" fmla="*/ 333784 h 998547"/>
                <a:gd name="connsiteX70" fmla="*/ 417932 w 1029402"/>
                <a:gd name="connsiteY70" fmla="*/ 370248 h 998547"/>
                <a:gd name="connsiteX71" fmla="*/ 373053 w 1029402"/>
                <a:gd name="connsiteY71" fmla="*/ 434761 h 998547"/>
                <a:gd name="connsiteX72" fmla="*/ 336589 w 1029402"/>
                <a:gd name="connsiteY72" fmla="*/ 524518 h 998547"/>
                <a:gd name="connsiteX73" fmla="*/ 230003 w 1029402"/>
                <a:gd name="connsiteY73" fmla="*/ 445980 h 998547"/>
                <a:gd name="connsiteX74" fmla="*/ 171100 w 1029402"/>
                <a:gd name="connsiteY74" fmla="*/ 465615 h 998547"/>
                <a:gd name="connsiteX75" fmla="*/ 117807 w 1029402"/>
                <a:gd name="connsiteY75" fmla="*/ 465615 h 998547"/>
                <a:gd name="connsiteX76" fmla="*/ 84148 w 1029402"/>
                <a:gd name="connsiteY76" fmla="*/ 513298 h 998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29402" h="998547">
                  <a:moveTo>
                    <a:pt x="84148" y="513298"/>
                  </a:moveTo>
                  <a:lnTo>
                    <a:pt x="75733" y="563786"/>
                  </a:lnTo>
                  <a:lnTo>
                    <a:pt x="11220" y="569396"/>
                  </a:lnTo>
                  <a:lnTo>
                    <a:pt x="0" y="625494"/>
                  </a:lnTo>
                  <a:lnTo>
                    <a:pt x="42074" y="712446"/>
                  </a:lnTo>
                  <a:lnTo>
                    <a:pt x="106587" y="802204"/>
                  </a:lnTo>
                  <a:lnTo>
                    <a:pt x="129026" y="816228"/>
                  </a:lnTo>
                  <a:lnTo>
                    <a:pt x="143051" y="877936"/>
                  </a:lnTo>
                  <a:lnTo>
                    <a:pt x="232808" y="914400"/>
                  </a:lnTo>
                  <a:lnTo>
                    <a:pt x="260857" y="897570"/>
                  </a:lnTo>
                  <a:lnTo>
                    <a:pt x="311345" y="897570"/>
                  </a:lnTo>
                  <a:lnTo>
                    <a:pt x="398297" y="838667"/>
                  </a:lnTo>
                  <a:lnTo>
                    <a:pt x="423541" y="861107"/>
                  </a:lnTo>
                  <a:lnTo>
                    <a:pt x="490859" y="847082"/>
                  </a:lnTo>
                  <a:lnTo>
                    <a:pt x="521713" y="880741"/>
                  </a:lnTo>
                  <a:lnTo>
                    <a:pt x="535738" y="984523"/>
                  </a:lnTo>
                  <a:lnTo>
                    <a:pt x="575006" y="962083"/>
                  </a:lnTo>
                  <a:lnTo>
                    <a:pt x="622690" y="998547"/>
                  </a:lnTo>
                  <a:lnTo>
                    <a:pt x="678788" y="920010"/>
                  </a:lnTo>
                  <a:lnTo>
                    <a:pt x="748911" y="908790"/>
                  </a:lnTo>
                  <a:lnTo>
                    <a:pt x="762935" y="863912"/>
                  </a:lnTo>
                  <a:lnTo>
                    <a:pt x="720862" y="847082"/>
                  </a:lnTo>
                  <a:lnTo>
                    <a:pt x="701227" y="793789"/>
                  </a:lnTo>
                  <a:lnTo>
                    <a:pt x="715252" y="748910"/>
                  </a:lnTo>
                  <a:lnTo>
                    <a:pt x="687203" y="720861"/>
                  </a:lnTo>
                  <a:lnTo>
                    <a:pt x="656349" y="720861"/>
                  </a:lnTo>
                  <a:lnTo>
                    <a:pt x="633910" y="690007"/>
                  </a:lnTo>
                  <a:lnTo>
                    <a:pt x="650739" y="670373"/>
                  </a:lnTo>
                  <a:lnTo>
                    <a:pt x="729276" y="678788"/>
                  </a:lnTo>
                  <a:lnTo>
                    <a:pt x="816229" y="619885"/>
                  </a:lnTo>
                  <a:lnTo>
                    <a:pt x="911595" y="611470"/>
                  </a:lnTo>
                  <a:lnTo>
                    <a:pt x="920010" y="558177"/>
                  </a:lnTo>
                  <a:lnTo>
                    <a:pt x="886351" y="521713"/>
                  </a:lnTo>
                  <a:lnTo>
                    <a:pt x="920010" y="429151"/>
                  </a:lnTo>
                  <a:lnTo>
                    <a:pt x="978913" y="412321"/>
                  </a:lnTo>
                  <a:lnTo>
                    <a:pt x="1018182" y="359028"/>
                  </a:lnTo>
                  <a:lnTo>
                    <a:pt x="1006962" y="294515"/>
                  </a:lnTo>
                  <a:lnTo>
                    <a:pt x="1020987" y="283296"/>
                  </a:lnTo>
                  <a:lnTo>
                    <a:pt x="1029402" y="213173"/>
                  </a:lnTo>
                  <a:lnTo>
                    <a:pt x="942297" y="185428"/>
                  </a:lnTo>
                  <a:lnTo>
                    <a:pt x="852692" y="274881"/>
                  </a:lnTo>
                  <a:lnTo>
                    <a:pt x="813424" y="269271"/>
                  </a:lnTo>
                  <a:lnTo>
                    <a:pt x="728972" y="188182"/>
                  </a:lnTo>
                  <a:lnTo>
                    <a:pt x="709642" y="227197"/>
                  </a:lnTo>
                  <a:lnTo>
                    <a:pt x="743301" y="314150"/>
                  </a:lnTo>
                  <a:lnTo>
                    <a:pt x="737691" y="353418"/>
                  </a:lnTo>
                  <a:lnTo>
                    <a:pt x="659154" y="370248"/>
                  </a:lnTo>
                  <a:lnTo>
                    <a:pt x="636714" y="420736"/>
                  </a:lnTo>
                  <a:lnTo>
                    <a:pt x="493664" y="367443"/>
                  </a:lnTo>
                  <a:lnTo>
                    <a:pt x="560982" y="260856"/>
                  </a:lnTo>
                  <a:lnTo>
                    <a:pt x="546957" y="201953"/>
                  </a:lnTo>
                  <a:lnTo>
                    <a:pt x="636714" y="173904"/>
                  </a:lnTo>
                  <a:lnTo>
                    <a:pt x="667568" y="120611"/>
                  </a:lnTo>
                  <a:lnTo>
                    <a:pt x="597446" y="50488"/>
                  </a:lnTo>
                  <a:lnTo>
                    <a:pt x="566592" y="53293"/>
                  </a:lnTo>
                  <a:lnTo>
                    <a:pt x="563787" y="103781"/>
                  </a:lnTo>
                  <a:lnTo>
                    <a:pt x="527323" y="120611"/>
                  </a:lnTo>
                  <a:lnTo>
                    <a:pt x="521713" y="92562"/>
                  </a:lnTo>
                  <a:lnTo>
                    <a:pt x="504884" y="30854"/>
                  </a:lnTo>
                  <a:lnTo>
                    <a:pt x="474030" y="30854"/>
                  </a:lnTo>
                  <a:lnTo>
                    <a:pt x="443176" y="0"/>
                  </a:lnTo>
                  <a:lnTo>
                    <a:pt x="434761" y="22439"/>
                  </a:lnTo>
                  <a:lnTo>
                    <a:pt x="443176" y="67318"/>
                  </a:lnTo>
                  <a:lnTo>
                    <a:pt x="398297" y="81342"/>
                  </a:lnTo>
                  <a:lnTo>
                    <a:pt x="381468" y="100977"/>
                  </a:lnTo>
                  <a:lnTo>
                    <a:pt x="333784" y="117806"/>
                  </a:lnTo>
                  <a:lnTo>
                    <a:pt x="336589" y="159880"/>
                  </a:lnTo>
                  <a:lnTo>
                    <a:pt x="392687" y="221588"/>
                  </a:lnTo>
                  <a:lnTo>
                    <a:pt x="375858" y="300125"/>
                  </a:lnTo>
                  <a:lnTo>
                    <a:pt x="415127" y="333784"/>
                  </a:lnTo>
                  <a:lnTo>
                    <a:pt x="417932" y="370248"/>
                  </a:lnTo>
                  <a:lnTo>
                    <a:pt x="373053" y="434761"/>
                  </a:lnTo>
                  <a:lnTo>
                    <a:pt x="336589" y="524518"/>
                  </a:lnTo>
                  <a:lnTo>
                    <a:pt x="230003" y="445980"/>
                  </a:lnTo>
                  <a:lnTo>
                    <a:pt x="171100" y="465615"/>
                  </a:lnTo>
                  <a:lnTo>
                    <a:pt x="117807" y="465615"/>
                  </a:lnTo>
                  <a:lnTo>
                    <a:pt x="84148" y="513298"/>
                  </a:lnTo>
                  <a:close/>
                </a:path>
              </a:pathLst>
            </a:custGeom>
            <a:solidFill>
              <a:srgbClr val="F8993D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FE575C4F-493E-4C62-A5D5-0D57A1DE2435}"/>
                </a:ext>
              </a:extLst>
            </p:cNvPr>
            <p:cNvSpPr/>
            <p:nvPr/>
          </p:nvSpPr>
          <p:spPr>
            <a:xfrm>
              <a:off x="2690813" y="3654425"/>
              <a:ext cx="285750" cy="207963"/>
            </a:xfrm>
            <a:custGeom>
              <a:avLst/>
              <a:gdLst>
                <a:gd name="connsiteX0" fmla="*/ 0 w 291710"/>
                <a:gd name="connsiteY0" fmla="*/ 81342 h 210368"/>
                <a:gd name="connsiteX1" fmla="*/ 86952 w 291710"/>
                <a:gd name="connsiteY1" fmla="*/ 123416 h 210368"/>
                <a:gd name="connsiteX2" fmla="*/ 232807 w 291710"/>
                <a:gd name="connsiteY2" fmla="*/ 210368 h 210368"/>
                <a:gd name="connsiteX3" fmla="*/ 291710 w 291710"/>
                <a:gd name="connsiteY3" fmla="*/ 143050 h 210368"/>
                <a:gd name="connsiteX4" fmla="*/ 286100 w 291710"/>
                <a:gd name="connsiteY4" fmla="*/ 44879 h 210368"/>
                <a:gd name="connsiteX5" fmla="*/ 252441 w 291710"/>
                <a:gd name="connsiteY5" fmla="*/ 8415 h 210368"/>
                <a:gd name="connsiteX6" fmla="*/ 185124 w 291710"/>
                <a:gd name="connsiteY6" fmla="*/ 25244 h 210368"/>
                <a:gd name="connsiteX7" fmla="*/ 157074 w 291710"/>
                <a:gd name="connsiteY7" fmla="*/ 0 h 210368"/>
                <a:gd name="connsiteX8" fmla="*/ 72927 w 291710"/>
                <a:gd name="connsiteY8" fmla="*/ 58903 h 210368"/>
                <a:gd name="connsiteX9" fmla="*/ 0 w 291710"/>
                <a:gd name="connsiteY9" fmla="*/ 81342 h 2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710" h="210368">
                  <a:moveTo>
                    <a:pt x="0" y="81342"/>
                  </a:moveTo>
                  <a:lnTo>
                    <a:pt x="86952" y="123416"/>
                  </a:lnTo>
                  <a:lnTo>
                    <a:pt x="232807" y="210368"/>
                  </a:lnTo>
                  <a:lnTo>
                    <a:pt x="291710" y="143050"/>
                  </a:lnTo>
                  <a:lnTo>
                    <a:pt x="286100" y="44879"/>
                  </a:lnTo>
                  <a:lnTo>
                    <a:pt x="252441" y="8415"/>
                  </a:lnTo>
                  <a:lnTo>
                    <a:pt x="185124" y="25244"/>
                  </a:lnTo>
                  <a:lnTo>
                    <a:pt x="157074" y="0"/>
                  </a:lnTo>
                  <a:lnTo>
                    <a:pt x="72927" y="58903"/>
                  </a:lnTo>
                  <a:lnTo>
                    <a:pt x="0" y="813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D13B3B9B-AAEB-4920-9B46-B7FD5A63F96B}"/>
                </a:ext>
              </a:extLst>
            </p:cNvPr>
            <p:cNvSpPr/>
            <p:nvPr/>
          </p:nvSpPr>
          <p:spPr>
            <a:xfrm>
              <a:off x="2922588" y="3433763"/>
              <a:ext cx="906462" cy="649287"/>
            </a:xfrm>
            <a:custGeom>
              <a:avLst/>
              <a:gdLst>
                <a:gd name="connsiteX0" fmla="*/ 0 w 920010"/>
                <a:gd name="connsiteY0" fmla="*/ 440370 h 659153"/>
                <a:gd name="connsiteX1" fmla="*/ 22439 w 920010"/>
                <a:gd name="connsiteY1" fmla="*/ 502078 h 659153"/>
                <a:gd name="connsiteX2" fmla="*/ 61708 w 920010"/>
                <a:gd name="connsiteY2" fmla="*/ 516103 h 659153"/>
                <a:gd name="connsiteX3" fmla="*/ 70123 w 920010"/>
                <a:gd name="connsiteY3" fmla="*/ 549761 h 659153"/>
                <a:gd name="connsiteX4" fmla="*/ 392687 w 920010"/>
                <a:gd name="connsiteY4" fmla="*/ 659153 h 659153"/>
                <a:gd name="connsiteX5" fmla="*/ 381467 w 920010"/>
                <a:gd name="connsiteY5" fmla="*/ 589030 h 659153"/>
                <a:gd name="connsiteX6" fmla="*/ 423541 w 920010"/>
                <a:gd name="connsiteY6" fmla="*/ 566591 h 659153"/>
                <a:gd name="connsiteX7" fmla="*/ 468419 w 920010"/>
                <a:gd name="connsiteY7" fmla="*/ 549761 h 659153"/>
                <a:gd name="connsiteX8" fmla="*/ 471224 w 920010"/>
                <a:gd name="connsiteY8" fmla="*/ 488054 h 659153"/>
                <a:gd name="connsiteX9" fmla="*/ 502078 w 920010"/>
                <a:gd name="connsiteY9" fmla="*/ 476834 h 659153"/>
                <a:gd name="connsiteX10" fmla="*/ 560981 w 920010"/>
                <a:gd name="connsiteY10" fmla="*/ 510493 h 659153"/>
                <a:gd name="connsiteX11" fmla="*/ 667568 w 920010"/>
                <a:gd name="connsiteY11" fmla="*/ 485249 h 659153"/>
                <a:gd name="connsiteX12" fmla="*/ 720861 w 920010"/>
                <a:gd name="connsiteY12" fmla="*/ 504883 h 659153"/>
                <a:gd name="connsiteX13" fmla="*/ 768545 w 920010"/>
                <a:gd name="connsiteY13" fmla="*/ 507688 h 659153"/>
                <a:gd name="connsiteX14" fmla="*/ 754520 w 920010"/>
                <a:gd name="connsiteY14" fmla="*/ 451590 h 659153"/>
                <a:gd name="connsiteX15" fmla="*/ 774154 w 920010"/>
                <a:gd name="connsiteY15" fmla="*/ 412321 h 659153"/>
                <a:gd name="connsiteX16" fmla="*/ 830253 w 920010"/>
                <a:gd name="connsiteY16" fmla="*/ 398296 h 659153"/>
                <a:gd name="connsiteX17" fmla="*/ 920010 w 920010"/>
                <a:gd name="connsiteY17" fmla="*/ 140245 h 659153"/>
                <a:gd name="connsiteX18" fmla="*/ 889156 w 920010"/>
                <a:gd name="connsiteY18" fmla="*/ 64512 h 659153"/>
                <a:gd name="connsiteX19" fmla="*/ 863912 w 920010"/>
                <a:gd name="connsiteY19" fmla="*/ 123415 h 659153"/>
                <a:gd name="connsiteX20" fmla="*/ 779764 w 920010"/>
                <a:gd name="connsiteY20" fmla="*/ 112196 h 659153"/>
                <a:gd name="connsiteX21" fmla="*/ 732081 w 920010"/>
                <a:gd name="connsiteY21" fmla="*/ 117806 h 659153"/>
                <a:gd name="connsiteX22" fmla="*/ 704032 w 920010"/>
                <a:gd name="connsiteY22" fmla="*/ 117806 h 659153"/>
                <a:gd name="connsiteX23" fmla="*/ 687202 w 920010"/>
                <a:gd name="connsiteY23" fmla="*/ 67317 h 659153"/>
                <a:gd name="connsiteX24" fmla="*/ 645129 w 920010"/>
                <a:gd name="connsiteY24" fmla="*/ 89757 h 659153"/>
                <a:gd name="connsiteX25" fmla="*/ 591835 w 920010"/>
                <a:gd name="connsiteY25" fmla="*/ 78537 h 659153"/>
                <a:gd name="connsiteX26" fmla="*/ 591835 w 920010"/>
                <a:gd name="connsiteY26" fmla="*/ 16829 h 659153"/>
                <a:gd name="connsiteX27" fmla="*/ 555372 w 920010"/>
                <a:gd name="connsiteY27" fmla="*/ 14024 h 659153"/>
                <a:gd name="connsiteX28" fmla="*/ 530127 w 920010"/>
                <a:gd name="connsiteY28" fmla="*/ 47683 h 659153"/>
                <a:gd name="connsiteX29" fmla="*/ 476834 w 920010"/>
                <a:gd name="connsiteY29" fmla="*/ 58903 h 659153"/>
                <a:gd name="connsiteX30" fmla="*/ 457200 w 920010"/>
                <a:gd name="connsiteY30" fmla="*/ 0 h 659153"/>
                <a:gd name="connsiteX31" fmla="*/ 339394 w 920010"/>
                <a:gd name="connsiteY31" fmla="*/ 5609 h 659153"/>
                <a:gd name="connsiteX32" fmla="*/ 266466 w 920010"/>
                <a:gd name="connsiteY32" fmla="*/ 58903 h 659153"/>
                <a:gd name="connsiteX33" fmla="*/ 182319 w 920010"/>
                <a:gd name="connsiteY33" fmla="*/ 61707 h 659153"/>
                <a:gd name="connsiteX34" fmla="*/ 157075 w 920010"/>
                <a:gd name="connsiteY34" fmla="*/ 84147 h 659153"/>
                <a:gd name="connsiteX35" fmla="*/ 199148 w 920010"/>
                <a:gd name="connsiteY35" fmla="*/ 112196 h 659153"/>
                <a:gd name="connsiteX36" fmla="*/ 232807 w 920010"/>
                <a:gd name="connsiteY36" fmla="*/ 103781 h 659153"/>
                <a:gd name="connsiteX37" fmla="*/ 244027 w 920010"/>
                <a:gd name="connsiteY37" fmla="*/ 134635 h 659153"/>
                <a:gd name="connsiteX38" fmla="*/ 232807 w 920010"/>
                <a:gd name="connsiteY38" fmla="*/ 176709 h 659153"/>
                <a:gd name="connsiteX39" fmla="*/ 269271 w 920010"/>
                <a:gd name="connsiteY39" fmla="*/ 232807 h 659153"/>
                <a:gd name="connsiteX40" fmla="*/ 291710 w 920010"/>
                <a:gd name="connsiteY40" fmla="*/ 255246 h 659153"/>
                <a:gd name="connsiteX41" fmla="*/ 269271 w 920010"/>
                <a:gd name="connsiteY41" fmla="*/ 300125 h 659153"/>
                <a:gd name="connsiteX42" fmla="*/ 199148 w 920010"/>
                <a:gd name="connsiteY42" fmla="*/ 311344 h 659153"/>
                <a:gd name="connsiteX43" fmla="*/ 145855 w 920010"/>
                <a:gd name="connsiteY43" fmla="*/ 373052 h 659153"/>
                <a:gd name="connsiteX44" fmla="*/ 98172 w 920010"/>
                <a:gd name="connsiteY44" fmla="*/ 356223 h 659153"/>
                <a:gd name="connsiteX45" fmla="*/ 56098 w 920010"/>
                <a:gd name="connsiteY45" fmla="*/ 375857 h 659153"/>
                <a:gd name="connsiteX46" fmla="*/ 0 w 920010"/>
                <a:gd name="connsiteY46" fmla="*/ 440370 h 65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20010" h="659153">
                  <a:moveTo>
                    <a:pt x="0" y="440370"/>
                  </a:moveTo>
                  <a:lnTo>
                    <a:pt x="22439" y="502078"/>
                  </a:lnTo>
                  <a:lnTo>
                    <a:pt x="61708" y="516103"/>
                  </a:lnTo>
                  <a:lnTo>
                    <a:pt x="70123" y="549761"/>
                  </a:lnTo>
                  <a:lnTo>
                    <a:pt x="392687" y="659153"/>
                  </a:lnTo>
                  <a:lnTo>
                    <a:pt x="381467" y="589030"/>
                  </a:lnTo>
                  <a:lnTo>
                    <a:pt x="423541" y="566591"/>
                  </a:lnTo>
                  <a:lnTo>
                    <a:pt x="468419" y="549761"/>
                  </a:lnTo>
                  <a:lnTo>
                    <a:pt x="471224" y="488054"/>
                  </a:lnTo>
                  <a:lnTo>
                    <a:pt x="502078" y="476834"/>
                  </a:lnTo>
                  <a:lnTo>
                    <a:pt x="560981" y="510493"/>
                  </a:lnTo>
                  <a:lnTo>
                    <a:pt x="667568" y="485249"/>
                  </a:lnTo>
                  <a:lnTo>
                    <a:pt x="720861" y="504883"/>
                  </a:lnTo>
                  <a:lnTo>
                    <a:pt x="768545" y="507688"/>
                  </a:lnTo>
                  <a:lnTo>
                    <a:pt x="754520" y="451590"/>
                  </a:lnTo>
                  <a:lnTo>
                    <a:pt x="774154" y="412321"/>
                  </a:lnTo>
                  <a:lnTo>
                    <a:pt x="830253" y="398296"/>
                  </a:lnTo>
                  <a:lnTo>
                    <a:pt x="920010" y="140245"/>
                  </a:lnTo>
                  <a:lnTo>
                    <a:pt x="889156" y="64512"/>
                  </a:lnTo>
                  <a:lnTo>
                    <a:pt x="863912" y="123415"/>
                  </a:lnTo>
                  <a:lnTo>
                    <a:pt x="779764" y="112196"/>
                  </a:lnTo>
                  <a:lnTo>
                    <a:pt x="732081" y="117806"/>
                  </a:lnTo>
                  <a:lnTo>
                    <a:pt x="704032" y="117806"/>
                  </a:lnTo>
                  <a:lnTo>
                    <a:pt x="687202" y="67317"/>
                  </a:lnTo>
                  <a:lnTo>
                    <a:pt x="645129" y="89757"/>
                  </a:lnTo>
                  <a:lnTo>
                    <a:pt x="591835" y="78537"/>
                  </a:lnTo>
                  <a:lnTo>
                    <a:pt x="591835" y="16829"/>
                  </a:lnTo>
                  <a:lnTo>
                    <a:pt x="555372" y="14024"/>
                  </a:lnTo>
                  <a:lnTo>
                    <a:pt x="530127" y="47683"/>
                  </a:lnTo>
                  <a:lnTo>
                    <a:pt x="476834" y="58903"/>
                  </a:lnTo>
                  <a:lnTo>
                    <a:pt x="457200" y="0"/>
                  </a:lnTo>
                  <a:lnTo>
                    <a:pt x="339394" y="5609"/>
                  </a:lnTo>
                  <a:lnTo>
                    <a:pt x="266466" y="58903"/>
                  </a:lnTo>
                  <a:lnTo>
                    <a:pt x="182319" y="61707"/>
                  </a:lnTo>
                  <a:lnTo>
                    <a:pt x="157075" y="84147"/>
                  </a:lnTo>
                  <a:lnTo>
                    <a:pt x="199148" y="112196"/>
                  </a:lnTo>
                  <a:lnTo>
                    <a:pt x="232807" y="103781"/>
                  </a:lnTo>
                  <a:lnTo>
                    <a:pt x="244027" y="134635"/>
                  </a:lnTo>
                  <a:lnTo>
                    <a:pt x="232807" y="176709"/>
                  </a:lnTo>
                  <a:lnTo>
                    <a:pt x="269271" y="232807"/>
                  </a:lnTo>
                  <a:lnTo>
                    <a:pt x="291710" y="255246"/>
                  </a:lnTo>
                  <a:lnTo>
                    <a:pt x="269271" y="300125"/>
                  </a:lnTo>
                  <a:lnTo>
                    <a:pt x="199148" y="311344"/>
                  </a:lnTo>
                  <a:lnTo>
                    <a:pt x="145855" y="373052"/>
                  </a:lnTo>
                  <a:lnTo>
                    <a:pt x="98172" y="356223"/>
                  </a:lnTo>
                  <a:lnTo>
                    <a:pt x="56098" y="375857"/>
                  </a:lnTo>
                  <a:lnTo>
                    <a:pt x="0" y="44037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91D940F1-7053-400D-99E7-A0F042D999F0}"/>
                </a:ext>
              </a:extLst>
            </p:cNvPr>
            <p:cNvSpPr/>
            <p:nvPr/>
          </p:nvSpPr>
          <p:spPr>
            <a:xfrm>
              <a:off x="3297238" y="3838575"/>
              <a:ext cx="1049337" cy="658813"/>
            </a:xfrm>
            <a:custGeom>
              <a:avLst/>
              <a:gdLst>
                <a:gd name="connsiteX0" fmla="*/ 16830 w 1063060"/>
                <a:gd name="connsiteY0" fmla="*/ 244027 h 670373"/>
                <a:gd name="connsiteX1" fmla="*/ 89757 w 1063060"/>
                <a:gd name="connsiteY1" fmla="*/ 241222 h 670373"/>
                <a:gd name="connsiteX2" fmla="*/ 246832 w 1063060"/>
                <a:gd name="connsiteY2" fmla="*/ 387077 h 670373"/>
                <a:gd name="connsiteX3" fmla="*/ 311345 w 1063060"/>
                <a:gd name="connsiteY3" fmla="*/ 426346 h 670373"/>
                <a:gd name="connsiteX4" fmla="*/ 614275 w 1063060"/>
                <a:gd name="connsiteY4" fmla="*/ 535738 h 670373"/>
                <a:gd name="connsiteX5" fmla="*/ 628300 w 1063060"/>
                <a:gd name="connsiteY5" fmla="*/ 566591 h 670373"/>
                <a:gd name="connsiteX6" fmla="*/ 883546 w 1063060"/>
                <a:gd name="connsiteY6" fmla="*/ 605860 h 670373"/>
                <a:gd name="connsiteX7" fmla="*/ 950864 w 1063060"/>
                <a:gd name="connsiteY7" fmla="*/ 670373 h 670373"/>
                <a:gd name="connsiteX8" fmla="*/ 1060256 w 1063060"/>
                <a:gd name="connsiteY8" fmla="*/ 510493 h 670373"/>
                <a:gd name="connsiteX9" fmla="*/ 1063060 w 1063060"/>
                <a:gd name="connsiteY9" fmla="*/ 465615 h 670373"/>
                <a:gd name="connsiteX10" fmla="*/ 995743 w 1063060"/>
                <a:gd name="connsiteY10" fmla="*/ 389882 h 670373"/>
                <a:gd name="connsiteX11" fmla="*/ 995743 w 1063060"/>
                <a:gd name="connsiteY11" fmla="*/ 252442 h 670373"/>
                <a:gd name="connsiteX12" fmla="*/ 939645 w 1063060"/>
                <a:gd name="connsiteY12" fmla="*/ 230003 h 670373"/>
                <a:gd name="connsiteX13" fmla="*/ 877937 w 1063060"/>
                <a:gd name="connsiteY13" fmla="*/ 215978 h 670373"/>
                <a:gd name="connsiteX14" fmla="*/ 807814 w 1063060"/>
                <a:gd name="connsiteY14" fmla="*/ 112196 h 670373"/>
                <a:gd name="connsiteX15" fmla="*/ 771350 w 1063060"/>
                <a:gd name="connsiteY15" fmla="*/ 89757 h 670373"/>
                <a:gd name="connsiteX16" fmla="*/ 743301 w 1063060"/>
                <a:gd name="connsiteY16" fmla="*/ 100977 h 670373"/>
                <a:gd name="connsiteX17" fmla="*/ 678788 w 1063060"/>
                <a:gd name="connsiteY17" fmla="*/ 16830 h 670373"/>
                <a:gd name="connsiteX18" fmla="*/ 614275 w 1063060"/>
                <a:gd name="connsiteY18" fmla="*/ 50488 h 670373"/>
                <a:gd name="connsiteX19" fmla="*/ 569397 w 1063060"/>
                <a:gd name="connsiteY19" fmla="*/ 47684 h 670373"/>
                <a:gd name="connsiteX20" fmla="*/ 499274 w 1063060"/>
                <a:gd name="connsiteY20" fmla="*/ 109391 h 670373"/>
                <a:gd name="connsiteX21" fmla="*/ 460005 w 1063060"/>
                <a:gd name="connsiteY21" fmla="*/ 67318 h 670373"/>
                <a:gd name="connsiteX22" fmla="*/ 440371 w 1063060"/>
                <a:gd name="connsiteY22" fmla="*/ 0 h 670373"/>
                <a:gd name="connsiteX23" fmla="*/ 392687 w 1063060"/>
                <a:gd name="connsiteY23" fmla="*/ 16830 h 670373"/>
                <a:gd name="connsiteX24" fmla="*/ 375858 w 1063060"/>
                <a:gd name="connsiteY24" fmla="*/ 61708 h 670373"/>
                <a:gd name="connsiteX25" fmla="*/ 384273 w 1063060"/>
                <a:gd name="connsiteY25" fmla="*/ 112196 h 670373"/>
                <a:gd name="connsiteX26" fmla="*/ 280491 w 1063060"/>
                <a:gd name="connsiteY26" fmla="*/ 75733 h 670373"/>
                <a:gd name="connsiteX27" fmla="*/ 185124 w 1063060"/>
                <a:gd name="connsiteY27" fmla="*/ 109391 h 670373"/>
                <a:gd name="connsiteX28" fmla="*/ 126221 w 1063060"/>
                <a:gd name="connsiteY28" fmla="*/ 70123 h 670373"/>
                <a:gd name="connsiteX29" fmla="*/ 81343 w 1063060"/>
                <a:gd name="connsiteY29" fmla="*/ 78538 h 670373"/>
                <a:gd name="connsiteX30" fmla="*/ 84148 w 1063060"/>
                <a:gd name="connsiteY30" fmla="*/ 143050 h 670373"/>
                <a:gd name="connsiteX31" fmla="*/ 0 w 1063060"/>
                <a:gd name="connsiteY31" fmla="*/ 182319 h 670373"/>
                <a:gd name="connsiteX32" fmla="*/ 16830 w 1063060"/>
                <a:gd name="connsiteY32" fmla="*/ 244027 h 67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3060" h="670373">
                  <a:moveTo>
                    <a:pt x="16830" y="244027"/>
                  </a:moveTo>
                  <a:lnTo>
                    <a:pt x="89757" y="241222"/>
                  </a:lnTo>
                  <a:lnTo>
                    <a:pt x="246832" y="387077"/>
                  </a:lnTo>
                  <a:lnTo>
                    <a:pt x="311345" y="426346"/>
                  </a:lnTo>
                  <a:lnTo>
                    <a:pt x="614275" y="535738"/>
                  </a:lnTo>
                  <a:lnTo>
                    <a:pt x="628300" y="566591"/>
                  </a:lnTo>
                  <a:lnTo>
                    <a:pt x="883546" y="605860"/>
                  </a:lnTo>
                  <a:lnTo>
                    <a:pt x="950864" y="670373"/>
                  </a:lnTo>
                  <a:lnTo>
                    <a:pt x="1060256" y="510493"/>
                  </a:lnTo>
                  <a:lnTo>
                    <a:pt x="1063060" y="465615"/>
                  </a:lnTo>
                  <a:lnTo>
                    <a:pt x="995743" y="389882"/>
                  </a:lnTo>
                  <a:lnTo>
                    <a:pt x="995743" y="252442"/>
                  </a:lnTo>
                  <a:lnTo>
                    <a:pt x="939645" y="230003"/>
                  </a:lnTo>
                  <a:lnTo>
                    <a:pt x="877937" y="215978"/>
                  </a:lnTo>
                  <a:lnTo>
                    <a:pt x="807814" y="112196"/>
                  </a:lnTo>
                  <a:lnTo>
                    <a:pt x="771350" y="89757"/>
                  </a:lnTo>
                  <a:lnTo>
                    <a:pt x="743301" y="100977"/>
                  </a:lnTo>
                  <a:lnTo>
                    <a:pt x="678788" y="16830"/>
                  </a:lnTo>
                  <a:lnTo>
                    <a:pt x="614275" y="50488"/>
                  </a:lnTo>
                  <a:lnTo>
                    <a:pt x="569397" y="47684"/>
                  </a:lnTo>
                  <a:lnTo>
                    <a:pt x="499274" y="109391"/>
                  </a:lnTo>
                  <a:lnTo>
                    <a:pt x="460005" y="67318"/>
                  </a:lnTo>
                  <a:lnTo>
                    <a:pt x="440371" y="0"/>
                  </a:lnTo>
                  <a:lnTo>
                    <a:pt x="392687" y="16830"/>
                  </a:lnTo>
                  <a:lnTo>
                    <a:pt x="375858" y="61708"/>
                  </a:lnTo>
                  <a:lnTo>
                    <a:pt x="384273" y="112196"/>
                  </a:lnTo>
                  <a:lnTo>
                    <a:pt x="280491" y="75733"/>
                  </a:lnTo>
                  <a:lnTo>
                    <a:pt x="185124" y="109391"/>
                  </a:lnTo>
                  <a:lnTo>
                    <a:pt x="126221" y="70123"/>
                  </a:lnTo>
                  <a:lnTo>
                    <a:pt x="81343" y="78538"/>
                  </a:lnTo>
                  <a:lnTo>
                    <a:pt x="84148" y="143050"/>
                  </a:lnTo>
                  <a:lnTo>
                    <a:pt x="0" y="182319"/>
                  </a:lnTo>
                  <a:lnTo>
                    <a:pt x="16830" y="2440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81189821-BD53-4036-9B0B-6B2515154681}"/>
                </a:ext>
              </a:extLst>
            </p:cNvPr>
            <p:cNvSpPr/>
            <p:nvPr/>
          </p:nvSpPr>
          <p:spPr>
            <a:xfrm>
              <a:off x="4243388" y="3859213"/>
              <a:ext cx="1158875" cy="788987"/>
            </a:xfrm>
            <a:custGeom>
              <a:avLst/>
              <a:gdLst>
                <a:gd name="connsiteX0" fmla="*/ 0 w 1178061"/>
                <a:gd name="connsiteY0" fmla="*/ 656349 h 802204"/>
                <a:gd name="connsiteX1" fmla="*/ 86952 w 1178061"/>
                <a:gd name="connsiteY1" fmla="*/ 675983 h 802204"/>
                <a:gd name="connsiteX2" fmla="*/ 165489 w 1178061"/>
                <a:gd name="connsiteY2" fmla="*/ 734886 h 802204"/>
                <a:gd name="connsiteX3" fmla="*/ 359028 w 1178061"/>
                <a:gd name="connsiteY3" fmla="*/ 757326 h 802204"/>
                <a:gd name="connsiteX4" fmla="*/ 468420 w 1178061"/>
                <a:gd name="connsiteY4" fmla="*/ 799399 h 802204"/>
                <a:gd name="connsiteX5" fmla="*/ 619885 w 1178061"/>
                <a:gd name="connsiteY5" fmla="*/ 802204 h 802204"/>
                <a:gd name="connsiteX6" fmla="*/ 807813 w 1178061"/>
                <a:gd name="connsiteY6" fmla="*/ 715252 h 802204"/>
                <a:gd name="connsiteX7" fmla="*/ 897570 w 1178061"/>
                <a:gd name="connsiteY7" fmla="*/ 642324 h 802204"/>
                <a:gd name="connsiteX8" fmla="*/ 900375 w 1178061"/>
                <a:gd name="connsiteY8" fmla="*/ 608665 h 802204"/>
                <a:gd name="connsiteX9" fmla="*/ 931229 w 1178061"/>
                <a:gd name="connsiteY9" fmla="*/ 583421 h 802204"/>
                <a:gd name="connsiteX10" fmla="*/ 1001352 w 1178061"/>
                <a:gd name="connsiteY10" fmla="*/ 608665 h 802204"/>
                <a:gd name="connsiteX11" fmla="*/ 1012572 w 1178061"/>
                <a:gd name="connsiteY11" fmla="*/ 633910 h 802204"/>
                <a:gd name="connsiteX12" fmla="*/ 1079889 w 1178061"/>
                <a:gd name="connsiteY12" fmla="*/ 614275 h 802204"/>
                <a:gd name="connsiteX13" fmla="*/ 1124768 w 1178061"/>
                <a:gd name="connsiteY13" fmla="*/ 639519 h 802204"/>
                <a:gd name="connsiteX14" fmla="*/ 1113548 w 1178061"/>
                <a:gd name="connsiteY14" fmla="*/ 541348 h 802204"/>
                <a:gd name="connsiteX15" fmla="*/ 1161232 w 1178061"/>
                <a:gd name="connsiteY15" fmla="*/ 417932 h 802204"/>
                <a:gd name="connsiteX16" fmla="*/ 1178061 w 1178061"/>
                <a:gd name="connsiteY16" fmla="*/ 367443 h 802204"/>
                <a:gd name="connsiteX17" fmla="*/ 891961 w 1178061"/>
                <a:gd name="connsiteY17" fmla="*/ 367443 h 802204"/>
                <a:gd name="connsiteX18" fmla="*/ 875131 w 1178061"/>
                <a:gd name="connsiteY18" fmla="*/ 314150 h 802204"/>
                <a:gd name="connsiteX19" fmla="*/ 827448 w 1178061"/>
                <a:gd name="connsiteY19" fmla="*/ 294516 h 802204"/>
                <a:gd name="connsiteX20" fmla="*/ 827448 w 1178061"/>
                <a:gd name="connsiteY20" fmla="*/ 255247 h 802204"/>
                <a:gd name="connsiteX21" fmla="*/ 720861 w 1178061"/>
                <a:gd name="connsiteY21" fmla="*/ 294516 h 802204"/>
                <a:gd name="connsiteX22" fmla="*/ 678788 w 1178061"/>
                <a:gd name="connsiteY22" fmla="*/ 280491 h 802204"/>
                <a:gd name="connsiteX23" fmla="*/ 656348 w 1178061"/>
                <a:gd name="connsiteY23" fmla="*/ 260857 h 802204"/>
                <a:gd name="connsiteX24" fmla="*/ 659153 w 1178061"/>
                <a:gd name="connsiteY24" fmla="*/ 151465 h 802204"/>
                <a:gd name="connsiteX25" fmla="*/ 619885 w 1178061"/>
                <a:gd name="connsiteY25" fmla="*/ 120611 h 802204"/>
                <a:gd name="connsiteX26" fmla="*/ 560981 w 1178061"/>
                <a:gd name="connsiteY26" fmla="*/ 120611 h 802204"/>
                <a:gd name="connsiteX27" fmla="*/ 476834 w 1178061"/>
                <a:gd name="connsiteY27" fmla="*/ 0 h 802204"/>
                <a:gd name="connsiteX28" fmla="*/ 451590 w 1178061"/>
                <a:gd name="connsiteY28" fmla="*/ 2805 h 802204"/>
                <a:gd name="connsiteX29" fmla="*/ 370248 w 1178061"/>
                <a:gd name="connsiteY29" fmla="*/ 123416 h 802204"/>
                <a:gd name="connsiteX30" fmla="*/ 297320 w 1178061"/>
                <a:gd name="connsiteY30" fmla="*/ 131831 h 802204"/>
                <a:gd name="connsiteX31" fmla="*/ 244027 w 1178061"/>
                <a:gd name="connsiteY31" fmla="*/ 182319 h 802204"/>
                <a:gd name="connsiteX32" fmla="*/ 218783 w 1178061"/>
                <a:gd name="connsiteY32" fmla="*/ 143051 h 802204"/>
                <a:gd name="connsiteX33" fmla="*/ 224393 w 1178061"/>
                <a:gd name="connsiteY33" fmla="*/ 109392 h 802204"/>
                <a:gd name="connsiteX34" fmla="*/ 176709 w 1178061"/>
                <a:gd name="connsiteY34" fmla="*/ 120611 h 802204"/>
                <a:gd name="connsiteX35" fmla="*/ 179514 w 1178061"/>
                <a:gd name="connsiteY35" fmla="*/ 159880 h 802204"/>
                <a:gd name="connsiteX36" fmla="*/ 173904 w 1178061"/>
                <a:gd name="connsiteY36" fmla="*/ 199149 h 802204"/>
                <a:gd name="connsiteX37" fmla="*/ 171099 w 1178061"/>
                <a:gd name="connsiteY37" fmla="*/ 213173 h 802204"/>
                <a:gd name="connsiteX38" fmla="*/ 117806 w 1178061"/>
                <a:gd name="connsiteY38" fmla="*/ 182319 h 802204"/>
                <a:gd name="connsiteX39" fmla="*/ 44878 w 1178061"/>
                <a:gd name="connsiteY39" fmla="*/ 210368 h 802204"/>
                <a:gd name="connsiteX40" fmla="*/ 39269 w 1178061"/>
                <a:gd name="connsiteY40" fmla="*/ 249637 h 802204"/>
                <a:gd name="connsiteX41" fmla="*/ 39269 w 1178061"/>
                <a:gd name="connsiteY41" fmla="*/ 375858 h 802204"/>
                <a:gd name="connsiteX42" fmla="*/ 100977 w 1178061"/>
                <a:gd name="connsiteY42" fmla="*/ 448786 h 802204"/>
                <a:gd name="connsiteX43" fmla="*/ 92562 w 1178061"/>
                <a:gd name="connsiteY43" fmla="*/ 490859 h 802204"/>
                <a:gd name="connsiteX44" fmla="*/ 0 w 1178061"/>
                <a:gd name="connsiteY44" fmla="*/ 656349 h 802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78061" h="802204">
                  <a:moveTo>
                    <a:pt x="0" y="656349"/>
                  </a:moveTo>
                  <a:lnTo>
                    <a:pt x="86952" y="675983"/>
                  </a:lnTo>
                  <a:lnTo>
                    <a:pt x="165489" y="734886"/>
                  </a:lnTo>
                  <a:lnTo>
                    <a:pt x="359028" y="757326"/>
                  </a:lnTo>
                  <a:lnTo>
                    <a:pt x="468420" y="799399"/>
                  </a:lnTo>
                  <a:lnTo>
                    <a:pt x="619885" y="802204"/>
                  </a:lnTo>
                  <a:lnTo>
                    <a:pt x="807813" y="715252"/>
                  </a:lnTo>
                  <a:lnTo>
                    <a:pt x="897570" y="642324"/>
                  </a:lnTo>
                  <a:lnTo>
                    <a:pt x="900375" y="608665"/>
                  </a:lnTo>
                  <a:lnTo>
                    <a:pt x="931229" y="583421"/>
                  </a:lnTo>
                  <a:lnTo>
                    <a:pt x="1001352" y="608665"/>
                  </a:lnTo>
                  <a:lnTo>
                    <a:pt x="1012572" y="633910"/>
                  </a:lnTo>
                  <a:lnTo>
                    <a:pt x="1079889" y="614275"/>
                  </a:lnTo>
                  <a:lnTo>
                    <a:pt x="1124768" y="639519"/>
                  </a:lnTo>
                  <a:lnTo>
                    <a:pt x="1113548" y="541348"/>
                  </a:lnTo>
                  <a:lnTo>
                    <a:pt x="1161232" y="417932"/>
                  </a:lnTo>
                  <a:lnTo>
                    <a:pt x="1178061" y="367443"/>
                  </a:lnTo>
                  <a:lnTo>
                    <a:pt x="891961" y="367443"/>
                  </a:lnTo>
                  <a:lnTo>
                    <a:pt x="875131" y="314150"/>
                  </a:lnTo>
                  <a:lnTo>
                    <a:pt x="827448" y="294516"/>
                  </a:lnTo>
                  <a:lnTo>
                    <a:pt x="827448" y="255247"/>
                  </a:lnTo>
                  <a:lnTo>
                    <a:pt x="720861" y="294516"/>
                  </a:lnTo>
                  <a:lnTo>
                    <a:pt x="678788" y="280491"/>
                  </a:lnTo>
                  <a:lnTo>
                    <a:pt x="656348" y="260857"/>
                  </a:lnTo>
                  <a:lnTo>
                    <a:pt x="659153" y="151465"/>
                  </a:lnTo>
                  <a:lnTo>
                    <a:pt x="619885" y="120611"/>
                  </a:lnTo>
                  <a:lnTo>
                    <a:pt x="560981" y="120611"/>
                  </a:lnTo>
                  <a:lnTo>
                    <a:pt x="476834" y="0"/>
                  </a:lnTo>
                  <a:lnTo>
                    <a:pt x="451590" y="2805"/>
                  </a:lnTo>
                  <a:lnTo>
                    <a:pt x="370248" y="123416"/>
                  </a:lnTo>
                  <a:lnTo>
                    <a:pt x="297320" y="131831"/>
                  </a:lnTo>
                  <a:lnTo>
                    <a:pt x="244027" y="182319"/>
                  </a:lnTo>
                  <a:lnTo>
                    <a:pt x="218783" y="143051"/>
                  </a:lnTo>
                  <a:lnTo>
                    <a:pt x="224393" y="109392"/>
                  </a:lnTo>
                  <a:lnTo>
                    <a:pt x="176709" y="120611"/>
                  </a:lnTo>
                  <a:lnTo>
                    <a:pt x="179514" y="159880"/>
                  </a:lnTo>
                  <a:lnTo>
                    <a:pt x="173904" y="199149"/>
                  </a:lnTo>
                  <a:lnTo>
                    <a:pt x="171099" y="213173"/>
                  </a:lnTo>
                  <a:lnTo>
                    <a:pt x="117806" y="182319"/>
                  </a:lnTo>
                  <a:lnTo>
                    <a:pt x="44878" y="210368"/>
                  </a:lnTo>
                  <a:lnTo>
                    <a:pt x="39269" y="249637"/>
                  </a:lnTo>
                  <a:lnTo>
                    <a:pt x="39269" y="375858"/>
                  </a:lnTo>
                  <a:lnTo>
                    <a:pt x="100977" y="448786"/>
                  </a:lnTo>
                  <a:lnTo>
                    <a:pt x="92562" y="490859"/>
                  </a:lnTo>
                  <a:lnTo>
                    <a:pt x="0" y="6563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AD0B9095-64C0-4CEE-9E7F-942225B5D9E0}"/>
                </a:ext>
              </a:extLst>
            </p:cNvPr>
            <p:cNvSpPr/>
            <p:nvPr/>
          </p:nvSpPr>
          <p:spPr>
            <a:xfrm>
              <a:off x="5340350" y="3997325"/>
              <a:ext cx="958850" cy="898525"/>
            </a:xfrm>
            <a:custGeom>
              <a:avLst/>
              <a:gdLst>
                <a:gd name="connsiteX0" fmla="*/ 22440 w 973303"/>
                <a:gd name="connsiteY0" fmla="*/ 499273 h 911595"/>
                <a:gd name="connsiteX1" fmla="*/ 86952 w 973303"/>
                <a:gd name="connsiteY1" fmla="*/ 544152 h 911595"/>
                <a:gd name="connsiteX2" fmla="*/ 92562 w 973303"/>
                <a:gd name="connsiteY2" fmla="*/ 575006 h 911595"/>
                <a:gd name="connsiteX3" fmla="*/ 333784 w 973303"/>
                <a:gd name="connsiteY3" fmla="*/ 748910 h 911595"/>
                <a:gd name="connsiteX4" fmla="*/ 389883 w 973303"/>
                <a:gd name="connsiteY4" fmla="*/ 757325 h 911595"/>
                <a:gd name="connsiteX5" fmla="*/ 392687 w 973303"/>
                <a:gd name="connsiteY5" fmla="*/ 793789 h 911595"/>
                <a:gd name="connsiteX6" fmla="*/ 535738 w 973303"/>
                <a:gd name="connsiteY6" fmla="*/ 911595 h 911595"/>
                <a:gd name="connsiteX7" fmla="*/ 538543 w 973303"/>
                <a:gd name="connsiteY7" fmla="*/ 883546 h 911595"/>
                <a:gd name="connsiteX8" fmla="*/ 541348 w 973303"/>
                <a:gd name="connsiteY8" fmla="*/ 799399 h 911595"/>
                <a:gd name="connsiteX9" fmla="*/ 566592 w 973303"/>
                <a:gd name="connsiteY9" fmla="*/ 762935 h 911595"/>
                <a:gd name="connsiteX10" fmla="*/ 530128 w 973303"/>
                <a:gd name="connsiteY10" fmla="*/ 701227 h 911595"/>
                <a:gd name="connsiteX11" fmla="*/ 631105 w 973303"/>
                <a:gd name="connsiteY11" fmla="*/ 504883 h 911595"/>
                <a:gd name="connsiteX12" fmla="*/ 973303 w 973303"/>
                <a:gd name="connsiteY12" fmla="*/ 471224 h 911595"/>
                <a:gd name="connsiteX13" fmla="*/ 964889 w 973303"/>
                <a:gd name="connsiteY13" fmla="*/ 389882 h 911595"/>
                <a:gd name="connsiteX14" fmla="*/ 911595 w 973303"/>
                <a:gd name="connsiteY14" fmla="*/ 359028 h 911595"/>
                <a:gd name="connsiteX15" fmla="*/ 872327 w 973303"/>
                <a:gd name="connsiteY15" fmla="*/ 283295 h 911595"/>
                <a:gd name="connsiteX16" fmla="*/ 819033 w 973303"/>
                <a:gd name="connsiteY16" fmla="*/ 277686 h 911595"/>
                <a:gd name="connsiteX17" fmla="*/ 687203 w 973303"/>
                <a:gd name="connsiteY17" fmla="*/ 168294 h 911595"/>
                <a:gd name="connsiteX18" fmla="*/ 692813 w 973303"/>
                <a:gd name="connsiteY18" fmla="*/ 143050 h 911595"/>
                <a:gd name="connsiteX19" fmla="*/ 549762 w 973303"/>
                <a:gd name="connsiteY19" fmla="*/ 0 h 911595"/>
                <a:gd name="connsiteX20" fmla="*/ 496469 w 973303"/>
                <a:gd name="connsiteY20" fmla="*/ 30854 h 911595"/>
                <a:gd name="connsiteX21" fmla="*/ 367443 w 973303"/>
                <a:gd name="connsiteY21" fmla="*/ 106586 h 911595"/>
                <a:gd name="connsiteX22" fmla="*/ 350614 w 973303"/>
                <a:gd name="connsiteY22" fmla="*/ 148660 h 911595"/>
                <a:gd name="connsiteX23" fmla="*/ 283296 w 973303"/>
                <a:gd name="connsiteY23" fmla="*/ 64513 h 911595"/>
                <a:gd name="connsiteX24" fmla="*/ 280491 w 973303"/>
                <a:gd name="connsiteY24" fmla="*/ 16829 h 911595"/>
                <a:gd name="connsiteX25" fmla="*/ 204759 w 973303"/>
                <a:gd name="connsiteY25" fmla="*/ 0 h 911595"/>
                <a:gd name="connsiteX26" fmla="*/ 168295 w 973303"/>
                <a:gd name="connsiteY26" fmla="*/ 100976 h 911595"/>
                <a:gd name="connsiteX27" fmla="*/ 70123 w 973303"/>
                <a:gd name="connsiteY27" fmla="*/ 227197 h 911595"/>
                <a:gd name="connsiteX28" fmla="*/ 0 w 973303"/>
                <a:gd name="connsiteY28" fmla="*/ 398297 h 911595"/>
                <a:gd name="connsiteX29" fmla="*/ 22440 w 973303"/>
                <a:gd name="connsiteY29" fmla="*/ 499273 h 91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73303" h="911595">
                  <a:moveTo>
                    <a:pt x="22440" y="499273"/>
                  </a:moveTo>
                  <a:lnTo>
                    <a:pt x="86952" y="544152"/>
                  </a:lnTo>
                  <a:lnTo>
                    <a:pt x="92562" y="575006"/>
                  </a:lnTo>
                  <a:lnTo>
                    <a:pt x="333784" y="748910"/>
                  </a:lnTo>
                  <a:lnTo>
                    <a:pt x="389883" y="757325"/>
                  </a:lnTo>
                  <a:lnTo>
                    <a:pt x="392687" y="793789"/>
                  </a:lnTo>
                  <a:lnTo>
                    <a:pt x="535738" y="911595"/>
                  </a:lnTo>
                  <a:lnTo>
                    <a:pt x="538543" y="883546"/>
                  </a:lnTo>
                  <a:lnTo>
                    <a:pt x="541348" y="799399"/>
                  </a:lnTo>
                  <a:lnTo>
                    <a:pt x="566592" y="762935"/>
                  </a:lnTo>
                  <a:lnTo>
                    <a:pt x="530128" y="701227"/>
                  </a:lnTo>
                  <a:lnTo>
                    <a:pt x="631105" y="504883"/>
                  </a:lnTo>
                  <a:lnTo>
                    <a:pt x="973303" y="471224"/>
                  </a:lnTo>
                  <a:lnTo>
                    <a:pt x="964889" y="389882"/>
                  </a:lnTo>
                  <a:lnTo>
                    <a:pt x="911595" y="359028"/>
                  </a:lnTo>
                  <a:lnTo>
                    <a:pt x="872327" y="283295"/>
                  </a:lnTo>
                  <a:lnTo>
                    <a:pt x="819033" y="277686"/>
                  </a:lnTo>
                  <a:lnTo>
                    <a:pt x="687203" y="168294"/>
                  </a:lnTo>
                  <a:lnTo>
                    <a:pt x="692813" y="143050"/>
                  </a:lnTo>
                  <a:lnTo>
                    <a:pt x="549762" y="0"/>
                  </a:lnTo>
                  <a:lnTo>
                    <a:pt x="496469" y="30854"/>
                  </a:lnTo>
                  <a:lnTo>
                    <a:pt x="367443" y="106586"/>
                  </a:lnTo>
                  <a:lnTo>
                    <a:pt x="350614" y="148660"/>
                  </a:lnTo>
                  <a:lnTo>
                    <a:pt x="283296" y="64513"/>
                  </a:lnTo>
                  <a:lnTo>
                    <a:pt x="280491" y="16829"/>
                  </a:lnTo>
                  <a:lnTo>
                    <a:pt x="204759" y="0"/>
                  </a:lnTo>
                  <a:lnTo>
                    <a:pt x="168295" y="100976"/>
                  </a:lnTo>
                  <a:lnTo>
                    <a:pt x="70123" y="227197"/>
                  </a:lnTo>
                  <a:lnTo>
                    <a:pt x="0" y="398297"/>
                  </a:lnTo>
                  <a:lnTo>
                    <a:pt x="22440" y="499273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60A48565-037C-4BFB-BC64-3E4D7DDCFD57}"/>
                </a:ext>
              </a:extLst>
            </p:cNvPr>
            <p:cNvSpPr/>
            <p:nvPr/>
          </p:nvSpPr>
          <p:spPr>
            <a:xfrm>
              <a:off x="5340350" y="3822700"/>
              <a:ext cx="785813" cy="331788"/>
            </a:xfrm>
            <a:custGeom>
              <a:avLst/>
              <a:gdLst>
                <a:gd name="connsiteX0" fmla="*/ 695618 w 796594"/>
                <a:gd name="connsiteY0" fmla="*/ 336589 h 336589"/>
                <a:gd name="connsiteX1" fmla="*/ 793789 w 796594"/>
                <a:gd name="connsiteY1" fmla="*/ 328174 h 336589"/>
                <a:gd name="connsiteX2" fmla="*/ 796594 w 796594"/>
                <a:gd name="connsiteY2" fmla="*/ 165489 h 336589"/>
                <a:gd name="connsiteX3" fmla="*/ 734886 w 796594"/>
                <a:gd name="connsiteY3" fmla="*/ 126220 h 336589"/>
                <a:gd name="connsiteX4" fmla="*/ 594641 w 796594"/>
                <a:gd name="connsiteY4" fmla="*/ 131830 h 336589"/>
                <a:gd name="connsiteX5" fmla="*/ 510494 w 796594"/>
                <a:gd name="connsiteY5" fmla="*/ 109391 h 336589"/>
                <a:gd name="connsiteX6" fmla="*/ 468420 w 796594"/>
                <a:gd name="connsiteY6" fmla="*/ 25244 h 336589"/>
                <a:gd name="connsiteX7" fmla="*/ 406712 w 796594"/>
                <a:gd name="connsiteY7" fmla="*/ 0 h 336589"/>
                <a:gd name="connsiteX8" fmla="*/ 227198 w 796594"/>
                <a:gd name="connsiteY8" fmla="*/ 81342 h 336589"/>
                <a:gd name="connsiteX9" fmla="*/ 126221 w 796594"/>
                <a:gd name="connsiteY9" fmla="*/ 78537 h 336589"/>
                <a:gd name="connsiteX10" fmla="*/ 0 w 796594"/>
                <a:gd name="connsiteY10" fmla="*/ 134635 h 336589"/>
                <a:gd name="connsiteX11" fmla="*/ 19635 w 796594"/>
                <a:gd name="connsiteY11" fmla="*/ 199148 h 336589"/>
                <a:gd name="connsiteX12" fmla="*/ 98172 w 796594"/>
                <a:gd name="connsiteY12" fmla="*/ 263661 h 336589"/>
                <a:gd name="connsiteX13" fmla="*/ 126221 w 796594"/>
                <a:gd name="connsiteY13" fmla="*/ 322564 h 336589"/>
                <a:gd name="connsiteX14" fmla="*/ 165490 w 796594"/>
                <a:gd name="connsiteY14" fmla="*/ 274881 h 336589"/>
                <a:gd name="connsiteX15" fmla="*/ 210368 w 796594"/>
                <a:gd name="connsiteY15" fmla="*/ 176709 h 336589"/>
                <a:gd name="connsiteX16" fmla="*/ 269272 w 796594"/>
                <a:gd name="connsiteY16" fmla="*/ 190733 h 336589"/>
                <a:gd name="connsiteX17" fmla="*/ 280491 w 796594"/>
                <a:gd name="connsiteY17" fmla="*/ 246831 h 336589"/>
                <a:gd name="connsiteX18" fmla="*/ 353419 w 796594"/>
                <a:gd name="connsiteY18" fmla="*/ 322564 h 336589"/>
                <a:gd name="connsiteX19" fmla="*/ 373053 w 796594"/>
                <a:gd name="connsiteY19" fmla="*/ 280490 h 336589"/>
                <a:gd name="connsiteX20" fmla="*/ 549762 w 796594"/>
                <a:gd name="connsiteY20" fmla="*/ 171099 h 336589"/>
                <a:gd name="connsiteX21" fmla="*/ 695618 w 796594"/>
                <a:gd name="connsiteY21" fmla="*/ 336589 h 33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96594" h="336589">
                  <a:moveTo>
                    <a:pt x="695618" y="336589"/>
                  </a:moveTo>
                  <a:lnTo>
                    <a:pt x="793789" y="328174"/>
                  </a:lnTo>
                  <a:lnTo>
                    <a:pt x="796594" y="165489"/>
                  </a:lnTo>
                  <a:lnTo>
                    <a:pt x="734886" y="126220"/>
                  </a:lnTo>
                  <a:lnTo>
                    <a:pt x="594641" y="131830"/>
                  </a:lnTo>
                  <a:lnTo>
                    <a:pt x="510494" y="109391"/>
                  </a:lnTo>
                  <a:lnTo>
                    <a:pt x="468420" y="25244"/>
                  </a:lnTo>
                  <a:lnTo>
                    <a:pt x="406712" y="0"/>
                  </a:lnTo>
                  <a:lnTo>
                    <a:pt x="227198" y="81342"/>
                  </a:lnTo>
                  <a:lnTo>
                    <a:pt x="126221" y="78537"/>
                  </a:lnTo>
                  <a:lnTo>
                    <a:pt x="0" y="134635"/>
                  </a:lnTo>
                  <a:lnTo>
                    <a:pt x="19635" y="199148"/>
                  </a:lnTo>
                  <a:lnTo>
                    <a:pt x="98172" y="263661"/>
                  </a:lnTo>
                  <a:lnTo>
                    <a:pt x="126221" y="322564"/>
                  </a:lnTo>
                  <a:lnTo>
                    <a:pt x="165490" y="274881"/>
                  </a:lnTo>
                  <a:lnTo>
                    <a:pt x="210368" y="176709"/>
                  </a:lnTo>
                  <a:lnTo>
                    <a:pt x="269272" y="190733"/>
                  </a:lnTo>
                  <a:lnTo>
                    <a:pt x="280491" y="246831"/>
                  </a:lnTo>
                  <a:lnTo>
                    <a:pt x="353419" y="322564"/>
                  </a:lnTo>
                  <a:lnTo>
                    <a:pt x="373053" y="280490"/>
                  </a:lnTo>
                  <a:lnTo>
                    <a:pt x="549762" y="171099"/>
                  </a:lnTo>
                  <a:lnTo>
                    <a:pt x="695618" y="336589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A605A5CA-761F-4F9D-90DC-3FE9A2E88981}"/>
                </a:ext>
              </a:extLst>
            </p:cNvPr>
            <p:cNvSpPr/>
            <p:nvPr/>
          </p:nvSpPr>
          <p:spPr>
            <a:xfrm>
              <a:off x="5762625" y="3221038"/>
              <a:ext cx="746125" cy="782637"/>
            </a:xfrm>
            <a:custGeom>
              <a:avLst/>
              <a:gdLst>
                <a:gd name="connsiteX0" fmla="*/ 373053 w 757325"/>
                <a:gd name="connsiteY0" fmla="*/ 793789 h 793789"/>
                <a:gd name="connsiteX1" fmla="*/ 757325 w 757325"/>
                <a:gd name="connsiteY1" fmla="*/ 774154 h 793789"/>
                <a:gd name="connsiteX2" fmla="*/ 732081 w 757325"/>
                <a:gd name="connsiteY2" fmla="*/ 249636 h 793789"/>
                <a:gd name="connsiteX3" fmla="*/ 566592 w 757325"/>
                <a:gd name="connsiteY3" fmla="*/ 70122 h 793789"/>
                <a:gd name="connsiteX4" fmla="*/ 502079 w 757325"/>
                <a:gd name="connsiteY4" fmla="*/ 72927 h 793789"/>
                <a:gd name="connsiteX5" fmla="*/ 451590 w 757325"/>
                <a:gd name="connsiteY5" fmla="*/ 0 h 793789"/>
                <a:gd name="connsiteX6" fmla="*/ 426346 w 757325"/>
                <a:gd name="connsiteY6" fmla="*/ 33659 h 793789"/>
                <a:gd name="connsiteX7" fmla="*/ 451590 w 757325"/>
                <a:gd name="connsiteY7" fmla="*/ 230002 h 793789"/>
                <a:gd name="connsiteX8" fmla="*/ 417932 w 757325"/>
                <a:gd name="connsiteY8" fmla="*/ 288905 h 793789"/>
                <a:gd name="connsiteX9" fmla="*/ 381468 w 757325"/>
                <a:gd name="connsiteY9" fmla="*/ 401101 h 793789"/>
                <a:gd name="connsiteX10" fmla="*/ 252442 w 757325"/>
                <a:gd name="connsiteY10" fmla="*/ 524517 h 793789"/>
                <a:gd name="connsiteX11" fmla="*/ 272076 w 757325"/>
                <a:gd name="connsiteY11" fmla="*/ 589030 h 793789"/>
                <a:gd name="connsiteX12" fmla="*/ 227198 w 757325"/>
                <a:gd name="connsiteY12" fmla="*/ 633909 h 793789"/>
                <a:gd name="connsiteX13" fmla="*/ 140246 w 757325"/>
                <a:gd name="connsiteY13" fmla="*/ 653543 h 793789"/>
                <a:gd name="connsiteX14" fmla="*/ 98172 w 757325"/>
                <a:gd name="connsiteY14" fmla="*/ 619884 h 793789"/>
                <a:gd name="connsiteX15" fmla="*/ 120611 w 757325"/>
                <a:gd name="connsiteY15" fmla="*/ 577811 h 793789"/>
                <a:gd name="connsiteX16" fmla="*/ 56098 w 757325"/>
                <a:gd name="connsiteY16" fmla="*/ 572201 h 793789"/>
                <a:gd name="connsiteX17" fmla="*/ 0 w 757325"/>
                <a:gd name="connsiteY17" fmla="*/ 605860 h 793789"/>
                <a:gd name="connsiteX18" fmla="*/ 42074 w 757325"/>
                <a:gd name="connsiteY18" fmla="*/ 642324 h 793789"/>
                <a:gd name="connsiteX19" fmla="*/ 86952 w 757325"/>
                <a:gd name="connsiteY19" fmla="*/ 729276 h 793789"/>
                <a:gd name="connsiteX20" fmla="*/ 179514 w 757325"/>
                <a:gd name="connsiteY20" fmla="*/ 740495 h 793789"/>
                <a:gd name="connsiteX21" fmla="*/ 300125 w 757325"/>
                <a:gd name="connsiteY21" fmla="*/ 740495 h 793789"/>
                <a:gd name="connsiteX22" fmla="*/ 373053 w 757325"/>
                <a:gd name="connsiteY22" fmla="*/ 793789 h 79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7325" h="793789">
                  <a:moveTo>
                    <a:pt x="373053" y="793789"/>
                  </a:moveTo>
                  <a:lnTo>
                    <a:pt x="757325" y="774154"/>
                  </a:lnTo>
                  <a:lnTo>
                    <a:pt x="732081" y="249636"/>
                  </a:lnTo>
                  <a:lnTo>
                    <a:pt x="566592" y="70122"/>
                  </a:lnTo>
                  <a:lnTo>
                    <a:pt x="502079" y="72927"/>
                  </a:lnTo>
                  <a:lnTo>
                    <a:pt x="451590" y="0"/>
                  </a:lnTo>
                  <a:lnTo>
                    <a:pt x="426346" y="33659"/>
                  </a:lnTo>
                  <a:lnTo>
                    <a:pt x="451590" y="230002"/>
                  </a:lnTo>
                  <a:lnTo>
                    <a:pt x="417932" y="288905"/>
                  </a:lnTo>
                  <a:lnTo>
                    <a:pt x="381468" y="401101"/>
                  </a:lnTo>
                  <a:lnTo>
                    <a:pt x="252442" y="524517"/>
                  </a:lnTo>
                  <a:lnTo>
                    <a:pt x="272076" y="589030"/>
                  </a:lnTo>
                  <a:lnTo>
                    <a:pt x="227198" y="633909"/>
                  </a:lnTo>
                  <a:lnTo>
                    <a:pt x="140246" y="653543"/>
                  </a:lnTo>
                  <a:lnTo>
                    <a:pt x="98172" y="619884"/>
                  </a:lnTo>
                  <a:lnTo>
                    <a:pt x="120611" y="577811"/>
                  </a:lnTo>
                  <a:lnTo>
                    <a:pt x="56098" y="572201"/>
                  </a:lnTo>
                  <a:lnTo>
                    <a:pt x="0" y="605860"/>
                  </a:lnTo>
                  <a:lnTo>
                    <a:pt x="42074" y="642324"/>
                  </a:lnTo>
                  <a:lnTo>
                    <a:pt x="86952" y="729276"/>
                  </a:lnTo>
                  <a:lnTo>
                    <a:pt x="179514" y="740495"/>
                  </a:lnTo>
                  <a:lnTo>
                    <a:pt x="300125" y="740495"/>
                  </a:lnTo>
                  <a:lnTo>
                    <a:pt x="373053" y="7937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3" name="Freeform 43">
              <a:extLst>
                <a:ext uri="{FF2B5EF4-FFF2-40B4-BE49-F238E27FC236}">
                  <a16:creationId xmlns:a16="http://schemas.microsoft.com/office/drawing/2014/main" id="{D76B96DE-CB45-48B6-AC62-A0198F34F285}"/>
                </a:ext>
              </a:extLst>
            </p:cNvPr>
            <p:cNvSpPr/>
            <p:nvPr/>
          </p:nvSpPr>
          <p:spPr>
            <a:xfrm>
              <a:off x="6489700" y="2940050"/>
              <a:ext cx="615950" cy="1044575"/>
            </a:xfrm>
            <a:custGeom>
              <a:avLst/>
              <a:gdLst>
                <a:gd name="connsiteX0" fmla="*/ 16830 w 625495"/>
                <a:gd name="connsiteY0" fmla="*/ 1060255 h 1060255"/>
                <a:gd name="connsiteX1" fmla="*/ 86952 w 625495"/>
                <a:gd name="connsiteY1" fmla="*/ 1054645 h 1060255"/>
                <a:gd name="connsiteX2" fmla="*/ 89757 w 625495"/>
                <a:gd name="connsiteY2" fmla="*/ 1012572 h 1060255"/>
                <a:gd name="connsiteX3" fmla="*/ 134636 w 625495"/>
                <a:gd name="connsiteY3" fmla="*/ 990133 h 1060255"/>
                <a:gd name="connsiteX4" fmla="*/ 171099 w 625495"/>
                <a:gd name="connsiteY4" fmla="*/ 1020986 h 1060255"/>
                <a:gd name="connsiteX5" fmla="*/ 244027 w 625495"/>
                <a:gd name="connsiteY5" fmla="*/ 861107 h 1060255"/>
                <a:gd name="connsiteX6" fmla="*/ 283296 w 625495"/>
                <a:gd name="connsiteY6" fmla="*/ 903180 h 1060255"/>
                <a:gd name="connsiteX7" fmla="*/ 314150 w 625495"/>
                <a:gd name="connsiteY7" fmla="*/ 785374 h 1060255"/>
                <a:gd name="connsiteX8" fmla="*/ 350614 w 625495"/>
                <a:gd name="connsiteY8" fmla="*/ 768545 h 1060255"/>
                <a:gd name="connsiteX9" fmla="*/ 370248 w 625495"/>
                <a:gd name="connsiteY9" fmla="*/ 807813 h 1060255"/>
                <a:gd name="connsiteX10" fmla="*/ 370248 w 625495"/>
                <a:gd name="connsiteY10" fmla="*/ 855497 h 1060255"/>
                <a:gd name="connsiteX11" fmla="*/ 423541 w 625495"/>
                <a:gd name="connsiteY11" fmla="*/ 908790 h 1060255"/>
                <a:gd name="connsiteX12" fmla="*/ 451590 w 625495"/>
                <a:gd name="connsiteY12" fmla="*/ 771350 h 1060255"/>
                <a:gd name="connsiteX13" fmla="*/ 468420 w 625495"/>
                <a:gd name="connsiteY13" fmla="*/ 614275 h 1060255"/>
                <a:gd name="connsiteX14" fmla="*/ 443176 w 625495"/>
                <a:gd name="connsiteY14" fmla="*/ 642324 h 1060255"/>
                <a:gd name="connsiteX15" fmla="*/ 437566 w 625495"/>
                <a:gd name="connsiteY15" fmla="*/ 594640 h 1060255"/>
                <a:gd name="connsiteX16" fmla="*/ 499274 w 625495"/>
                <a:gd name="connsiteY16" fmla="*/ 566591 h 1060255"/>
                <a:gd name="connsiteX17" fmla="*/ 493664 w 625495"/>
                <a:gd name="connsiteY17" fmla="*/ 544152 h 1060255"/>
                <a:gd name="connsiteX18" fmla="*/ 434761 w 625495"/>
                <a:gd name="connsiteY18" fmla="*/ 566591 h 1060255"/>
                <a:gd name="connsiteX19" fmla="*/ 406712 w 625495"/>
                <a:gd name="connsiteY19" fmla="*/ 518908 h 1060255"/>
                <a:gd name="connsiteX20" fmla="*/ 448785 w 625495"/>
                <a:gd name="connsiteY20" fmla="*/ 496469 h 1060255"/>
                <a:gd name="connsiteX21" fmla="*/ 454395 w 625495"/>
                <a:gd name="connsiteY21" fmla="*/ 476834 h 1060255"/>
                <a:gd name="connsiteX22" fmla="*/ 479639 w 625495"/>
                <a:gd name="connsiteY22" fmla="*/ 468420 h 1060255"/>
                <a:gd name="connsiteX23" fmla="*/ 474030 w 625495"/>
                <a:gd name="connsiteY23" fmla="*/ 375858 h 1060255"/>
                <a:gd name="connsiteX24" fmla="*/ 625495 w 625495"/>
                <a:gd name="connsiteY24" fmla="*/ 126221 h 1060255"/>
                <a:gd name="connsiteX25" fmla="*/ 605860 w 625495"/>
                <a:gd name="connsiteY25" fmla="*/ 72928 h 1060255"/>
                <a:gd name="connsiteX26" fmla="*/ 600250 w 625495"/>
                <a:gd name="connsiteY26" fmla="*/ 42074 h 1060255"/>
                <a:gd name="connsiteX27" fmla="*/ 560982 w 625495"/>
                <a:gd name="connsiteY27" fmla="*/ 36464 h 1060255"/>
                <a:gd name="connsiteX28" fmla="*/ 535737 w 625495"/>
                <a:gd name="connsiteY28" fmla="*/ 0 h 1060255"/>
                <a:gd name="connsiteX29" fmla="*/ 468420 w 625495"/>
                <a:gd name="connsiteY29" fmla="*/ 11220 h 1060255"/>
                <a:gd name="connsiteX30" fmla="*/ 426346 w 625495"/>
                <a:gd name="connsiteY30" fmla="*/ 28049 h 1060255"/>
                <a:gd name="connsiteX31" fmla="*/ 437566 w 625495"/>
                <a:gd name="connsiteY31" fmla="*/ 145855 h 1060255"/>
                <a:gd name="connsiteX32" fmla="*/ 325369 w 625495"/>
                <a:gd name="connsiteY32" fmla="*/ 280491 h 1060255"/>
                <a:gd name="connsiteX33" fmla="*/ 0 w 625495"/>
                <a:gd name="connsiteY33" fmla="*/ 535737 h 1060255"/>
                <a:gd name="connsiteX34" fmla="*/ 16830 w 625495"/>
                <a:gd name="connsiteY34" fmla="*/ 1060255 h 106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5495" h="1060255">
                  <a:moveTo>
                    <a:pt x="16830" y="1060255"/>
                  </a:moveTo>
                  <a:lnTo>
                    <a:pt x="86952" y="1054645"/>
                  </a:lnTo>
                  <a:lnTo>
                    <a:pt x="89757" y="1012572"/>
                  </a:lnTo>
                  <a:lnTo>
                    <a:pt x="134636" y="990133"/>
                  </a:lnTo>
                  <a:lnTo>
                    <a:pt x="171099" y="1020986"/>
                  </a:lnTo>
                  <a:lnTo>
                    <a:pt x="244027" y="861107"/>
                  </a:lnTo>
                  <a:lnTo>
                    <a:pt x="283296" y="903180"/>
                  </a:lnTo>
                  <a:lnTo>
                    <a:pt x="314150" y="785374"/>
                  </a:lnTo>
                  <a:lnTo>
                    <a:pt x="350614" y="768545"/>
                  </a:lnTo>
                  <a:lnTo>
                    <a:pt x="370248" y="807813"/>
                  </a:lnTo>
                  <a:lnTo>
                    <a:pt x="370248" y="855497"/>
                  </a:lnTo>
                  <a:lnTo>
                    <a:pt x="423541" y="908790"/>
                  </a:lnTo>
                  <a:lnTo>
                    <a:pt x="451590" y="771350"/>
                  </a:lnTo>
                  <a:lnTo>
                    <a:pt x="468420" y="614275"/>
                  </a:lnTo>
                  <a:lnTo>
                    <a:pt x="443176" y="642324"/>
                  </a:lnTo>
                  <a:lnTo>
                    <a:pt x="437566" y="594640"/>
                  </a:lnTo>
                  <a:lnTo>
                    <a:pt x="499274" y="566591"/>
                  </a:lnTo>
                  <a:lnTo>
                    <a:pt x="493664" y="544152"/>
                  </a:lnTo>
                  <a:lnTo>
                    <a:pt x="434761" y="566591"/>
                  </a:lnTo>
                  <a:lnTo>
                    <a:pt x="406712" y="518908"/>
                  </a:lnTo>
                  <a:lnTo>
                    <a:pt x="448785" y="496469"/>
                  </a:lnTo>
                  <a:lnTo>
                    <a:pt x="454395" y="476834"/>
                  </a:lnTo>
                  <a:lnTo>
                    <a:pt x="479639" y="468420"/>
                  </a:lnTo>
                  <a:lnTo>
                    <a:pt x="474030" y="375858"/>
                  </a:lnTo>
                  <a:lnTo>
                    <a:pt x="625495" y="126221"/>
                  </a:lnTo>
                  <a:lnTo>
                    <a:pt x="605860" y="72928"/>
                  </a:lnTo>
                  <a:lnTo>
                    <a:pt x="600250" y="42074"/>
                  </a:lnTo>
                  <a:lnTo>
                    <a:pt x="560982" y="36464"/>
                  </a:lnTo>
                  <a:lnTo>
                    <a:pt x="535737" y="0"/>
                  </a:lnTo>
                  <a:lnTo>
                    <a:pt x="468420" y="11220"/>
                  </a:lnTo>
                  <a:lnTo>
                    <a:pt x="426346" y="28049"/>
                  </a:lnTo>
                  <a:lnTo>
                    <a:pt x="437566" y="145855"/>
                  </a:lnTo>
                  <a:lnTo>
                    <a:pt x="325369" y="280491"/>
                  </a:lnTo>
                  <a:lnTo>
                    <a:pt x="0" y="535737"/>
                  </a:lnTo>
                  <a:lnTo>
                    <a:pt x="16830" y="10602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33A2F905-7E8B-4FAF-87FF-83EF89ADFEE9}"/>
                </a:ext>
              </a:extLst>
            </p:cNvPr>
            <p:cNvSpPr/>
            <p:nvPr/>
          </p:nvSpPr>
          <p:spPr>
            <a:xfrm>
              <a:off x="6205538" y="2954338"/>
              <a:ext cx="717550" cy="509587"/>
            </a:xfrm>
            <a:custGeom>
              <a:avLst/>
              <a:gdLst>
                <a:gd name="connsiteX0" fmla="*/ 695617 w 729276"/>
                <a:gd name="connsiteY0" fmla="*/ 25244 h 518908"/>
                <a:gd name="connsiteX1" fmla="*/ 583420 w 729276"/>
                <a:gd name="connsiteY1" fmla="*/ 0 h 518908"/>
                <a:gd name="connsiteX2" fmla="*/ 485249 w 729276"/>
                <a:gd name="connsiteY2" fmla="*/ 28049 h 518908"/>
                <a:gd name="connsiteX3" fmla="*/ 406711 w 729276"/>
                <a:gd name="connsiteY3" fmla="*/ 64512 h 518908"/>
                <a:gd name="connsiteX4" fmla="*/ 269271 w 729276"/>
                <a:gd name="connsiteY4" fmla="*/ 117806 h 518908"/>
                <a:gd name="connsiteX5" fmla="*/ 187928 w 729276"/>
                <a:gd name="connsiteY5" fmla="*/ 117806 h 518908"/>
                <a:gd name="connsiteX6" fmla="*/ 61708 w 729276"/>
                <a:gd name="connsiteY6" fmla="*/ 176709 h 518908"/>
                <a:gd name="connsiteX7" fmla="*/ 14024 w 729276"/>
                <a:gd name="connsiteY7" fmla="*/ 224392 h 518908"/>
                <a:gd name="connsiteX8" fmla="*/ 0 w 729276"/>
                <a:gd name="connsiteY8" fmla="*/ 269271 h 518908"/>
                <a:gd name="connsiteX9" fmla="*/ 47683 w 729276"/>
                <a:gd name="connsiteY9" fmla="*/ 342198 h 518908"/>
                <a:gd name="connsiteX10" fmla="*/ 120611 w 729276"/>
                <a:gd name="connsiteY10" fmla="*/ 345003 h 518908"/>
                <a:gd name="connsiteX11" fmla="*/ 294515 w 729276"/>
                <a:gd name="connsiteY11" fmla="*/ 518908 h 518908"/>
                <a:gd name="connsiteX12" fmla="*/ 619884 w 729276"/>
                <a:gd name="connsiteY12" fmla="*/ 255246 h 518908"/>
                <a:gd name="connsiteX13" fmla="*/ 729276 w 729276"/>
                <a:gd name="connsiteY13" fmla="*/ 123415 h 518908"/>
                <a:gd name="connsiteX14" fmla="*/ 695617 w 729276"/>
                <a:gd name="connsiteY14" fmla="*/ 25244 h 51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9276" h="518908">
                  <a:moveTo>
                    <a:pt x="695617" y="25244"/>
                  </a:moveTo>
                  <a:lnTo>
                    <a:pt x="583420" y="0"/>
                  </a:lnTo>
                  <a:lnTo>
                    <a:pt x="485249" y="28049"/>
                  </a:lnTo>
                  <a:lnTo>
                    <a:pt x="406711" y="64512"/>
                  </a:lnTo>
                  <a:lnTo>
                    <a:pt x="269271" y="117806"/>
                  </a:lnTo>
                  <a:lnTo>
                    <a:pt x="187928" y="117806"/>
                  </a:lnTo>
                  <a:lnTo>
                    <a:pt x="61708" y="176709"/>
                  </a:lnTo>
                  <a:lnTo>
                    <a:pt x="14024" y="224392"/>
                  </a:lnTo>
                  <a:lnTo>
                    <a:pt x="0" y="269271"/>
                  </a:lnTo>
                  <a:lnTo>
                    <a:pt x="47683" y="342198"/>
                  </a:lnTo>
                  <a:lnTo>
                    <a:pt x="120611" y="345003"/>
                  </a:lnTo>
                  <a:lnTo>
                    <a:pt x="294515" y="518908"/>
                  </a:lnTo>
                  <a:lnTo>
                    <a:pt x="619884" y="255246"/>
                  </a:lnTo>
                  <a:lnTo>
                    <a:pt x="729276" y="123415"/>
                  </a:lnTo>
                  <a:lnTo>
                    <a:pt x="695617" y="25244"/>
                  </a:lnTo>
                  <a:close/>
                </a:path>
              </a:pathLst>
            </a:custGeom>
            <a:solidFill>
              <a:srgbClr val="2E75B6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DD33087D-B07C-4839-A248-8562821AAE9C}"/>
                </a:ext>
              </a:extLst>
            </p:cNvPr>
            <p:cNvSpPr/>
            <p:nvPr/>
          </p:nvSpPr>
          <p:spPr>
            <a:xfrm>
              <a:off x="4195763" y="2868613"/>
              <a:ext cx="1274762" cy="1354137"/>
            </a:xfrm>
            <a:custGeom>
              <a:avLst/>
              <a:gdLst>
                <a:gd name="connsiteX0" fmla="*/ 1155623 w 1293063"/>
                <a:gd name="connsiteY0" fmla="*/ 1105134 h 1374405"/>
                <a:gd name="connsiteX1" fmla="*/ 1054646 w 1293063"/>
                <a:gd name="connsiteY1" fmla="*/ 1133183 h 1374405"/>
                <a:gd name="connsiteX2" fmla="*/ 976108 w 1293063"/>
                <a:gd name="connsiteY2" fmla="*/ 1035011 h 1374405"/>
                <a:gd name="connsiteX3" fmla="*/ 869522 w 1293063"/>
                <a:gd name="connsiteY3" fmla="*/ 987328 h 1374405"/>
                <a:gd name="connsiteX4" fmla="*/ 754521 w 1293063"/>
                <a:gd name="connsiteY4" fmla="*/ 990133 h 1374405"/>
                <a:gd name="connsiteX5" fmla="*/ 650739 w 1293063"/>
                <a:gd name="connsiteY5" fmla="*/ 950864 h 1374405"/>
                <a:gd name="connsiteX6" fmla="*/ 619885 w 1293063"/>
                <a:gd name="connsiteY6" fmla="*/ 855497 h 1374405"/>
                <a:gd name="connsiteX7" fmla="*/ 575007 w 1293063"/>
                <a:gd name="connsiteY7" fmla="*/ 827448 h 1374405"/>
                <a:gd name="connsiteX8" fmla="*/ 544153 w 1293063"/>
                <a:gd name="connsiteY8" fmla="*/ 690008 h 1374405"/>
                <a:gd name="connsiteX9" fmla="*/ 431956 w 1293063"/>
                <a:gd name="connsiteY9" fmla="*/ 544153 h 1374405"/>
                <a:gd name="connsiteX10" fmla="*/ 274881 w 1293063"/>
                <a:gd name="connsiteY10" fmla="*/ 311345 h 1374405"/>
                <a:gd name="connsiteX11" fmla="*/ 201954 w 1293063"/>
                <a:gd name="connsiteY11" fmla="*/ 148661 h 1374405"/>
                <a:gd name="connsiteX12" fmla="*/ 185124 w 1293063"/>
                <a:gd name="connsiteY12" fmla="*/ 28049 h 1374405"/>
                <a:gd name="connsiteX13" fmla="*/ 120611 w 1293063"/>
                <a:gd name="connsiteY13" fmla="*/ 16830 h 1374405"/>
                <a:gd name="connsiteX14" fmla="*/ 78538 w 1293063"/>
                <a:gd name="connsiteY14" fmla="*/ 0 h 1374405"/>
                <a:gd name="connsiteX15" fmla="*/ 56099 w 1293063"/>
                <a:gd name="connsiteY15" fmla="*/ 28049 h 1374405"/>
                <a:gd name="connsiteX16" fmla="*/ 36464 w 1293063"/>
                <a:gd name="connsiteY16" fmla="*/ 22440 h 1374405"/>
                <a:gd name="connsiteX17" fmla="*/ 64513 w 1293063"/>
                <a:gd name="connsiteY17" fmla="*/ 98172 h 1374405"/>
                <a:gd name="connsiteX18" fmla="*/ 8415 w 1293063"/>
                <a:gd name="connsiteY18" fmla="*/ 148661 h 1374405"/>
                <a:gd name="connsiteX19" fmla="*/ 19635 w 1293063"/>
                <a:gd name="connsiteY19" fmla="*/ 185124 h 1374405"/>
                <a:gd name="connsiteX20" fmla="*/ 0 w 1293063"/>
                <a:gd name="connsiteY20" fmla="*/ 221588 h 1374405"/>
                <a:gd name="connsiteX21" fmla="*/ 33659 w 1293063"/>
                <a:gd name="connsiteY21" fmla="*/ 283296 h 1374405"/>
                <a:gd name="connsiteX22" fmla="*/ 22440 w 1293063"/>
                <a:gd name="connsiteY22" fmla="*/ 333784 h 1374405"/>
                <a:gd name="connsiteX23" fmla="*/ 56099 w 1293063"/>
                <a:gd name="connsiteY23" fmla="*/ 345004 h 1374405"/>
                <a:gd name="connsiteX24" fmla="*/ 72928 w 1293063"/>
                <a:gd name="connsiteY24" fmla="*/ 330980 h 1374405"/>
                <a:gd name="connsiteX25" fmla="*/ 123416 w 1293063"/>
                <a:gd name="connsiteY25" fmla="*/ 367443 h 1374405"/>
                <a:gd name="connsiteX26" fmla="*/ 98172 w 1293063"/>
                <a:gd name="connsiteY26" fmla="*/ 412322 h 1374405"/>
                <a:gd name="connsiteX27" fmla="*/ 98172 w 1293063"/>
                <a:gd name="connsiteY27" fmla="*/ 448786 h 1374405"/>
                <a:gd name="connsiteX28" fmla="*/ 58904 w 1293063"/>
                <a:gd name="connsiteY28" fmla="*/ 423541 h 1374405"/>
                <a:gd name="connsiteX29" fmla="*/ 47684 w 1293063"/>
                <a:gd name="connsiteY29" fmla="*/ 460005 h 1374405"/>
                <a:gd name="connsiteX30" fmla="*/ 22440 w 1293063"/>
                <a:gd name="connsiteY30" fmla="*/ 485249 h 1374405"/>
                <a:gd name="connsiteX31" fmla="*/ 33659 w 1293063"/>
                <a:gd name="connsiteY31" fmla="*/ 558177 h 1374405"/>
                <a:gd name="connsiteX32" fmla="*/ 72928 w 1293063"/>
                <a:gd name="connsiteY32" fmla="*/ 544153 h 1374405"/>
                <a:gd name="connsiteX33" fmla="*/ 112197 w 1293063"/>
                <a:gd name="connsiteY33" fmla="*/ 482445 h 1374405"/>
                <a:gd name="connsiteX34" fmla="*/ 140246 w 1293063"/>
                <a:gd name="connsiteY34" fmla="*/ 485249 h 1374405"/>
                <a:gd name="connsiteX35" fmla="*/ 182319 w 1293063"/>
                <a:gd name="connsiteY35" fmla="*/ 443176 h 1374405"/>
                <a:gd name="connsiteX36" fmla="*/ 207564 w 1293063"/>
                <a:gd name="connsiteY36" fmla="*/ 434761 h 1374405"/>
                <a:gd name="connsiteX37" fmla="*/ 215978 w 1293063"/>
                <a:gd name="connsiteY37" fmla="*/ 490859 h 1374405"/>
                <a:gd name="connsiteX38" fmla="*/ 260857 w 1293063"/>
                <a:gd name="connsiteY38" fmla="*/ 527323 h 1374405"/>
                <a:gd name="connsiteX39" fmla="*/ 218783 w 1293063"/>
                <a:gd name="connsiteY39" fmla="*/ 549762 h 1374405"/>
                <a:gd name="connsiteX40" fmla="*/ 232808 w 1293063"/>
                <a:gd name="connsiteY40" fmla="*/ 583421 h 1374405"/>
                <a:gd name="connsiteX41" fmla="*/ 339394 w 1293063"/>
                <a:gd name="connsiteY41" fmla="*/ 575007 h 1374405"/>
                <a:gd name="connsiteX42" fmla="*/ 330980 w 1293063"/>
                <a:gd name="connsiteY42" fmla="*/ 692813 h 1374405"/>
                <a:gd name="connsiteX43" fmla="*/ 283296 w 1293063"/>
                <a:gd name="connsiteY43" fmla="*/ 754521 h 1374405"/>
                <a:gd name="connsiteX44" fmla="*/ 373053 w 1293063"/>
                <a:gd name="connsiteY44" fmla="*/ 844278 h 1374405"/>
                <a:gd name="connsiteX45" fmla="*/ 342199 w 1293063"/>
                <a:gd name="connsiteY45" fmla="*/ 889156 h 1374405"/>
                <a:gd name="connsiteX46" fmla="*/ 353419 w 1293063"/>
                <a:gd name="connsiteY46" fmla="*/ 934035 h 1374405"/>
                <a:gd name="connsiteX47" fmla="*/ 328175 w 1293063"/>
                <a:gd name="connsiteY47" fmla="*/ 956474 h 1374405"/>
                <a:gd name="connsiteX48" fmla="*/ 398297 w 1293063"/>
                <a:gd name="connsiteY48" fmla="*/ 1046231 h 1374405"/>
                <a:gd name="connsiteX49" fmla="*/ 471225 w 1293063"/>
                <a:gd name="connsiteY49" fmla="*/ 1043426 h 1374405"/>
                <a:gd name="connsiteX50" fmla="*/ 504884 w 1293063"/>
                <a:gd name="connsiteY50" fmla="*/ 1006962 h 1374405"/>
                <a:gd name="connsiteX51" fmla="*/ 532933 w 1293063"/>
                <a:gd name="connsiteY51" fmla="*/ 1006962 h 1374405"/>
                <a:gd name="connsiteX52" fmla="*/ 617080 w 1293063"/>
                <a:gd name="connsiteY52" fmla="*/ 1124768 h 1374405"/>
                <a:gd name="connsiteX53" fmla="*/ 681593 w 1293063"/>
                <a:gd name="connsiteY53" fmla="*/ 1127573 h 1374405"/>
                <a:gd name="connsiteX54" fmla="*/ 692813 w 1293063"/>
                <a:gd name="connsiteY54" fmla="*/ 1164037 h 1374405"/>
                <a:gd name="connsiteX55" fmla="*/ 715252 w 1293063"/>
                <a:gd name="connsiteY55" fmla="*/ 1183672 h 1374405"/>
                <a:gd name="connsiteX56" fmla="*/ 701227 w 1293063"/>
                <a:gd name="connsiteY56" fmla="*/ 1256599 h 1374405"/>
                <a:gd name="connsiteX57" fmla="*/ 765740 w 1293063"/>
                <a:gd name="connsiteY57" fmla="*/ 1295868 h 1374405"/>
                <a:gd name="connsiteX58" fmla="*/ 877937 w 1293063"/>
                <a:gd name="connsiteY58" fmla="*/ 1259404 h 1374405"/>
                <a:gd name="connsiteX59" fmla="*/ 875132 w 1293063"/>
                <a:gd name="connsiteY59" fmla="*/ 1290258 h 1374405"/>
                <a:gd name="connsiteX60" fmla="*/ 911596 w 1293063"/>
                <a:gd name="connsiteY60" fmla="*/ 1329527 h 1374405"/>
                <a:gd name="connsiteX61" fmla="*/ 950864 w 1293063"/>
                <a:gd name="connsiteY61" fmla="*/ 1368795 h 1374405"/>
                <a:gd name="connsiteX62" fmla="*/ 1214526 w 1293063"/>
                <a:gd name="connsiteY62" fmla="*/ 1374405 h 1374405"/>
                <a:gd name="connsiteX63" fmla="*/ 1293063 w 1293063"/>
                <a:gd name="connsiteY63" fmla="*/ 1309892 h 1374405"/>
                <a:gd name="connsiteX64" fmla="*/ 1259404 w 1293063"/>
                <a:gd name="connsiteY64" fmla="*/ 1225745 h 1374405"/>
                <a:gd name="connsiteX65" fmla="*/ 1172452 w 1293063"/>
                <a:gd name="connsiteY65" fmla="*/ 1172452 h 1374405"/>
                <a:gd name="connsiteX66" fmla="*/ 1155623 w 1293063"/>
                <a:gd name="connsiteY66" fmla="*/ 1105134 h 137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93063" h="1374405">
                  <a:moveTo>
                    <a:pt x="1155623" y="1105134"/>
                  </a:moveTo>
                  <a:lnTo>
                    <a:pt x="1054646" y="1133183"/>
                  </a:lnTo>
                  <a:lnTo>
                    <a:pt x="976108" y="1035011"/>
                  </a:lnTo>
                  <a:lnTo>
                    <a:pt x="869522" y="987328"/>
                  </a:lnTo>
                  <a:lnTo>
                    <a:pt x="754521" y="990133"/>
                  </a:lnTo>
                  <a:lnTo>
                    <a:pt x="650739" y="950864"/>
                  </a:lnTo>
                  <a:lnTo>
                    <a:pt x="619885" y="855497"/>
                  </a:lnTo>
                  <a:lnTo>
                    <a:pt x="575007" y="827448"/>
                  </a:lnTo>
                  <a:lnTo>
                    <a:pt x="544153" y="690008"/>
                  </a:lnTo>
                  <a:lnTo>
                    <a:pt x="431956" y="544153"/>
                  </a:lnTo>
                  <a:lnTo>
                    <a:pt x="274881" y="311345"/>
                  </a:lnTo>
                  <a:lnTo>
                    <a:pt x="201954" y="148661"/>
                  </a:lnTo>
                  <a:lnTo>
                    <a:pt x="185124" y="28049"/>
                  </a:lnTo>
                  <a:lnTo>
                    <a:pt x="120611" y="16830"/>
                  </a:lnTo>
                  <a:lnTo>
                    <a:pt x="78538" y="0"/>
                  </a:lnTo>
                  <a:lnTo>
                    <a:pt x="56099" y="28049"/>
                  </a:lnTo>
                  <a:lnTo>
                    <a:pt x="36464" y="22440"/>
                  </a:lnTo>
                  <a:lnTo>
                    <a:pt x="64513" y="98172"/>
                  </a:lnTo>
                  <a:lnTo>
                    <a:pt x="8415" y="148661"/>
                  </a:lnTo>
                  <a:lnTo>
                    <a:pt x="19635" y="185124"/>
                  </a:lnTo>
                  <a:lnTo>
                    <a:pt x="0" y="221588"/>
                  </a:lnTo>
                  <a:lnTo>
                    <a:pt x="33659" y="283296"/>
                  </a:lnTo>
                  <a:lnTo>
                    <a:pt x="22440" y="333784"/>
                  </a:lnTo>
                  <a:lnTo>
                    <a:pt x="56099" y="345004"/>
                  </a:lnTo>
                  <a:lnTo>
                    <a:pt x="72928" y="330980"/>
                  </a:lnTo>
                  <a:lnTo>
                    <a:pt x="123416" y="367443"/>
                  </a:lnTo>
                  <a:lnTo>
                    <a:pt x="98172" y="412322"/>
                  </a:lnTo>
                  <a:lnTo>
                    <a:pt x="98172" y="448786"/>
                  </a:lnTo>
                  <a:lnTo>
                    <a:pt x="58904" y="423541"/>
                  </a:lnTo>
                  <a:lnTo>
                    <a:pt x="47684" y="460005"/>
                  </a:lnTo>
                  <a:lnTo>
                    <a:pt x="22440" y="485249"/>
                  </a:lnTo>
                  <a:lnTo>
                    <a:pt x="33659" y="558177"/>
                  </a:lnTo>
                  <a:lnTo>
                    <a:pt x="72928" y="544153"/>
                  </a:lnTo>
                  <a:lnTo>
                    <a:pt x="112197" y="482445"/>
                  </a:lnTo>
                  <a:lnTo>
                    <a:pt x="140246" y="485249"/>
                  </a:lnTo>
                  <a:lnTo>
                    <a:pt x="182319" y="443176"/>
                  </a:lnTo>
                  <a:lnTo>
                    <a:pt x="207564" y="434761"/>
                  </a:lnTo>
                  <a:lnTo>
                    <a:pt x="215978" y="490859"/>
                  </a:lnTo>
                  <a:lnTo>
                    <a:pt x="260857" y="527323"/>
                  </a:lnTo>
                  <a:lnTo>
                    <a:pt x="218783" y="549762"/>
                  </a:lnTo>
                  <a:lnTo>
                    <a:pt x="232808" y="583421"/>
                  </a:lnTo>
                  <a:lnTo>
                    <a:pt x="339394" y="575007"/>
                  </a:lnTo>
                  <a:lnTo>
                    <a:pt x="330980" y="692813"/>
                  </a:lnTo>
                  <a:lnTo>
                    <a:pt x="283296" y="754521"/>
                  </a:lnTo>
                  <a:lnTo>
                    <a:pt x="373053" y="844278"/>
                  </a:lnTo>
                  <a:lnTo>
                    <a:pt x="342199" y="889156"/>
                  </a:lnTo>
                  <a:lnTo>
                    <a:pt x="353419" y="934035"/>
                  </a:lnTo>
                  <a:lnTo>
                    <a:pt x="328175" y="956474"/>
                  </a:lnTo>
                  <a:lnTo>
                    <a:pt x="398297" y="1046231"/>
                  </a:lnTo>
                  <a:lnTo>
                    <a:pt x="471225" y="1043426"/>
                  </a:lnTo>
                  <a:lnTo>
                    <a:pt x="504884" y="1006962"/>
                  </a:lnTo>
                  <a:lnTo>
                    <a:pt x="532933" y="1006962"/>
                  </a:lnTo>
                  <a:lnTo>
                    <a:pt x="617080" y="1124768"/>
                  </a:lnTo>
                  <a:lnTo>
                    <a:pt x="681593" y="1127573"/>
                  </a:lnTo>
                  <a:lnTo>
                    <a:pt x="692813" y="1164037"/>
                  </a:lnTo>
                  <a:lnTo>
                    <a:pt x="715252" y="1183672"/>
                  </a:lnTo>
                  <a:lnTo>
                    <a:pt x="701227" y="1256599"/>
                  </a:lnTo>
                  <a:lnTo>
                    <a:pt x="765740" y="1295868"/>
                  </a:lnTo>
                  <a:lnTo>
                    <a:pt x="877937" y="1259404"/>
                  </a:lnTo>
                  <a:lnTo>
                    <a:pt x="875132" y="1290258"/>
                  </a:lnTo>
                  <a:lnTo>
                    <a:pt x="911596" y="1329527"/>
                  </a:lnTo>
                  <a:lnTo>
                    <a:pt x="950864" y="1368795"/>
                  </a:lnTo>
                  <a:lnTo>
                    <a:pt x="1214526" y="1374405"/>
                  </a:lnTo>
                  <a:lnTo>
                    <a:pt x="1293063" y="1309892"/>
                  </a:lnTo>
                  <a:lnTo>
                    <a:pt x="1259404" y="1225745"/>
                  </a:lnTo>
                  <a:lnTo>
                    <a:pt x="1172452" y="1172452"/>
                  </a:lnTo>
                  <a:lnTo>
                    <a:pt x="1155623" y="1105134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023BA1BA-C464-4BCD-BD70-B33C272486D1}"/>
                </a:ext>
              </a:extLst>
            </p:cNvPr>
            <p:cNvSpPr/>
            <p:nvPr/>
          </p:nvSpPr>
          <p:spPr>
            <a:xfrm>
              <a:off x="4090988" y="3303588"/>
              <a:ext cx="573087" cy="776287"/>
            </a:xfrm>
            <a:custGeom>
              <a:avLst/>
              <a:gdLst>
                <a:gd name="connsiteX0" fmla="*/ 207563 w 580616"/>
                <a:gd name="connsiteY0" fmla="*/ 67318 h 788179"/>
                <a:gd name="connsiteX1" fmla="*/ 213173 w 580616"/>
                <a:gd name="connsiteY1" fmla="*/ 173904 h 788179"/>
                <a:gd name="connsiteX2" fmla="*/ 204758 w 580616"/>
                <a:gd name="connsiteY2" fmla="*/ 258051 h 788179"/>
                <a:gd name="connsiteX3" fmla="*/ 241222 w 580616"/>
                <a:gd name="connsiteY3" fmla="*/ 297320 h 788179"/>
                <a:gd name="connsiteX4" fmla="*/ 297320 w 580616"/>
                <a:gd name="connsiteY4" fmla="*/ 350613 h 788179"/>
                <a:gd name="connsiteX5" fmla="*/ 345004 w 580616"/>
                <a:gd name="connsiteY5" fmla="*/ 389882 h 788179"/>
                <a:gd name="connsiteX6" fmla="*/ 204758 w 580616"/>
                <a:gd name="connsiteY6" fmla="*/ 440370 h 788179"/>
                <a:gd name="connsiteX7" fmla="*/ 137440 w 580616"/>
                <a:gd name="connsiteY7" fmla="*/ 378662 h 788179"/>
                <a:gd name="connsiteX8" fmla="*/ 103782 w 580616"/>
                <a:gd name="connsiteY8" fmla="*/ 367443 h 788179"/>
                <a:gd name="connsiteX9" fmla="*/ 86952 w 580616"/>
                <a:gd name="connsiteY9" fmla="*/ 384272 h 788179"/>
                <a:gd name="connsiteX10" fmla="*/ 86952 w 580616"/>
                <a:gd name="connsiteY10" fmla="*/ 600250 h 788179"/>
                <a:gd name="connsiteX11" fmla="*/ 0 w 580616"/>
                <a:gd name="connsiteY11" fmla="*/ 645129 h 788179"/>
                <a:gd name="connsiteX12" fmla="*/ 72928 w 580616"/>
                <a:gd name="connsiteY12" fmla="*/ 748910 h 788179"/>
                <a:gd name="connsiteX13" fmla="*/ 179514 w 580616"/>
                <a:gd name="connsiteY13" fmla="*/ 788179 h 788179"/>
                <a:gd name="connsiteX14" fmla="*/ 213173 w 580616"/>
                <a:gd name="connsiteY14" fmla="*/ 768545 h 788179"/>
                <a:gd name="connsiteX15" fmla="*/ 269271 w 580616"/>
                <a:gd name="connsiteY15" fmla="*/ 751715 h 788179"/>
                <a:gd name="connsiteX16" fmla="*/ 319759 w 580616"/>
                <a:gd name="connsiteY16" fmla="*/ 774154 h 788179"/>
                <a:gd name="connsiteX17" fmla="*/ 325369 w 580616"/>
                <a:gd name="connsiteY17" fmla="*/ 690007 h 788179"/>
                <a:gd name="connsiteX18" fmla="*/ 387077 w 580616"/>
                <a:gd name="connsiteY18" fmla="*/ 675983 h 788179"/>
                <a:gd name="connsiteX19" fmla="*/ 381467 w 580616"/>
                <a:gd name="connsiteY19" fmla="*/ 732081 h 788179"/>
                <a:gd name="connsiteX20" fmla="*/ 403907 w 580616"/>
                <a:gd name="connsiteY20" fmla="*/ 740496 h 788179"/>
                <a:gd name="connsiteX21" fmla="*/ 440370 w 580616"/>
                <a:gd name="connsiteY21" fmla="*/ 684397 h 788179"/>
                <a:gd name="connsiteX22" fmla="*/ 535737 w 580616"/>
                <a:gd name="connsiteY22" fmla="*/ 681592 h 788179"/>
                <a:gd name="connsiteX23" fmla="*/ 580616 w 580616"/>
                <a:gd name="connsiteY23" fmla="*/ 597445 h 788179"/>
                <a:gd name="connsiteX24" fmla="*/ 479639 w 580616"/>
                <a:gd name="connsiteY24" fmla="*/ 591835 h 788179"/>
                <a:gd name="connsiteX25" fmla="*/ 431956 w 580616"/>
                <a:gd name="connsiteY25" fmla="*/ 516103 h 788179"/>
                <a:gd name="connsiteX26" fmla="*/ 454395 w 580616"/>
                <a:gd name="connsiteY26" fmla="*/ 488054 h 788179"/>
                <a:gd name="connsiteX27" fmla="*/ 454395 w 580616"/>
                <a:gd name="connsiteY27" fmla="*/ 445980 h 788179"/>
                <a:gd name="connsiteX28" fmla="*/ 468420 w 580616"/>
                <a:gd name="connsiteY28" fmla="*/ 406712 h 788179"/>
                <a:gd name="connsiteX29" fmla="*/ 409517 w 580616"/>
                <a:gd name="connsiteY29" fmla="*/ 319759 h 788179"/>
                <a:gd name="connsiteX30" fmla="*/ 440370 w 580616"/>
                <a:gd name="connsiteY30" fmla="*/ 249637 h 788179"/>
                <a:gd name="connsiteX31" fmla="*/ 440370 w 580616"/>
                <a:gd name="connsiteY31" fmla="*/ 140245 h 788179"/>
                <a:gd name="connsiteX32" fmla="*/ 330979 w 580616"/>
                <a:gd name="connsiteY32" fmla="*/ 148660 h 788179"/>
                <a:gd name="connsiteX33" fmla="*/ 342199 w 580616"/>
                <a:gd name="connsiteY33" fmla="*/ 120611 h 788179"/>
                <a:gd name="connsiteX34" fmla="*/ 364638 w 580616"/>
                <a:gd name="connsiteY34" fmla="*/ 84147 h 788179"/>
                <a:gd name="connsiteX35" fmla="*/ 314150 w 580616"/>
                <a:gd name="connsiteY35" fmla="*/ 53293 h 788179"/>
                <a:gd name="connsiteX36" fmla="*/ 308540 w 580616"/>
                <a:gd name="connsiteY36" fmla="*/ 0 h 788179"/>
                <a:gd name="connsiteX37" fmla="*/ 207563 w 580616"/>
                <a:gd name="connsiteY37" fmla="*/ 67318 h 788179"/>
                <a:gd name="connsiteX0" fmla="*/ 207563 w 580616"/>
                <a:gd name="connsiteY0" fmla="*/ 67318 h 788179"/>
                <a:gd name="connsiteX1" fmla="*/ 192761 w 580616"/>
                <a:gd name="connsiteY1" fmla="*/ 96313 h 788179"/>
                <a:gd name="connsiteX2" fmla="*/ 213173 w 580616"/>
                <a:gd name="connsiteY2" fmla="*/ 173904 h 788179"/>
                <a:gd name="connsiteX3" fmla="*/ 204758 w 580616"/>
                <a:gd name="connsiteY3" fmla="*/ 258051 h 788179"/>
                <a:gd name="connsiteX4" fmla="*/ 241222 w 580616"/>
                <a:gd name="connsiteY4" fmla="*/ 297320 h 788179"/>
                <a:gd name="connsiteX5" fmla="*/ 297320 w 580616"/>
                <a:gd name="connsiteY5" fmla="*/ 350613 h 788179"/>
                <a:gd name="connsiteX6" fmla="*/ 345004 w 580616"/>
                <a:gd name="connsiteY6" fmla="*/ 389882 h 788179"/>
                <a:gd name="connsiteX7" fmla="*/ 204758 w 580616"/>
                <a:gd name="connsiteY7" fmla="*/ 440370 h 788179"/>
                <a:gd name="connsiteX8" fmla="*/ 137440 w 580616"/>
                <a:gd name="connsiteY8" fmla="*/ 378662 h 788179"/>
                <a:gd name="connsiteX9" fmla="*/ 103782 w 580616"/>
                <a:gd name="connsiteY9" fmla="*/ 367443 h 788179"/>
                <a:gd name="connsiteX10" fmla="*/ 86952 w 580616"/>
                <a:gd name="connsiteY10" fmla="*/ 384272 h 788179"/>
                <a:gd name="connsiteX11" fmla="*/ 86952 w 580616"/>
                <a:gd name="connsiteY11" fmla="*/ 600250 h 788179"/>
                <a:gd name="connsiteX12" fmla="*/ 0 w 580616"/>
                <a:gd name="connsiteY12" fmla="*/ 645129 h 788179"/>
                <a:gd name="connsiteX13" fmla="*/ 72928 w 580616"/>
                <a:gd name="connsiteY13" fmla="*/ 748910 h 788179"/>
                <a:gd name="connsiteX14" fmla="*/ 179514 w 580616"/>
                <a:gd name="connsiteY14" fmla="*/ 788179 h 788179"/>
                <a:gd name="connsiteX15" fmla="*/ 213173 w 580616"/>
                <a:gd name="connsiteY15" fmla="*/ 768545 h 788179"/>
                <a:gd name="connsiteX16" fmla="*/ 269271 w 580616"/>
                <a:gd name="connsiteY16" fmla="*/ 751715 h 788179"/>
                <a:gd name="connsiteX17" fmla="*/ 319759 w 580616"/>
                <a:gd name="connsiteY17" fmla="*/ 774154 h 788179"/>
                <a:gd name="connsiteX18" fmla="*/ 325369 w 580616"/>
                <a:gd name="connsiteY18" fmla="*/ 690007 h 788179"/>
                <a:gd name="connsiteX19" fmla="*/ 387077 w 580616"/>
                <a:gd name="connsiteY19" fmla="*/ 675983 h 788179"/>
                <a:gd name="connsiteX20" fmla="*/ 381467 w 580616"/>
                <a:gd name="connsiteY20" fmla="*/ 732081 h 788179"/>
                <a:gd name="connsiteX21" fmla="*/ 403907 w 580616"/>
                <a:gd name="connsiteY21" fmla="*/ 740496 h 788179"/>
                <a:gd name="connsiteX22" fmla="*/ 440370 w 580616"/>
                <a:gd name="connsiteY22" fmla="*/ 684397 h 788179"/>
                <a:gd name="connsiteX23" fmla="*/ 535737 w 580616"/>
                <a:gd name="connsiteY23" fmla="*/ 681592 h 788179"/>
                <a:gd name="connsiteX24" fmla="*/ 580616 w 580616"/>
                <a:gd name="connsiteY24" fmla="*/ 597445 h 788179"/>
                <a:gd name="connsiteX25" fmla="*/ 479639 w 580616"/>
                <a:gd name="connsiteY25" fmla="*/ 591835 h 788179"/>
                <a:gd name="connsiteX26" fmla="*/ 431956 w 580616"/>
                <a:gd name="connsiteY26" fmla="*/ 516103 h 788179"/>
                <a:gd name="connsiteX27" fmla="*/ 454395 w 580616"/>
                <a:gd name="connsiteY27" fmla="*/ 488054 h 788179"/>
                <a:gd name="connsiteX28" fmla="*/ 454395 w 580616"/>
                <a:gd name="connsiteY28" fmla="*/ 445980 h 788179"/>
                <a:gd name="connsiteX29" fmla="*/ 468420 w 580616"/>
                <a:gd name="connsiteY29" fmla="*/ 406712 h 788179"/>
                <a:gd name="connsiteX30" fmla="*/ 409517 w 580616"/>
                <a:gd name="connsiteY30" fmla="*/ 319759 h 788179"/>
                <a:gd name="connsiteX31" fmla="*/ 440370 w 580616"/>
                <a:gd name="connsiteY31" fmla="*/ 249637 h 788179"/>
                <a:gd name="connsiteX32" fmla="*/ 440370 w 580616"/>
                <a:gd name="connsiteY32" fmla="*/ 140245 h 788179"/>
                <a:gd name="connsiteX33" fmla="*/ 330979 w 580616"/>
                <a:gd name="connsiteY33" fmla="*/ 148660 h 788179"/>
                <a:gd name="connsiteX34" fmla="*/ 342199 w 580616"/>
                <a:gd name="connsiteY34" fmla="*/ 120611 h 788179"/>
                <a:gd name="connsiteX35" fmla="*/ 364638 w 580616"/>
                <a:gd name="connsiteY35" fmla="*/ 84147 h 788179"/>
                <a:gd name="connsiteX36" fmla="*/ 314150 w 580616"/>
                <a:gd name="connsiteY36" fmla="*/ 53293 h 788179"/>
                <a:gd name="connsiteX37" fmla="*/ 308540 w 580616"/>
                <a:gd name="connsiteY37" fmla="*/ 0 h 788179"/>
                <a:gd name="connsiteX38" fmla="*/ 207563 w 580616"/>
                <a:gd name="connsiteY38" fmla="*/ 67318 h 788179"/>
                <a:gd name="connsiteX0" fmla="*/ 215826 w 580616"/>
                <a:gd name="connsiteY0" fmla="*/ 45284 h 788179"/>
                <a:gd name="connsiteX1" fmla="*/ 192761 w 580616"/>
                <a:gd name="connsiteY1" fmla="*/ 96313 h 788179"/>
                <a:gd name="connsiteX2" fmla="*/ 213173 w 580616"/>
                <a:gd name="connsiteY2" fmla="*/ 173904 h 788179"/>
                <a:gd name="connsiteX3" fmla="*/ 204758 w 580616"/>
                <a:gd name="connsiteY3" fmla="*/ 258051 h 788179"/>
                <a:gd name="connsiteX4" fmla="*/ 241222 w 580616"/>
                <a:gd name="connsiteY4" fmla="*/ 297320 h 788179"/>
                <a:gd name="connsiteX5" fmla="*/ 297320 w 580616"/>
                <a:gd name="connsiteY5" fmla="*/ 350613 h 788179"/>
                <a:gd name="connsiteX6" fmla="*/ 345004 w 580616"/>
                <a:gd name="connsiteY6" fmla="*/ 389882 h 788179"/>
                <a:gd name="connsiteX7" fmla="*/ 204758 w 580616"/>
                <a:gd name="connsiteY7" fmla="*/ 440370 h 788179"/>
                <a:gd name="connsiteX8" fmla="*/ 137440 w 580616"/>
                <a:gd name="connsiteY8" fmla="*/ 378662 h 788179"/>
                <a:gd name="connsiteX9" fmla="*/ 103782 w 580616"/>
                <a:gd name="connsiteY9" fmla="*/ 367443 h 788179"/>
                <a:gd name="connsiteX10" fmla="*/ 86952 w 580616"/>
                <a:gd name="connsiteY10" fmla="*/ 384272 h 788179"/>
                <a:gd name="connsiteX11" fmla="*/ 86952 w 580616"/>
                <a:gd name="connsiteY11" fmla="*/ 600250 h 788179"/>
                <a:gd name="connsiteX12" fmla="*/ 0 w 580616"/>
                <a:gd name="connsiteY12" fmla="*/ 645129 h 788179"/>
                <a:gd name="connsiteX13" fmla="*/ 72928 w 580616"/>
                <a:gd name="connsiteY13" fmla="*/ 748910 h 788179"/>
                <a:gd name="connsiteX14" fmla="*/ 179514 w 580616"/>
                <a:gd name="connsiteY14" fmla="*/ 788179 h 788179"/>
                <a:gd name="connsiteX15" fmla="*/ 213173 w 580616"/>
                <a:gd name="connsiteY15" fmla="*/ 768545 h 788179"/>
                <a:gd name="connsiteX16" fmla="*/ 269271 w 580616"/>
                <a:gd name="connsiteY16" fmla="*/ 751715 h 788179"/>
                <a:gd name="connsiteX17" fmla="*/ 319759 w 580616"/>
                <a:gd name="connsiteY17" fmla="*/ 774154 h 788179"/>
                <a:gd name="connsiteX18" fmla="*/ 325369 w 580616"/>
                <a:gd name="connsiteY18" fmla="*/ 690007 h 788179"/>
                <a:gd name="connsiteX19" fmla="*/ 387077 w 580616"/>
                <a:gd name="connsiteY19" fmla="*/ 675983 h 788179"/>
                <a:gd name="connsiteX20" fmla="*/ 381467 w 580616"/>
                <a:gd name="connsiteY20" fmla="*/ 732081 h 788179"/>
                <a:gd name="connsiteX21" fmla="*/ 403907 w 580616"/>
                <a:gd name="connsiteY21" fmla="*/ 740496 h 788179"/>
                <a:gd name="connsiteX22" fmla="*/ 440370 w 580616"/>
                <a:gd name="connsiteY22" fmla="*/ 684397 h 788179"/>
                <a:gd name="connsiteX23" fmla="*/ 535737 w 580616"/>
                <a:gd name="connsiteY23" fmla="*/ 681592 h 788179"/>
                <a:gd name="connsiteX24" fmla="*/ 580616 w 580616"/>
                <a:gd name="connsiteY24" fmla="*/ 597445 h 788179"/>
                <a:gd name="connsiteX25" fmla="*/ 479639 w 580616"/>
                <a:gd name="connsiteY25" fmla="*/ 591835 h 788179"/>
                <a:gd name="connsiteX26" fmla="*/ 431956 w 580616"/>
                <a:gd name="connsiteY26" fmla="*/ 516103 h 788179"/>
                <a:gd name="connsiteX27" fmla="*/ 454395 w 580616"/>
                <a:gd name="connsiteY27" fmla="*/ 488054 h 788179"/>
                <a:gd name="connsiteX28" fmla="*/ 454395 w 580616"/>
                <a:gd name="connsiteY28" fmla="*/ 445980 h 788179"/>
                <a:gd name="connsiteX29" fmla="*/ 468420 w 580616"/>
                <a:gd name="connsiteY29" fmla="*/ 406712 h 788179"/>
                <a:gd name="connsiteX30" fmla="*/ 409517 w 580616"/>
                <a:gd name="connsiteY30" fmla="*/ 319759 h 788179"/>
                <a:gd name="connsiteX31" fmla="*/ 440370 w 580616"/>
                <a:gd name="connsiteY31" fmla="*/ 249637 h 788179"/>
                <a:gd name="connsiteX32" fmla="*/ 440370 w 580616"/>
                <a:gd name="connsiteY32" fmla="*/ 140245 h 788179"/>
                <a:gd name="connsiteX33" fmla="*/ 330979 w 580616"/>
                <a:gd name="connsiteY33" fmla="*/ 148660 h 788179"/>
                <a:gd name="connsiteX34" fmla="*/ 342199 w 580616"/>
                <a:gd name="connsiteY34" fmla="*/ 120611 h 788179"/>
                <a:gd name="connsiteX35" fmla="*/ 364638 w 580616"/>
                <a:gd name="connsiteY35" fmla="*/ 84147 h 788179"/>
                <a:gd name="connsiteX36" fmla="*/ 314150 w 580616"/>
                <a:gd name="connsiteY36" fmla="*/ 53293 h 788179"/>
                <a:gd name="connsiteX37" fmla="*/ 308540 w 580616"/>
                <a:gd name="connsiteY37" fmla="*/ 0 h 788179"/>
                <a:gd name="connsiteX38" fmla="*/ 215826 w 580616"/>
                <a:gd name="connsiteY38" fmla="*/ 45284 h 78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80616" h="788179">
                  <a:moveTo>
                    <a:pt x="215826" y="45284"/>
                  </a:moveTo>
                  <a:cubicBezTo>
                    <a:pt x="215482" y="48522"/>
                    <a:pt x="193105" y="93075"/>
                    <a:pt x="192761" y="96313"/>
                  </a:cubicBezTo>
                  <a:lnTo>
                    <a:pt x="213173" y="173904"/>
                  </a:lnTo>
                  <a:lnTo>
                    <a:pt x="204758" y="258051"/>
                  </a:lnTo>
                  <a:lnTo>
                    <a:pt x="241222" y="297320"/>
                  </a:lnTo>
                  <a:lnTo>
                    <a:pt x="297320" y="350613"/>
                  </a:lnTo>
                  <a:lnTo>
                    <a:pt x="345004" y="389882"/>
                  </a:lnTo>
                  <a:lnTo>
                    <a:pt x="204758" y="440370"/>
                  </a:lnTo>
                  <a:lnTo>
                    <a:pt x="137440" y="378662"/>
                  </a:lnTo>
                  <a:lnTo>
                    <a:pt x="103782" y="367443"/>
                  </a:lnTo>
                  <a:lnTo>
                    <a:pt x="86952" y="384272"/>
                  </a:lnTo>
                  <a:lnTo>
                    <a:pt x="86952" y="600250"/>
                  </a:lnTo>
                  <a:lnTo>
                    <a:pt x="0" y="645129"/>
                  </a:lnTo>
                  <a:lnTo>
                    <a:pt x="72928" y="748910"/>
                  </a:lnTo>
                  <a:lnTo>
                    <a:pt x="179514" y="788179"/>
                  </a:lnTo>
                  <a:lnTo>
                    <a:pt x="213173" y="768545"/>
                  </a:lnTo>
                  <a:lnTo>
                    <a:pt x="269271" y="751715"/>
                  </a:lnTo>
                  <a:lnTo>
                    <a:pt x="319759" y="774154"/>
                  </a:lnTo>
                  <a:lnTo>
                    <a:pt x="325369" y="690007"/>
                  </a:lnTo>
                  <a:lnTo>
                    <a:pt x="387077" y="675983"/>
                  </a:lnTo>
                  <a:lnTo>
                    <a:pt x="381467" y="732081"/>
                  </a:lnTo>
                  <a:lnTo>
                    <a:pt x="403907" y="740496"/>
                  </a:lnTo>
                  <a:lnTo>
                    <a:pt x="440370" y="684397"/>
                  </a:lnTo>
                  <a:lnTo>
                    <a:pt x="535737" y="681592"/>
                  </a:lnTo>
                  <a:lnTo>
                    <a:pt x="580616" y="597445"/>
                  </a:lnTo>
                  <a:lnTo>
                    <a:pt x="479639" y="591835"/>
                  </a:lnTo>
                  <a:lnTo>
                    <a:pt x="431956" y="516103"/>
                  </a:lnTo>
                  <a:lnTo>
                    <a:pt x="454395" y="488054"/>
                  </a:lnTo>
                  <a:lnTo>
                    <a:pt x="454395" y="445980"/>
                  </a:lnTo>
                  <a:lnTo>
                    <a:pt x="468420" y="406712"/>
                  </a:lnTo>
                  <a:lnTo>
                    <a:pt x="409517" y="319759"/>
                  </a:lnTo>
                  <a:lnTo>
                    <a:pt x="440370" y="249637"/>
                  </a:lnTo>
                  <a:lnTo>
                    <a:pt x="440370" y="140245"/>
                  </a:lnTo>
                  <a:lnTo>
                    <a:pt x="330979" y="148660"/>
                  </a:lnTo>
                  <a:lnTo>
                    <a:pt x="342199" y="120611"/>
                  </a:lnTo>
                  <a:lnTo>
                    <a:pt x="364638" y="84147"/>
                  </a:lnTo>
                  <a:lnTo>
                    <a:pt x="314150" y="53293"/>
                  </a:lnTo>
                  <a:lnTo>
                    <a:pt x="308540" y="0"/>
                  </a:lnTo>
                  <a:lnTo>
                    <a:pt x="215826" y="45284"/>
                  </a:lnTo>
                  <a:close/>
                </a:path>
              </a:pathLst>
            </a:custGeom>
            <a:noFill/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F5C362FD-2B77-417E-B257-8750862BBDB4}"/>
                </a:ext>
              </a:extLst>
            </p:cNvPr>
            <p:cNvSpPr/>
            <p:nvPr/>
          </p:nvSpPr>
          <p:spPr>
            <a:xfrm>
              <a:off x="4179888" y="3581400"/>
              <a:ext cx="242887" cy="155575"/>
            </a:xfrm>
            <a:custGeom>
              <a:avLst/>
              <a:gdLst>
                <a:gd name="connsiteX0" fmla="*/ 115001 w 246832"/>
                <a:gd name="connsiteY0" fmla="*/ 0 h 159879"/>
                <a:gd name="connsiteX1" fmla="*/ 56098 w 246832"/>
                <a:gd name="connsiteY1" fmla="*/ 25244 h 159879"/>
                <a:gd name="connsiteX2" fmla="*/ 0 w 246832"/>
                <a:gd name="connsiteY2" fmla="*/ 30854 h 159879"/>
                <a:gd name="connsiteX3" fmla="*/ 11220 w 246832"/>
                <a:gd name="connsiteY3" fmla="*/ 70122 h 159879"/>
                <a:gd name="connsiteX4" fmla="*/ 58903 w 246832"/>
                <a:gd name="connsiteY4" fmla="*/ 95367 h 159879"/>
                <a:gd name="connsiteX5" fmla="*/ 120611 w 246832"/>
                <a:gd name="connsiteY5" fmla="*/ 159879 h 159879"/>
                <a:gd name="connsiteX6" fmla="*/ 246832 w 246832"/>
                <a:gd name="connsiteY6" fmla="*/ 115001 h 159879"/>
                <a:gd name="connsiteX7" fmla="*/ 115001 w 246832"/>
                <a:gd name="connsiteY7" fmla="*/ 0 h 15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832" h="159879">
                  <a:moveTo>
                    <a:pt x="115001" y="0"/>
                  </a:moveTo>
                  <a:lnTo>
                    <a:pt x="56098" y="25244"/>
                  </a:lnTo>
                  <a:lnTo>
                    <a:pt x="0" y="30854"/>
                  </a:lnTo>
                  <a:lnTo>
                    <a:pt x="11220" y="70122"/>
                  </a:lnTo>
                  <a:lnTo>
                    <a:pt x="58903" y="95367"/>
                  </a:lnTo>
                  <a:lnTo>
                    <a:pt x="120611" y="159879"/>
                  </a:lnTo>
                  <a:lnTo>
                    <a:pt x="246832" y="115001"/>
                  </a:lnTo>
                  <a:lnTo>
                    <a:pt x="115001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ADD3DE26-119A-4436-8C3D-4E49E9A4469C}"/>
                </a:ext>
              </a:extLst>
            </p:cNvPr>
            <p:cNvSpPr/>
            <p:nvPr/>
          </p:nvSpPr>
          <p:spPr>
            <a:xfrm>
              <a:off x="3981450" y="3748088"/>
              <a:ext cx="200025" cy="200025"/>
            </a:xfrm>
            <a:custGeom>
              <a:avLst/>
              <a:gdLst>
                <a:gd name="connsiteX0" fmla="*/ 168295 w 187929"/>
                <a:gd name="connsiteY0" fmla="*/ 44879 h 201953"/>
                <a:gd name="connsiteX1" fmla="*/ 100977 w 187929"/>
                <a:gd name="connsiteY1" fmla="*/ 5610 h 201953"/>
                <a:gd name="connsiteX2" fmla="*/ 36464 w 187929"/>
                <a:gd name="connsiteY2" fmla="*/ 0 h 201953"/>
                <a:gd name="connsiteX3" fmla="*/ 5610 w 187929"/>
                <a:gd name="connsiteY3" fmla="*/ 61708 h 201953"/>
                <a:gd name="connsiteX4" fmla="*/ 0 w 187929"/>
                <a:gd name="connsiteY4" fmla="*/ 131831 h 201953"/>
                <a:gd name="connsiteX5" fmla="*/ 33659 w 187929"/>
                <a:gd name="connsiteY5" fmla="*/ 187929 h 201953"/>
                <a:gd name="connsiteX6" fmla="*/ 70123 w 187929"/>
                <a:gd name="connsiteY6" fmla="*/ 185124 h 201953"/>
                <a:gd name="connsiteX7" fmla="*/ 100977 w 187929"/>
                <a:gd name="connsiteY7" fmla="*/ 201953 h 201953"/>
                <a:gd name="connsiteX8" fmla="*/ 187929 w 187929"/>
                <a:gd name="connsiteY8" fmla="*/ 145855 h 201953"/>
                <a:gd name="connsiteX9" fmla="*/ 168295 w 187929"/>
                <a:gd name="connsiteY9" fmla="*/ 44879 h 201953"/>
                <a:gd name="connsiteX0" fmla="*/ 184820 w 204454"/>
                <a:gd name="connsiteY0" fmla="*/ 44879 h 201953"/>
                <a:gd name="connsiteX1" fmla="*/ 117502 w 204454"/>
                <a:gd name="connsiteY1" fmla="*/ 5610 h 201953"/>
                <a:gd name="connsiteX2" fmla="*/ 52989 w 204454"/>
                <a:gd name="connsiteY2" fmla="*/ 0 h 201953"/>
                <a:gd name="connsiteX3" fmla="*/ 22135 w 204454"/>
                <a:gd name="connsiteY3" fmla="*/ 61708 h 201953"/>
                <a:gd name="connsiteX4" fmla="*/ 0 w 204454"/>
                <a:gd name="connsiteY4" fmla="*/ 118059 h 201953"/>
                <a:gd name="connsiteX5" fmla="*/ 50184 w 204454"/>
                <a:gd name="connsiteY5" fmla="*/ 187929 h 201953"/>
                <a:gd name="connsiteX6" fmla="*/ 86648 w 204454"/>
                <a:gd name="connsiteY6" fmla="*/ 185124 h 201953"/>
                <a:gd name="connsiteX7" fmla="*/ 117502 w 204454"/>
                <a:gd name="connsiteY7" fmla="*/ 201953 h 201953"/>
                <a:gd name="connsiteX8" fmla="*/ 204454 w 204454"/>
                <a:gd name="connsiteY8" fmla="*/ 145855 h 201953"/>
                <a:gd name="connsiteX9" fmla="*/ 184820 w 204454"/>
                <a:gd name="connsiteY9" fmla="*/ 44879 h 2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454" h="201953">
                  <a:moveTo>
                    <a:pt x="184820" y="44879"/>
                  </a:moveTo>
                  <a:lnTo>
                    <a:pt x="117502" y="5610"/>
                  </a:lnTo>
                  <a:lnTo>
                    <a:pt x="52989" y="0"/>
                  </a:lnTo>
                  <a:lnTo>
                    <a:pt x="22135" y="61708"/>
                  </a:lnTo>
                  <a:lnTo>
                    <a:pt x="0" y="118059"/>
                  </a:lnTo>
                  <a:lnTo>
                    <a:pt x="50184" y="187929"/>
                  </a:lnTo>
                  <a:lnTo>
                    <a:pt x="86648" y="185124"/>
                  </a:lnTo>
                  <a:lnTo>
                    <a:pt x="117502" y="201953"/>
                  </a:lnTo>
                  <a:lnTo>
                    <a:pt x="204454" y="145855"/>
                  </a:lnTo>
                  <a:lnTo>
                    <a:pt x="184820" y="44879"/>
                  </a:ln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B45FCB23-E1E3-4DF0-9017-4CAB870BE6A3}"/>
                </a:ext>
              </a:extLst>
            </p:cNvPr>
            <p:cNvSpPr/>
            <p:nvPr/>
          </p:nvSpPr>
          <p:spPr>
            <a:xfrm>
              <a:off x="4010025" y="3600450"/>
              <a:ext cx="92075" cy="153988"/>
            </a:xfrm>
            <a:custGeom>
              <a:avLst/>
              <a:gdLst>
                <a:gd name="connsiteX0" fmla="*/ 92562 w 92562"/>
                <a:gd name="connsiteY0" fmla="*/ 157075 h 157075"/>
                <a:gd name="connsiteX1" fmla="*/ 86952 w 92562"/>
                <a:gd name="connsiteY1" fmla="*/ 86952 h 157075"/>
                <a:gd name="connsiteX2" fmla="*/ 28049 w 92562"/>
                <a:gd name="connsiteY2" fmla="*/ 0 h 157075"/>
                <a:gd name="connsiteX3" fmla="*/ 0 w 92562"/>
                <a:gd name="connsiteY3" fmla="*/ 25244 h 157075"/>
                <a:gd name="connsiteX4" fmla="*/ 5609 w 92562"/>
                <a:gd name="connsiteY4" fmla="*/ 112196 h 157075"/>
                <a:gd name="connsiteX5" fmla="*/ 33659 w 92562"/>
                <a:gd name="connsiteY5" fmla="*/ 143050 h 157075"/>
                <a:gd name="connsiteX6" fmla="*/ 92562 w 92562"/>
                <a:gd name="connsiteY6" fmla="*/ 157075 h 15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562" h="157075">
                  <a:moveTo>
                    <a:pt x="92562" y="157075"/>
                  </a:moveTo>
                  <a:lnTo>
                    <a:pt x="86952" y="86952"/>
                  </a:lnTo>
                  <a:lnTo>
                    <a:pt x="28049" y="0"/>
                  </a:lnTo>
                  <a:lnTo>
                    <a:pt x="0" y="25244"/>
                  </a:lnTo>
                  <a:lnTo>
                    <a:pt x="5609" y="112196"/>
                  </a:lnTo>
                  <a:lnTo>
                    <a:pt x="33659" y="143050"/>
                  </a:lnTo>
                  <a:lnTo>
                    <a:pt x="92562" y="157075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C476C81A-CD7D-4D6F-9C9F-B59C197569A7}"/>
                </a:ext>
              </a:extLst>
            </p:cNvPr>
            <p:cNvSpPr/>
            <p:nvPr/>
          </p:nvSpPr>
          <p:spPr>
            <a:xfrm>
              <a:off x="3736975" y="3441700"/>
              <a:ext cx="450850" cy="503238"/>
            </a:xfrm>
            <a:custGeom>
              <a:avLst/>
              <a:gdLst>
                <a:gd name="connsiteX0" fmla="*/ 454395 w 457200"/>
                <a:gd name="connsiteY0" fmla="*/ 157075 h 510493"/>
                <a:gd name="connsiteX1" fmla="*/ 378662 w 457200"/>
                <a:gd name="connsiteY1" fmla="*/ 120611 h 510493"/>
                <a:gd name="connsiteX2" fmla="*/ 350613 w 457200"/>
                <a:gd name="connsiteY2" fmla="*/ 47684 h 510493"/>
                <a:gd name="connsiteX3" fmla="*/ 266466 w 457200"/>
                <a:gd name="connsiteY3" fmla="*/ 95367 h 510493"/>
                <a:gd name="connsiteX4" fmla="*/ 143050 w 457200"/>
                <a:gd name="connsiteY4" fmla="*/ 0 h 510493"/>
                <a:gd name="connsiteX5" fmla="*/ 50488 w 457200"/>
                <a:gd name="connsiteY5" fmla="*/ 53293 h 510493"/>
                <a:gd name="connsiteX6" fmla="*/ 98171 w 457200"/>
                <a:gd name="connsiteY6" fmla="*/ 137441 h 510493"/>
                <a:gd name="connsiteX7" fmla="*/ 0 w 457200"/>
                <a:gd name="connsiteY7" fmla="*/ 392687 h 510493"/>
                <a:gd name="connsiteX8" fmla="*/ 22439 w 457200"/>
                <a:gd name="connsiteY8" fmla="*/ 468420 h 510493"/>
                <a:gd name="connsiteX9" fmla="*/ 50488 w 457200"/>
                <a:gd name="connsiteY9" fmla="*/ 510493 h 510493"/>
                <a:gd name="connsiteX10" fmla="*/ 115001 w 457200"/>
                <a:gd name="connsiteY10" fmla="*/ 448786 h 510493"/>
                <a:gd name="connsiteX11" fmla="*/ 179514 w 457200"/>
                <a:gd name="connsiteY11" fmla="*/ 457200 h 510493"/>
                <a:gd name="connsiteX12" fmla="*/ 224392 w 457200"/>
                <a:gd name="connsiteY12" fmla="*/ 423541 h 510493"/>
                <a:gd name="connsiteX13" fmla="*/ 244027 w 457200"/>
                <a:gd name="connsiteY13" fmla="*/ 434761 h 510493"/>
                <a:gd name="connsiteX14" fmla="*/ 266466 w 457200"/>
                <a:gd name="connsiteY14" fmla="*/ 356224 h 510493"/>
                <a:gd name="connsiteX15" fmla="*/ 291710 w 457200"/>
                <a:gd name="connsiteY15" fmla="*/ 302930 h 510493"/>
                <a:gd name="connsiteX16" fmla="*/ 280491 w 457200"/>
                <a:gd name="connsiteY16" fmla="*/ 266467 h 510493"/>
                <a:gd name="connsiteX17" fmla="*/ 280491 w 457200"/>
                <a:gd name="connsiteY17" fmla="*/ 179514 h 510493"/>
                <a:gd name="connsiteX18" fmla="*/ 305735 w 457200"/>
                <a:gd name="connsiteY18" fmla="*/ 168295 h 510493"/>
                <a:gd name="connsiteX19" fmla="*/ 361833 w 457200"/>
                <a:gd name="connsiteY19" fmla="*/ 246832 h 510493"/>
                <a:gd name="connsiteX20" fmla="*/ 373052 w 457200"/>
                <a:gd name="connsiteY20" fmla="*/ 322565 h 510493"/>
                <a:gd name="connsiteX21" fmla="*/ 440370 w 457200"/>
                <a:gd name="connsiteY21" fmla="*/ 353419 h 510493"/>
                <a:gd name="connsiteX22" fmla="*/ 437565 w 457200"/>
                <a:gd name="connsiteY22" fmla="*/ 249637 h 510493"/>
                <a:gd name="connsiteX23" fmla="*/ 457200 w 457200"/>
                <a:gd name="connsiteY23" fmla="*/ 215978 h 510493"/>
                <a:gd name="connsiteX24" fmla="*/ 454395 w 457200"/>
                <a:gd name="connsiteY24" fmla="*/ 157075 h 510493"/>
                <a:gd name="connsiteX0" fmla="*/ 454395 w 457200"/>
                <a:gd name="connsiteY0" fmla="*/ 117806 h 510493"/>
                <a:gd name="connsiteX1" fmla="*/ 378662 w 457200"/>
                <a:gd name="connsiteY1" fmla="*/ 120611 h 510493"/>
                <a:gd name="connsiteX2" fmla="*/ 350613 w 457200"/>
                <a:gd name="connsiteY2" fmla="*/ 47684 h 510493"/>
                <a:gd name="connsiteX3" fmla="*/ 266466 w 457200"/>
                <a:gd name="connsiteY3" fmla="*/ 95367 h 510493"/>
                <a:gd name="connsiteX4" fmla="*/ 143050 w 457200"/>
                <a:gd name="connsiteY4" fmla="*/ 0 h 510493"/>
                <a:gd name="connsiteX5" fmla="*/ 50488 w 457200"/>
                <a:gd name="connsiteY5" fmla="*/ 53293 h 510493"/>
                <a:gd name="connsiteX6" fmla="*/ 98171 w 457200"/>
                <a:gd name="connsiteY6" fmla="*/ 137441 h 510493"/>
                <a:gd name="connsiteX7" fmla="*/ 0 w 457200"/>
                <a:gd name="connsiteY7" fmla="*/ 392687 h 510493"/>
                <a:gd name="connsiteX8" fmla="*/ 22439 w 457200"/>
                <a:gd name="connsiteY8" fmla="*/ 468420 h 510493"/>
                <a:gd name="connsiteX9" fmla="*/ 50488 w 457200"/>
                <a:gd name="connsiteY9" fmla="*/ 510493 h 510493"/>
                <a:gd name="connsiteX10" fmla="*/ 115001 w 457200"/>
                <a:gd name="connsiteY10" fmla="*/ 448786 h 510493"/>
                <a:gd name="connsiteX11" fmla="*/ 179514 w 457200"/>
                <a:gd name="connsiteY11" fmla="*/ 457200 h 510493"/>
                <a:gd name="connsiteX12" fmla="*/ 224392 w 457200"/>
                <a:gd name="connsiteY12" fmla="*/ 423541 h 510493"/>
                <a:gd name="connsiteX13" fmla="*/ 244027 w 457200"/>
                <a:gd name="connsiteY13" fmla="*/ 434761 h 510493"/>
                <a:gd name="connsiteX14" fmla="*/ 266466 w 457200"/>
                <a:gd name="connsiteY14" fmla="*/ 356224 h 510493"/>
                <a:gd name="connsiteX15" fmla="*/ 291710 w 457200"/>
                <a:gd name="connsiteY15" fmla="*/ 302930 h 510493"/>
                <a:gd name="connsiteX16" fmla="*/ 280491 w 457200"/>
                <a:gd name="connsiteY16" fmla="*/ 266467 h 510493"/>
                <a:gd name="connsiteX17" fmla="*/ 280491 w 457200"/>
                <a:gd name="connsiteY17" fmla="*/ 179514 h 510493"/>
                <a:gd name="connsiteX18" fmla="*/ 305735 w 457200"/>
                <a:gd name="connsiteY18" fmla="*/ 168295 h 510493"/>
                <a:gd name="connsiteX19" fmla="*/ 361833 w 457200"/>
                <a:gd name="connsiteY19" fmla="*/ 246832 h 510493"/>
                <a:gd name="connsiteX20" fmla="*/ 373052 w 457200"/>
                <a:gd name="connsiteY20" fmla="*/ 322565 h 510493"/>
                <a:gd name="connsiteX21" fmla="*/ 440370 w 457200"/>
                <a:gd name="connsiteY21" fmla="*/ 353419 h 510493"/>
                <a:gd name="connsiteX22" fmla="*/ 437565 w 457200"/>
                <a:gd name="connsiteY22" fmla="*/ 249637 h 510493"/>
                <a:gd name="connsiteX23" fmla="*/ 457200 w 457200"/>
                <a:gd name="connsiteY23" fmla="*/ 215978 h 510493"/>
                <a:gd name="connsiteX24" fmla="*/ 454395 w 457200"/>
                <a:gd name="connsiteY24" fmla="*/ 117806 h 510493"/>
                <a:gd name="connsiteX0" fmla="*/ 454395 w 457200"/>
                <a:gd name="connsiteY0" fmla="*/ 117806 h 510493"/>
                <a:gd name="connsiteX1" fmla="*/ 378662 w 457200"/>
                <a:gd name="connsiteY1" fmla="*/ 120611 h 510493"/>
                <a:gd name="connsiteX2" fmla="*/ 350613 w 457200"/>
                <a:gd name="connsiteY2" fmla="*/ 47684 h 510493"/>
                <a:gd name="connsiteX3" fmla="*/ 266466 w 457200"/>
                <a:gd name="connsiteY3" fmla="*/ 95367 h 510493"/>
                <a:gd name="connsiteX4" fmla="*/ 143050 w 457200"/>
                <a:gd name="connsiteY4" fmla="*/ 0 h 510493"/>
                <a:gd name="connsiteX5" fmla="*/ 50488 w 457200"/>
                <a:gd name="connsiteY5" fmla="*/ 53293 h 510493"/>
                <a:gd name="connsiteX6" fmla="*/ 89908 w 457200"/>
                <a:gd name="connsiteY6" fmla="*/ 142949 h 510493"/>
                <a:gd name="connsiteX7" fmla="*/ 0 w 457200"/>
                <a:gd name="connsiteY7" fmla="*/ 392687 h 510493"/>
                <a:gd name="connsiteX8" fmla="*/ 22439 w 457200"/>
                <a:gd name="connsiteY8" fmla="*/ 468420 h 510493"/>
                <a:gd name="connsiteX9" fmla="*/ 50488 w 457200"/>
                <a:gd name="connsiteY9" fmla="*/ 510493 h 510493"/>
                <a:gd name="connsiteX10" fmla="*/ 115001 w 457200"/>
                <a:gd name="connsiteY10" fmla="*/ 448786 h 510493"/>
                <a:gd name="connsiteX11" fmla="*/ 179514 w 457200"/>
                <a:gd name="connsiteY11" fmla="*/ 457200 h 510493"/>
                <a:gd name="connsiteX12" fmla="*/ 224392 w 457200"/>
                <a:gd name="connsiteY12" fmla="*/ 423541 h 510493"/>
                <a:gd name="connsiteX13" fmla="*/ 244027 w 457200"/>
                <a:gd name="connsiteY13" fmla="*/ 434761 h 510493"/>
                <a:gd name="connsiteX14" fmla="*/ 266466 w 457200"/>
                <a:gd name="connsiteY14" fmla="*/ 356224 h 510493"/>
                <a:gd name="connsiteX15" fmla="*/ 291710 w 457200"/>
                <a:gd name="connsiteY15" fmla="*/ 302930 h 510493"/>
                <a:gd name="connsiteX16" fmla="*/ 280491 w 457200"/>
                <a:gd name="connsiteY16" fmla="*/ 266467 h 510493"/>
                <a:gd name="connsiteX17" fmla="*/ 280491 w 457200"/>
                <a:gd name="connsiteY17" fmla="*/ 179514 h 510493"/>
                <a:gd name="connsiteX18" fmla="*/ 305735 w 457200"/>
                <a:gd name="connsiteY18" fmla="*/ 168295 h 510493"/>
                <a:gd name="connsiteX19" fmla="*/ 361833 w 457200"/>
                <a:gd name="connsiteY19" fmla="*/ 246832 h 510493"/>
                <a:gd name="connsiteX20" fmla="*/ 373052 w 457200"/>
                <a:gd name="connsiteY20" fmla="*/ 322565 h 510493"/>
                <a:gd name="connsiteX21" fmla="*/ 440370 w 457200"/>
                <a:gd name="connsiteY21" fmla="*/ 353419 h 510493"/>
                <a:gd name="connsiteX22" fmla="*/ 437565 w 457200"/>
                <a:gd name="connsiteY22" fmla="*/ 249637 h 510493"/>
                <a:gd name="connsiteX23" fmla="*/ 457200 w 457200"/>
                <a:gd name="connsiteY23" fmla="*/ 215978 h 510493"/>
                <a:gd name="connsiteX24" fmla="*/ 454395 w 457200"/>
                <a:gd name="connsiteY24" fmla="*/ 117806 h 51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7200" h="510493">
                  <a:moveTo>
                    <a:pt x="454395" y="117806"/>
                  </a:moveTo>
                  <a:lnTo>
                    <a:pt x="378662" y="120611"/>
                  </a:lnTo>
                  <a:lnTo>
                    <a:pt x="350613" y="47684"/>
                  </a:lnTo>
                  <a:lnTo>
                    <a:pt x="266466" y="95367"/>
                  </a:lnTo>
                  <a:lnTo>
                    <a:pt x="143050" y="0"/>
                  </a:lnTo>
                  <a:lnTo>
                    <a:pt x="50488" y="53293"/>
                  </a:lnTo>
                  <a:lnTo>
                    <a:pt x="89908" y="142949"/>
                  </a:lnTo>
                  <a:lnTo>
                    <a:pt x="0" y="392687"/>
                  </a:lnTo>
                  <a:lnTo>
                    <a:pt x="22439" y="468420"/>
                  </a:lnTo>
                  <a:lnTo>
                    <a:pt x="50488" y="510493"/>
                  </a:lnTo>
                  <a:lnTo>
                    <a:pt x="115001" y="448786"/>
                  </a:lnTo>
                  <a:lnTo>
                    <a:pt x="179514" y="457200"/>
                  </a:lnTo>
                  <a:lnTo>
                    <a:pt x="224392" y="423541"/>
                  </a:lnTo>
                  <a:lnTo>
                    <a:pt x="244027" y="434761"/>
                  </a:lnTo>
                  <a:lnTo>
                    <a:pt x="266466" y="356224"/>
                  </a:lnTo>
                  <a:lnTo>
                    <a:pt x="291710" y="302930"/>
                  </a:lnTo>
                  <a:lnTo>
                    <a:pt x="280491" y="266467"/>
                  </a:lnTo>
                  <a:lnTo>
                    <a:pt x="280491" y="179514"/>
                  </a:lnTo>
                  <a:lnTo>
                    <a:pt x="305735" y="168295"/>
                  </a:lnTo>
                  <a:lnTo>
                    <a:pt x="361833" y="246832"/>
                  </a:lnTo>
                  <a:lnTo>
                    <a:pt x="373052" y="322565"/>
                  </a:lnTo>
                  <a:lnTo>
                    <a:pt x="440370" y="353419"/>
                  </a:lnTo>
                  <a:lnTo>
                    <a:pt x="437565" y="249637"/>
                  </a:lnTo>
                  <a:lnTo>
                    <a:pt x="457200" y="215978"/>
                  </a:lnTo>
                  <a:lnTo>
                    <a:pt x="454395" y="1178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1" name="Freeform 53">
              <a:extLst>
                <a:ext uri="{FF2B5EF4-FFF2-40B4-BE49-F238E27FC236}">
                  <a16:creationId xmlns:a16="http://schemas.microsoft.com/office/drawing/2014/main" id="{93426DE8-3AC6-4880-85FE-5793CFEBB1F2}"/>
                </a:ext>
              </a:extLst>
            </p:cNvPr>
            <p:cNvSpPr/>
            <p:nvPr/>
          </p:nvSpPr>
          <p:spPr>
            <a:xfrm>
              <a:off x="3886200" y="3179763"/>
              <a:ext cx="427038" cy="431800"/>
            </a:xfrm>
            <a:custGeom>
              <a:avLst/>
              <a:gdLst>
                <a:gd name="connsiteX0" fmla="*/ 333784 w 431956"/>
                <a:gd name="connsiteY0" fmla="*/ 8415 h 437566"/>
                <a:gd name="connsiteX1" fmla="*/ 288905 w 431956"/>
                <a:gd name="connsiteY1" fmla="*/ 36464 h 437566"/>
                <a:gd name="connsiteX2" fmla="*/ 260856 w 431956"/>
                <a:gd name="connsiteY2" fmla="*/ 39269 h 437566"/>
                <a:gd name="connsiteX3" fmla="*/ 204758 w 431956"/>
                <a:gd name="connsiteY3" fmla="*/ 0 h 437566"/>
                <a:gd name="connsiteX4" fmla="*/ 129026 w 431956"/>
                <a:gd name="connsiteY4" fmla="*/ 8415 h 437566"/>
                <a:gd name="connsiteX5" fmla="*/ 131830 w 431956"/>
                <a:gd name="connsiteY5" fmla="*/ 64513 h 437566"/>
                <a:gd name="connsiteX6" fmla="*/ 78537 w 431956"/>
                <a:gd name="connsiteY6" fmla="*/ 95367 h 437566"/>
                <a:gd name="connsiteX7" fmla="*/ 70122 w 431956"/>
                <a:gd name="connsiteY7" fmla="*/ 162685 h 437566"/>
                <a:gd name="connsiteX8" fmla="*/ 8414 w 431956"/>
                <a:gd name="connsiteY8" fmla="*/ 204758 h 437566"/>
                <a:gd name="connsiteX9" fmla="*/ 0 w 431956"/>
                <a:gd name="connsiteY9" fmla="*/ 263661 h 437566"/>
                <a:gd name="connsiteX10" fmla="*/ 117806 w 431956"/>
                <a:gd name="connsiteY10" fmla="*/ 364638 h 437566"/>
                <a:gd name="connsiteX11" fmla="*/ 193538 w 431956"/>
                <a:gd name="connsiteY11" fmla="*/ 319759 h 437566"/>
                <a:gd name="connsiteX12" fmla="*/ 224392 w 431956"/>
                <a:gd name="connsiteY12" fmla="*/ 378663 h 437566"/>
                <a:gd name="connsiteX13" fmla="*/ 305735 w 431956"/>
                <a:gd name="connsiteY13" fmla="*/ 395492 h 437566"/>
                <a:gd name="connsiteX14" fmla="*/ 311345 w 431956"/>
                <a:gd name="connsiteY14" fmla="*/ 437566 h 437566"/>
                <a:gd name="connsiteX15" fmla="*/ 415126 w 431956"/>
                <a:gd name="connsiteY15" fmla="*/ 409517 h 437566"/>
                <a:gd name="connsiteX16" fmla="*/ 415126 w 431956"/>
                <a:gd name="connsiteY16" fmla="*/ 367443 h 437566"/>
                <a:gd name="connsiteX17" fmla="*/ 403906 w 431956"/>
                <a:gd name="connsiteY17" fmla="*/ 215978 h 437566"/>
                <a:gd name="connsiteX18" fmla="*/ 375857 w 431956"/>
                <a:gd name="connsiteY18" fmla="*/ 235612 h 437566"/>
                <a:gd name="connsiteX19" fmla="*/ 333784 w 431956"/>
                <a:gd name="connsiteY19" fmla="*/ 238417 h 437566"/>
                <a:gd name="connsiteX20" fmla="*/ 336589 w 431956"/>
                <a:gd name="connsiteY20" fmla="*/ 165490 h 437566"/>
                <a:gd name="connsiteX21" fmla="*/ 370248 w 431956"/>
                <a:gd name="connsiteY21" fmla="*/ 145855 h 437566"/>
                <a:gd name="connsiteX22" fmla="*/ 370248 w 431956"/>
                <a:gd name="connsiteY22" fmla="*/ 112196 h 437566"/>
                <a:gd name="connsiteX23" fmla="*/ 409516 w 431956"/>
                <a:gd name="connsiteY23" fmla="*/ 129026 h 437566"/>
                <a:gd name="connsiteX24" fmla="*/ 409516 w 431956"/>
                <a:gd name="connsiteY24" fmla="*/ 86952 h 437566"/>
                <a:gd name="connsiteX25" fmla="*/ 431956 w 431956"/>
                <a:gd name="connsiteY25" fmla="*/ 50488 h 437566"/>
                <a:gd name="connsiteX26" fmla="*/ 381467 w 431956"/>
                <a:gd name="connsiteY26" fmla="*/ 25244 h 437566"/>
                <a:gd name="connsiteX27" fmla="*/ 333784 w 431956"/>
                <a:gd name="connsiteY27" fmla="*/ 8415 h 437566"/>
                <a:gd name="connsiteX0" fmla="*/ 333784 w 431956"/>
                <a:gd name="connsiteY0" fmla="*/ 8415 h 437566"/>
                <a:gd name="connsiteX1" fmla="*/ 288905 w 431956"/>
                <a:gd name="connsiteY1" fmla="*/ 36464 h 437566"/>
                <a:gd name="connsiteX2" fmla="*/ 260856 w 431956"/>
                <a:gd name="connsiteY2" fmla="*/ 39269 h 437566"/>
                <a:gd name="connsiteX3" fmla="*/ 204758 w 431956"/>
                <a:gd name="connsiteY3" fmla="*/ 0 h 437566"/>
                <a:gd name="connsiteX4" fmla="*/ 129026 w 431956"/>
                <a:gd name="connsiteY4" fmla="*/ 8415 h 437566"/>
                <a:gd name="connsiteX5" fmla="*/ 131830 w 431956"/>
                <a:gd name="connsiteY5" fmla="*/ 64513 h 437566"/>
                <a:gd name="connsiteX6" fmla="*/ 78537 w 431956"/>
                <a:gd name="connsiteY6" fmla="*/ 95367 h 437566"/>
                <a:gd name="connsiteX7" fmla="*/ 70122 w 431956"/>
                <a:gd name="connsiteY7" fmla="*/ 162685 h 437566"/>
                <a:gd name="connsiteX8" fmla="*/ 16677 w 431956"/>
                <a:gd name="connsiteY8" fmla="*/ 182725 h 437566"/>
                <a:gd name="connsiteX9" fmla="*/ 0 w 431956"/>
                <a:gd name="connsiteY9" fmla="*/ 263661 h 437566"/>
                <a:gd name="connsiteX10" fmla="*/ 117806 w 431956"/>
                <a:gd name="connsiteY10" fmla="*/ 364638 h 437566"/>
                <a:gd name="connsiteX11" fmla="*/ 193538 w 431956"/>
                <a:gd name="connsiteY11" fmla="*/ 319759 h 437566"/>
                <a:gd name="connsiteX12" fmla="*/ 224392 w 431956"/>
                <a:gd name="connsiteY12" fmla="*/ 378663 h 437566"/>
                <a:gd name="connsiteX13" fmla="*/ 305735 w 431956"/>
                <a:gd name="connsiteY13" fmla="*/ 395492 h 437566"/>
                <a:gd name="connsiteX14" fmla="*/ 311345 w 431956"/>
                <a:gd name="connsiteY14" fmla="*/ 437566 h 437566"/>
                <a:gd name="connsiteX15" fmla="*/ 415126 w 431956"/>
                <a:gd name="connsiteY15" fmla="*/ 409517 h 437566"/>
                <a:gd name="connsiteX16" fmla="*/ 415126 w 431956"/>
                <a:gd name="connsiteY16" fmla="*/ 367443 h 437566"/>
                <a:gd name="connsiteX17" fmla="*/ 403906 w 431956"/>
                <a:gd name="connsiteY17" fmla="*/ 215978 h 437566"/>
                <a:gd name="connsiteX18" fmla="*/ 375857 w 431956"/>
                <a:gd name="connsiteY18" fmla="*/ 235612 h 437566"/>
                <a:gd name="connsiteX19" fmla="*/ 333784 w 431956"/>
                <a:gd name="connsiteY19" fmla="*/ 238417 h 437566"/>
                <a:gd name="connsiteX20" fmla="*/ 336589 w 431956"/>
                <a:gd name="connsiteY20" fmla="*/ 165490 h 437566"/>
                <a:gd name="connsiteX21" fmla="*/ 370248 w 431956"/>
                <a:gd name="connsiteY21" fmla="*/ 145855 h 437566"/>
                <a:gd name="connsiteX22" fmla="*/ 370248 w 431956"/>
                <a:gd name="connsiteY22" fmla="*/ 112196 h 437566"/>
                <a:gd name="connsiteX23" fmla="*/ 409516 w 431956"/>
                <a:gd name="connsiteY23" fmla="*/ 129026 h 437566"/>
                <a:gd name="connsiteX24" fmla="*/ 409516 w 431956"/>
                <a:gd name="connsiteY24" fmla="*/ 86952 h 437566"/>
                <a:gd name="connsiteX25" fmla="*/ 431956 w 431956"/>
                <a:gd name="connsiteY25" fmla="*/ 50488 h 437566"/>
                <a:gd name="connsiteX26" fmla="*/ 381467 w 431956"/>
                <a:gd name="connsiteY26" fmla="*/ 25244 h 437566"/>
                <a:gd name="connsiteX27" fmla="*/ 333784 w 431956"/>
                <a:gd name="connsiteY27" fmla="*/ 8415 h 437566"/>
                <a:gd name="connsiteX0" fmla="*/ 333784 w 431956"/>
                <a:gd name="connsiteY0" fmla="*/ 8415 h 437566"/>
                <a:gd name="connsiteX1" fmla="*/ 288905 w 431956"/>
                <a:gd name="connsiteY1" fmla="*/ 36464 h 437566"/>
                <a:gd name="connsiteX2" fmla="*/ 260856 w 431956"/>
                <a:gd name="connsiteY2" fmla="*/ 39269 h 437566"/>
                <a:gd name="connsiteX3" fmla="*/ 204758 w 431956"/>
                <a:gd name="connsiteY3" fmla="*/ 0 h 437566"/>
                <a:gd name="connsiteX4" fmla="*/ 129026 w 431956"/>
                <a:gd name="connsiteY4" fmla="*/ 8415 h 437566"/>
                <a:gd name="connsiteX5" fmla="*/ 131830 w 431956"/>
                <a:gd name="connsiteY5" fmla="*/ 64513 h 437566"/>
                <a:gd name="connsiteX6" fmla="*/ 78537 w 431956"/>
                <a:gd name="connsiteY6" fmla="*/ 95367 h 437566"/>
                <a:gd name="connsiteX7" fmla="*/ 59105 w 431956"/>
                <a:gd name="connsiteY7" fmla="*/ 151668 h 437566"/>
                <a:gd name="connsiteX8" fmla="*/ 16677 w 431956"/>
                <a:gd name="connsiteY8" fmla="*/ 182725 h 437566"/>
                <a:gd name="connsiteX9" fmla="*/ 0 w 431956"/>
                <a:gd name="connsiteY9" fmla="*/ 263661 h 437566"/>
                <a:gd name="connsiteX10" fmla="*/ 117806 w 431956"/>
                <a:gd name="connsiteY10" fmla="*/ 364638 h 437566"/>
                <a:gd name="connsiteX11" fmla="*/ 193538 w 431956"/>
                <a:gd name="connsiteY11" fmla="*/ 319759 h 437566"/>
                <a:gd name="connsiteX12" fmla="*/ 224392 w 431956"/>
                <a:gd name="connsiteY12" fmla="*/ 378663 h 437566"/>
                <a:gd name="connsiteX13" fmla="*/ 305735 w 431956"/>
                <a:gd name="connsiteY13" fmla="*/ 395492 h 437566"/>
                <a:gd name="connsiteX14" fmla="*/ 311345 w 431956"/>
                <a:gd name="connsiteY14" fmla="*/ 437566 h 437566"/>
                <a:gd name="connsiteX15" fmla="*/ 415126 w 431956"/>
                <a:gd name="connsiteY15" fmla="*/ 409517 h 437566"/>
                <a:gd name="connsiteX16" fmla="*/ 415126 w 431956"/>
                <a:gd name="connsiteY16" fmla="*/ 367443 h 437566"/>
                <a:gd name="connsiteX17" fmla="*/ 403906 w 431956"/>
                <a:gd name="connsiteY17" fmla="*/ 215978 h 437566"/>
                <a:gd name="connsiteX18" fmla="*/ 375857 w 431956"/>
                <a:gd name="connsiteY18" fmla="*/ 235612 h 437566"/>
                <a:gd name="connsiteX19" fmla="*/ 333784 w 431956"/>
                <a:gd name="connsiteY19" fmla="*/ 238417 h 437566"/>
                <a:gd name="connsiteX20" fmla="*/ 336589 w 431956"/>
                <a:gd name="connsiteY20" fmla="*/ 165490 h 437566"/>
                <a:gd name="connsiteX21" fmla="*/ 370248 w 431956"/>
                <a:gd name="connsiteY21" fmla="*/ 145855 h 437566"/>
                <a:gd name="connsiteX22" fmla="*/ 370248 w 431956"/>
                <a:gd name="connsiteY22" fmla="*/ 112196 h 437566"/>
                <a:gd name="connsiteX23" fmla="*/ 409516 w 431956"/>
                <a:gd name="connsiteY23" fmla="*/ 129026 h 437566"/>
                <a:gd name="connsiteX24" fmla="*/ 409516 w 431956"/>
                <a:gd name="connsiteY24" fmla="*/ 86952 h 437566"/>
                <a:gd name="connsiteX25" fmla="*/ 431956 w 431956"/>
                <a:gd name="connsiteY25" fmla="*/ 50488 h 437566"/>
                <a:gd name="connsiteX26" fmla="*/ 381467 w 431956"/>
                <a:gd name="connsiteY26" fmla="*/ 25244 h 437566"/>
                <a:gd name="connsiteX27" fmla="*/ 333784 w 431956"/>
                <a:gd name="connsiteY27" fmla="*/ 8415 h 43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31956" h="437566">
                  <a:moveTo>
                    <a:pt x="333784" y="8415"/>
                  </a:moveTo>
                  <a:lnTo>
                    <a:pt x="288905" y="36464"/>
                  </a:lnTo>
                  <a:lnTo>
                    <a:pt x="260856" y="39269"/>
                  </a:lnTo>
                  <a:lnTo>
                    <a:pt x="204758" y="0"/>
                  </a:lnTo>
                  <a:lnTo>
                    <a:pt x="129026" y="8415"/>
                  </a:lnTo>
                  <a:lnTo>
                    <a:pt x="131830" y="64513"/>
                  </a:lnTo>
                  <a:lnTo>
                    <a:pt x="78537" y="95367"/>
                  </a:lnTo>
                  <a:lnTo>
                    <a:pt x="59105" y="151668"/>
                  </a:lnTo>
                  <a:lnTo>
                    <a:pt x="16677" y="182725"/>
                  </a:lnTo>
                  <a:lnTo>
                    <a:pt x="0" y="263661"/>
                  </a:lnTo>
                  <a:lnTo>
                    <a:pt x="117806" y="364638"/>
                  </a:lnTo>
                  <a:lnTo>
                    <a:pt x="193538" y="319759"/>
                  </a:lnTo>
                  <a:lnTo>
                    <a:pt x="224392" y="378663"/>
                  </a:lnTo>
                  <a:lnTo>
                    <a:pt x="305735" y="395492"/>
                  </a:lnTo>
                  <a:lnTo>
                    <a:pt x="311345" y="437566"/>
                  </a:lnTo>
                  <a:lnTo>
                    <a:pt x="415126" y="409517"/>
                  </a:lnTo>
                  <a:lnTo>
                    <a:pt x="415126" y="367443"/>
                  </a:lnTo>
                  <a:lnTo>
                    <a:pt x="403906" y="215978"/>
                  </a:lnTo>
                  <a:lnTo>
                    <a:pt x="375857" y="235612"/>
                  </a:lnTo>
                  <a:lnTo>
                    <a:pt x="333784" y="238417"/>
                  </a:lnTo>
                  <a:lnTo>
                    <a:pt x="336589" y="165490"/>
                  </a:lnTo>
                  <a:lnTo>
                    <a:pt x="370248" y="145855"/>
                  </a:lnTo>
                  <a:lnTo>
                    <a:pt x="370248" y="112196"/>
                  </a:lnTo>
                  <a:lnTo>
                    <a:pt x="409516" y="129026"/>
                  </a:lnTo>
                  <a:lnTo>
                    <a:pt x="409516" y="86952"/>
                  </a:lnTo>
                  <a:lnTo>
                    <a:pt x="431956" y="50488"/>
                  </a:lnTo>
                  <a:lnTo>
                    <a:pt x="381467" y="25244"/>
                  </a:lnTo>
                  <a:lnTo>
                    <a:pt x="333784" y="841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A9B909BD-5E20-4469-8CB0-7ECD99E57BA4}"/>
                </a:ext>
              </a:extLst>
            </p:cNvPr>
            <p:cNvSpPr/>
            <p:nvPr/>
          </p:nvSpPr>
          <p:spPr>
            <a:xfrm>
              <a:off x="3727450" y="3101975"/>
              <a:ext cx="344488" cy="381000"/>
            </a:xfrm>
            <a:custGeom>
              <a:avLst/>
              <a:gdLst>
                <a:gd name="connsiteX0" fmla="*/ 350614 w 350614"/>
                <a:gd name="connsiteY0" fmla="*/ 70122 h 387077"/>
                <a:gd name="connsiteX1" fmla="*/ 336589 w 350614"/>
                <a:gd name="connsiteY1" fmla="*/ 0 h 387077"/>
                <a:gd name="connsiteX2" fmla="*/ 274881 w 350614"/>
                <a:gd name="connsiteY2" fmla="*/ 44878 h 387077"/>
                <a:gd name="connsiteX3" fmla="*/ 207563 w 350614"/>
                <a:gd name="connsiteY3" fmla="*/ 28049 h 387077"/>
                <a:gd name="connsiteX4" fmla="*/ 165490 w 350614"/>
                <a:gd name="connsiteY4" fmla="*/ 56098 h 387077"/>
                <a:gd name="connsiteX5" fmla="*/ 201953 w 350614"/>
                <a:gd name="connsiteY5" fmla="*/ 95366 h 387077"/>
                <a:gd name="connsiteX6" fmla="*/ 185124 w 350614"/>
                <a:gd name="connsiteY6" fmla="*/ 126220 h 387077"/>
                <a:gd name="connsiteX7" fmla="*/ 137441 w 350614"/>
                <a:gd name="connsiteY7" fmla="*/ 109391 h 387077"/>
                <a:gd name="connsiteX8" fmla="*/ 106587 w 350614"/>
                <a:gd name="connsiteY8" fmla="*/ 140245 h 387077"/>
                <a:gd name="connsiteX9" fmla="*/ 109391 w 350614"/>
                <a:gd name="connsiteY9" fmla="*/ 168294 h 387077"/>
                <a:gd name="connsiteX10" fmla="*/ 81342 w 350614"/>
                <a:gd name="connsiteY10" fmla="*/ 185123 h 387077"/>
                <a:gd name="connsiteX11" fmla="*/ 30854 w 350614"/>
                <a:gd name="connsiteY11" fmla="*/ 168294 h 387077"/>
                <a:gd name="connsiteX12" fmla="*/ 0 w 350614"/>
                <a:gd name="connsiteY12" fmla="*/ 210368 h 387077"/>
                <a:gd name="connsiteX13" fmla="*/ 0 w 350614"/>
                <a:gd name="connsiteY13" fmla="*/ 272076 h 387077"/>
                <a:gd name="connsiteX14" fmla="*/ 28049 w 350614"/>
                <a:gd name="connsiteY14" fmla="*/ 353418 h 387077"/>
                <a:gd name="connsiteX15" fmla="*/ 78538 w 350614"/>
                <a:gd name="connsiteY15" fmla="*/ 387077 h 387077"/>
                <a:gd name="connsiteX16" fmla="*/ 159880 w 350614"/>
                <a:gd name="connsiteY16" fmla="*/ 339393 h 387077"/>
                <a:gd name="connsiteX17" fmla="*/ 176709 w 350614"/>
                <a:gd name="connsiteY17" fmla="*/ 258051 h 387077"/>
                <a:gd name="connsiteX18" fmla="*/ 215978 w 350614"/>
                <a:gd name="connsiteY18" fmla="*/ 244027 h 387077"/>
                <a:gd name="connsiteX19" fmla="*/ 235612 w 350614"/>
                <a:gd name="connsiteY19" fmla="*/ 171099 h 387077"/>
                <a:gd name="connsiteX20" fmla="*/ 291711 w 350614"/>
                <a:gd name="connsiteY20" fmla="*/ 145855 h 387077"/>
                <a:gd name="connsiteX21" fmla="*/ 294515 w 350614"/>
                <a:gd name="connsiteY21" fmla="*/ 92562 h 387077"/>
                <a:gd name="connsiteX22" fmla="*/ 350614 w 350614"/>
                <a:gd name="connsiteY22" fmla="*/ 70122 h 38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0614" h="387077">
                  <a:moveTo>
                    <a:pt x="350614" y="70122"/>
                  </a:moveTo>
                  <a:lnTo>
                    <a:pt x="336589" y="0"/>
                  </a:lnTo>
                  <a:lnTo>
                    <a:pt x="274881" y="44878"/>
                  </a:lnTo>
                  <a:lnTo>
                    <a:pt x="207563" y="28049"/>
                  </a:lnTo>
                  <a:lnTo>
                    <a:pt x="165490" y="56098"/>
                  </a:lnTo>
                  <a:lnTo>
                    <a:pt x="201953" y="95366"/>
                  </a:lnTo>
                  <a:lnTo>
                    <a:pt x="185124" y="126220"/>
                  </a:lnTo>
                  <a:lnTo>
                    <a:pt x="137441" y="109391"/>
                  </a:lnTo>
                  <a:lnTo>
                    <a:pt x="106587" y="140245"/>
                  </a:lnTo>
                  <a:lnTo>
                    <a:pt x="109391" y="168294"/>
                  </a:lnTo>
                  <a:lnTo>
                    <a:pt x="81342" y="185123"/>
                  </a:lnTo>
                  <a:lnTo>
                    <a:pt x="30854" y="168294"/>
                  </a:lnTo>
                  <a:lnTo>
                    <a:pt x="0" y="210368"/>
                  </a:lnTo>
                  <a:lnTo>
                    <a:pt x="0" y="272076"/>
                  </a:lnTo>
                  <a:lnTo>
                    <a:pt x="28049" y="353418"/>
                  </a:lnTo>
                  <a:lnTo>
                    <a:pt x="78538" y="387077"/>
                  </a:lnTo>
                  <a:lnTo>
                    <a:pt x="159880" y="339393"/>
                  </a:lnTo>
                  <a:lnTo>
                    <a:pt x="176709" y="258051"/>
                  </a:lnTo>
                  <a:lnTo>
                    <a:pt x="215978" y="244027"/>
                  </a:lnTo>
                  <a:lnTo>
                    <a:pt x="235612" y="171099"/>
                  </a:lnTo>
                  <a:lnTo>
                    <a:pt x="291711" y="145855"/>
                  </a:lnTo>
                  <a:lnTo>
                    <a:pt x="294515" y="92562"/>
                  </a:lnTo>
                  <a:lnTo>
                    <a:pt x="350614" y="7012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3" name="Freeform 57">
              <a:extLst>
                <a:ext uri="{FF2B5EF4-FFF2-40B4-BE49-F238E27FC236}">
                  <a16:creationId xmlns:a16="http://schemas.microsoft.com/office/drawing/2014/main" id="{A5C07B66-B85C-40B0-9520-4A6A77F29C8D}"/>
                </a:ext>
              </a:extLst>
            </p:cNvPr>
            <p:cNvSpPr/>
            <p:nvPr/>
          </p:nvSpPr>
          <p:spPr>
            <a:xfrm>
              <a:off x="3336925" y="3019425"/>
              <a:ext cx="574675" cy="536575"/>
            </a:xfrm>
            <a:custGeom>
              <a:avLst/>
              <a:gdLst>
                <a:gd name="connsiteX0" fmla="*/ 558177 w 583421"/>
                <a:gd name="connsiteY0" fmla="*/ 131831 h 544152"/>
                <a:gd name="connsiteX1" fmla="*/ 510493 w 583421"/>
                <a:gd name="connsiteY1" fmla="*/ 100977 h 544152"/>
                <a:gd name="connsiteX2" fmla="*/ 454395 w 583421"/>
                <a:gd name="connsiteY2" fmla="*/ 100977 h 544152"/>
                <a:gd name="connsiteX3" fmla="*/ 426346 w 583421"/>
                <a:gd name="connsiteY3" fmla="*/ 64513 h 544152"/>
                <a:gd name="connsiteX4" fmla="*/ 375858 w 583421"/>
                <a:gd name="connsiteY4" fmla="*/ 109392 h 544152"/>
                <a:gd name="connsiteX5" fmla="*/ 339394 w 583421"/>
                <a:gd name="connsiteY5" fmla="*/ 100977 h 544152"/>
                <a:gd name="connsiteX6" fmla="*/ 263661 w 583421"/>
                <a:gd name="connsiteY6" fmla="*/ 36464 h 544152"/>
                <a:gd name="connsiteX7" fmla="*/ 210368 w 583421"/>
                <a:gd name="connsiteY7" fmla="*/ 50489 h 544152"/>
                <a:gd name="connsiteX8" fmla="*/ 179514 w 583421"/>
                <a:gd name="connsiteY8" fmla="*/ 0 h 544152"/>
                <a:gd name="connsiteX9" fmla="*/ 148660 w 583421"/>
                <a:gd name="connsiteY9" fmla="*/ 19635 h 544152"/>
                <a:gd name="connsiteX10" fmla="*/ 131831 w 583421"/>
                <a:gd name="connsiteY10" fmla="*/ 84148 h 544152"/>
                <a:gd name="connsiteX11" fmla="*/ 120611 w 583421"/>
                <a:gd name="connsiteY11" fmla="*/ 106587 h 544152"/>
                <a:gd name="connsiteX12" fmla="*/ 131831 w 583421"/>
                <a:gd name="connsiteY12" fmla="*/ 162685 h 544152"/>
                <a:gd name="connsiteX13" fmla="*/ 81342 w 583421"/>
                <a:gd name="connsiteY13" fmla="*/ 215978 h 544152"/>
                <a:gd name="connsiteX14" fmla="*/ 36464 w 583421"/>
                <a:gd name="connsiteY14" fmla="*/ 235613 h 544152"/>
                <a:gd name="connsiteX15" fmla="*/ 0 w 583421"/>
                <a:gd name="connsiteY15" fmla="*/ 328175 h 544152"/>
                <a:gd name="connsiteX16" fmla="*/ 11220 w 583421"/>
                <a:gd name="connsiteY16" fmla="*/ 367443 h 544152"/>
                <a:gd name="connsiteX17" fmla="*/ 28049 w 583421"/>
                <a:gd name="connsiteY17" fmla="*/ 423541 h 544152"/>
                <a:gd name="connsiteX18" fmla="*/ 58903 w 583421"/>
                <a:gd name="connsiteY18" fmla="*/ 471225 h 544152"/>
                <a:gd name="connsiteX19" fmla="*/ 109391 w 583421"/>
                <a:gd name="connsiteY19" fmla="*/ 457200 h 544152"/>
                <a:gd name="connsiteX20" fmla="*/ 134636 w 583421"/>
                <a:gd name="connsiteY20" fmla="*/ 440371 h 544152"/>
                <a:gd name="connsiteX21" fmla="*/ 162685 w 583421"/>
                <a:gd name="connsiteY21" fmla="*/ 443176 h 544152"/>
                <a:gd name="connsiteX22" fmla="*/ 168295 w 583421"/>
                <a:gd name="connsiteY22" fmla="*/ 493664 h 544152"/>
                <a:gd name="connsiteX23" fmla="*/ 224393 w 583421"/>
                <a:gd name="connsiteY23" fmla="*/ 502079 h 544152"/>
                <a:gd name="connsiteX24" fmla="*/ 258052 w 583421"/>
                <a:gd name="connsiteY24" fmla="*/ 490859 h 544152"/>
                <a:gd name="connsiteX25" fmla="*/ 280491 w 583421"/>
                <a:gd name="connsiteY25" fmla="*/ 524518 h 544152"/>
                <a:gd name="connsiteX26" fmla="*/ 375858 w 583421"/>
                <a:gd name="connsiteY26" fmla="*/ 532933 h 544152"/>
                <a:gd name="connsiteX27" fmla="*/ 423541 w 583421"/>
                <a:gd name="connsiteY27" fmla="*/ 544152 h 544152"/>
                <a:gd name="connsiteX28" fmla="*/ 468420 w 583421"/>
                <a:gd name="connsiteY28" fmla="*/ 493664 h 544152"/>
                <a:gd name="connsiteX29" fmla="*/ 465615 w 583421"/>
                <a:gd name="connsiteY29" fmla="*/ 460005 h 544152"/>
                <a:gd name="connsiteX30" fmla="*/ 412322 w 583421"/>
                <a:gd name="connsiteY30" fmla="*/ 426346 h 544152"/>
                <a:gd name="connsiteX31" fmla="*/ 392687 w 583421"/>
                <a:gd name="connsiteY31" fmla="*/ 347809 h 544152"/>
                <a:gd name="connsiteX32" fmla="*/ 395492 w 583421"/>
                <a:gd name="connsiteY32" fmla="*/ 305735 h 544152"/>
                <a:gd name="connsiteX33" fmla="*/ 409517 w 583421"/>
                <a:gd name="connsiteY33" fmla="*/ 260857 h 544152"/>
                <a:gd name="connsiteX34" fmla="*/ 474030 w 583421"/>
                <a:gd name="connsiteY34" fmla="*/ 272076 h 544152"/>
                <a:gd name="connsiteX35" fmla="*/ 499274 w 583421"/>
                <a:gd name="connsiteY35" fmla="*/ 249637 h 544152"/>
                <a:gd name="connsiteX36" fmla="*/ 513298 w 583421"/>
                <a:gd name="connsiteY36" fmla="*/ 213173 h 544152"/>
                <a:gd name="connsiteX37" fmla="*/ 546957 w 583421"/>
                <a:gd name="connsiteY37" fmla="*/ 204759 h 544152"/>
                <a:gd name="connsiteX38" fmla="*/ 580616 w 583421"/>
                <a:gd name="connsiteY38" fmla="*/ 213173 h 544152"/>
                <a:gd name="connsiteX39" fmla="*/ 583421 w 583421"/>
                <a:gd name="connsiteY39" fmla="*/ 185124 h 544152"/>
                <a:gd name="connsiteX40" fmla="*/ 558177 w 583421"/>
                <a:gd name="connsiteY40" fmla="*/ 131831 h 54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83421" h="544152">
                  <a:moveTo>
                    <a:pt x="558177" y="131831"/>
                  </a:moveTo>
                  <a:lnTo>
                    <a:pt x="510493" y="100977"/>
                  </a:lnTo>
                  <a:lnTo>
                    <a:pt x="454395" y="100977"/>
                  </a:lnTo>
                  <a:lnTo>
                    <a:pt x="426346" y="64513"/>
                  </a:lnTo>
                  <a:lnTo>
                    <a:pt x="375858" y="109392"/>
                  </a:lnTo>
                  <a:lnTo>
                    <a:pt x="339394" y="100977"/>
                  </a:lnTo>
                  <a:lnTo>
                    <a:pt x="263661" y="36464"/>
                  </a:lnTo>
                  <a:lnTo>
                    <a:pt x="210368" y="50489"/>
                  </a:lnTo>
                  <a:lnTo>
                    <a:pt x="179514" y="0"/>
                  </a:lnTo>
                  <a:lnTo>
                    <a:pt x="148660" y="19635"/>
                  </a:lnTo>
                  <a:lnTo>
                    <a:pt x="131831" y="84148"/>
                  </a:lnTo>
                  <a:lnTo>
                    <a:pt x="120611" y="106587"/>
                  </a:lnTo>
                  <a:lnTo>
                    <a:pt x="131831" y="162685"/>
                  </a:lnTo>
                  <a:lnTo>
                    <a:pt x="81342" y="215978"/>
                  </a:lnTo>
                  <a:lnTo>
                    <a:pt x="36464" y="235613"/>
                  </a:lnTo>
                  <a:lnTo>
                    <a:pt x="0" y="328175"/>
                  </a:lnTo>
                  <a:lnTo>
                    <a:pt x="11220" y="367443"/>
                  </a:lnTo>
                  <a:lnTo>
                    <a:pt x="28049" y="423541"/>
                  </a:lnTo>
                  <a:lnTo>
                    <a:pt x="58903" y="471225"/>
                  </a:lnTo>
                  <a:lnTo>
                    <a:pt x="109391" y="457200"/>
                  </a:lnTo>
                  <a:lnTo>
                    <a:pt x="134636" y="440371"/>
                  </a:lnTo>
                  <a:lnTo>
                    <a:pt x="162685" y="443176"/>
                  </a:lnTo>
                  <a:lnTo>
                    <a:pt x="168295" y="493664"/>
                  </a:lnTo>
                  <a:lnTo>
                    <a:pt x="224393" y="502079"/>
                  </a:lnTo>
                  <a:lnTo>
                    <a:pt x="258052" y="490859"/>
                  </a:lnTo>
                  <a:lnTo>
                    <a:pt x="280491" y="524518"/>
                  </a:lnTo>
                  <a:lnTo>
                    <a:pt x="375858" y="532933"/>
                  </a:lnTo>
                  <a:lnTo>
                    <a:pt x="423541" y="544152"/>
                  </a:lnTo>
                  <a:lnTo>
                    <a:pt x="468420" y="493664"/>
                  </a:lnTo>
                  <a:lnTo>
                    <a:pt x="465615" y="460005"/>
                  </a:lnTo>
                  <a:lnTo>
                    <a:pt x="412322" y="426346"/>
                  </a:lnTo>
                  <a:lnTo>
                    <a:pt x="392687" y="347809"/>
                  </a:lnTo>
                  <a:lnTo>
                    <a:pt x="395492" y="305735"/>
                  </a:lnTo>
                  <a:lnTo>
                    <a:pt x="409517" y="260857"/>
                  </a:lnTo>
                  <a:lnTo>
                    <a:pt x="474030" y="272076"/>
                  </a:lnTo>
                  <a:lnTo>
                    <a:pt x="499274" y="249637"/>
                  </a:lnTo>
                  <a:lnTo>
                    <a:pt x="513298" y="213173"/>
                  </a:lnTo>
                  <a:lnTo>
                    <a:pt x="546957" y="204759"/>
                  </a:lnTo>
                  <a:lnTo>
                    <a:pt x="580616" y="213173"/>
                  </a:lnTo>
                  <a:lnTo>
                    <a:pt x="583421" y="185124"/>
                  </a:lnTo>
                  <a:lnTo>
                    <a:pt x="558177" y="131831"/>
                  </a:lnTo>
                  <a:close/>
                </a:path>
              </a:pathLst>
            </a:custGeom>
            <a:solidFill>
              <a:srgbClr val="2E75B6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4" name="Freeform 58">
              <a:extLst>
                <a:ext uri="{FF2B5EF4-FFF2-40B4-BE49-F238E27FC236}">
                  <a16:creationId xmlns:a16="http://schemas.microsoft.com/office/drawing/2014/main" id="{007FA277-AB69-43FC-9175-015AD753128C}"/>
                </a:ext>
              </a:extLst>
            </p:cNvPr>
            <p:cNvSpPr/>
            <p:nvPr/>
          </p:nvSpPr>
          <p:spPr>
            <a:xfrm>
              <a:off x="3822700" y="1506538"/>
              <a:ext cx="700088" cy="1392237"/>
            </a:xfrm>
            <a:custGeom>
              <a:avLst/>
              <a:gdLst>
                <a:gd name="connsiteX0" fmla="*/ 569396 w 709642"/>
                <a:gd name="connsiteY0" fmla="*/ 1222940 h 1222940"/>
                <a:gd name="connsiteX1" fmla="*/ 549762 w 709642"/>
                <a:gd name="connsiteY1" fmla="*/ 1135988 h 1222940"/>
                <a:gd name="connsiteX2" fmla="*/ 569396 w 709642"/>
                <a:gd name="connsiteY2" fmla="*/ 1071475 h 1222940"/>
                <a:gd name="connsiteX3" fmla="*/ 563786 w 709642"/>
                <a:gd name="connsiteY3" fmla="*/ 863912 h 1222940"/>
                <a:gd name="connsiteX4" fmla="*/ 575006 w 709642"/>
                <a:gd name="connsiteY4" fmla="*/ 844278 h 1222940"/>
                <a:gd name="connsiteX5" fmla="*/ 549762 w 709642"/>
                <a:gd name="connsiteY5" fmla="*/ 760131 h 1222940"/>
                <a:gd name="connsiteX6" fmla="*/ 577811 w 709642"/>
                <a:gd name="connsiteY6" fmla="*/ 544153 h 1222940"/>
                <a:gd name="connsiteX7" fmla="*/ 580616 w 709642"/>
                <a:gd name="connsiteY7" fmla="*/ 417932 h 1222940"/>
                <a:gd name="connsiteX8" fmla="*/ 619885 w 709642"/>
                <a:gd name="connsiteY8" fmla="*/ 440371 h 1222940"/>
                <a:gd name="connsiteX9" fmla="*/ 639519 w 709642"/>
                <a:gd name="connsiteY9" fmla="*/ 409517 h 1222940"/>
                <a:gd name="connsiteX10" fmla="*/ 670373 w 709642"/>
                <a:gd name="connsiteY10" fmla="*/ 417932 h 1222940"/>
                <a:gd name="connsiteX11" fmla="*/ 709642 w 709642"/>
                <a:gd name="connsiteY11" fmla="*/ 277686 h 1222940"/>
                <a:gd name="connsiteX12" fmla="*/ 684397 w 709642"/>
                <a:gd name="connsiteY12" fmla="*/ 249637 h 1222940"/>
                <a:gd name="connsiteX13" fmla="*/ 636714 w 709642"/>
                <a:gd name="connsiteY13" fmla="*/ 288906 h 1222940"/>
                <a:gd name="connsiteX14" fmla="*/ 572201 w 709642"/>
                <a:gd name="connsiteY14" fmla="*/ 241223 h 1222940"/>
                <a:gd name="connsiteX15" fmla="*/ 448785 w 709642"/>
                <a:gd name="connsiteY15" fmla="*/ 241223 h 1222940"/>
                <a:gd name="connsiteX16" fmla="*/ 378662 w 709642"/>
                <a:gd name="connsiteY16" fmla="*/ 182320 h 1222940"/>
                <a:gd name="connsiteX17" fmla="*/ 319759 w 709642"/>
                <a:gd name="connsiteY17" fmla="*/ 185124 h 1222940"/>
                <a:gd name="connsiteX18" fmla="*/ 294515 w 709642"/>
                <a:gd name="connsiteY18" fmla="*/ 143051 h 1222940"/>
                <a:gd name="connsiteX19" fmla="*/ 218783 w 709642"/>
                <a:gd name="connsiteY19" fmla="*/ 137441 h 1222940"/>
                <a:gd name="connsiteX20" fmla="*/ 204758 w 709642"/>
                <a:gd name="connsiteY20" fmla="*/ 53294 h 1222940"/>
                <a:gd name="connsiteX21" fmla="*/ 157075 w 709642"/>
                <a:gd name="connsiteY21" fmla="*/ 2805 h 1222940"/>
                <a:gd name="connsiteX22" fmla="*/ 86952 w 709642"/>
                <a:gd name="connsiteY22" fmla="*/ 0 h 1222940"/>
                <a:gd name="connsiteX23" fmla="*/ 123416 w 709642"/>
                <a:gd name="connsiteY23" fmla="*/ 53294 h 1222940"/>
                <a:gd name="connsiteX24" fmla="*/ 131831 w 709642"/>
                <a:gd name="connsiteY24" fmla="*/ 86953 h 1222940"/>
                <a:gd name="connsiteX25" fmla="*/ 176709 w 709642"/>
                <a:gd name="connsiteY25" fmla="*/ 106587 h 1222940"/>
                <a:gd name="connsiteX26" fmla="*/ 179514 w 709642"/>
                <a:gd name="connsiteY26" fmla="*/ 145856 h 1222940"/>
                <a:gd name="connsiteX27" fmla="*/ 230002 w 709642"/>
                <a:gd name="connsiteY27" fmla="*/ 215978 h 1222940"/>
                <a:gd name="connsiteX28" fmla="*/ 325369 w 709642"/>
                <a:gd name="connsiteY28" fmla="*/ 244027 h 1222940"/>
                <a:gd name="connsiteX29" fmla="*/ 364638 w 709642"/>
                <a:gd name="connsiteY29" fmla="*/ 263662 h 1222940"/>
                <a:gd name="connsiteX30" fmla="*/ 364638 w 709642"/>
                <a:gd name="connsiteY30" fmla="*/ 359029 h 1222940"/>
                <a:gd name="connsiteX31" fmla="*/ 387077 w 709642"/>
                <a:gd name="connsiteY31" fmla="*/ 423542 h 1222940"/>
                <a:gd name="connsiteX32" fmla="*/ 319759 w 709642"/>
                <a:gd name="connsiteY32" fmla="*/ 485250 h 1222940"/>
                <a:gd name="connsiteX33" fmla="*/ 252442 w 709642"/>
                <a:gd name="connsiteY33" fmla="*/ 499274 h 1222940"/>
                <a:gd name="connsiteX34" fmla="*/ 213173 w 709642"/>
                <a:gd name="connsiteY34" fmla="*/ 577812 h 1222940"/>
                <a:gd name="connsiteX35" fmla="*/ 145855 w 709642"/>
                <a:gd name="connsiteY35" fmla="*/ 583421 h 1222940"/>
                <a:gd name="connsiteX36" fmla="*/ 126221 w 709642"/>
                <a:gd name="connsiteY36" fmla="*/ 622690 h 1222940"/>
                <a:gd name="connsiteX37" fmla="*/ 95367 w 709642"/>
                <a:gd name="connsiteY37" fmla="*/ 625495 h 1222940"/>
                <a:gd name="connsiteX38" fmla="*/ 115001 w 709642"/>
                <a:gd name="connsiteY38" fmla="*/ 675983 h 1222940"/>
                <a:gd name="connsiteX39" fmla="*/ 126221 w 709642"/>
                <a:gd name="connsiteY39" fmla="*/ 751716 h 1222940"/>
                <a:gd name="connsiteX40" fmla="*/ 159880 w 709642"/>
                <a:gd name="connsiteY40" fmla="*/ 819034 h 1222940"/>
                <a:gd name="connsiteX41" fmla="*/ 140245 w 709642"/>
                <a:gd name="connsiteY41" fmla="*/ 858302 h 1222940"/>
                <a:gd name="connsiteX42" fmla="*/ 75732 w 709642"/>
                <a:gd name="connsiteY42" fmla="*/ 858302 h 1222940"/>
                <a:gd name="connsiteX43" fmla="*/ 28049 w 709642"/>
                <a:gd name="connsiteY43" fmla="*/ 903181 h 1222940"/>
                <a:gd name="connsiteX44" fmla="*/ 56098 w 709642"/>
                <a:gd name="connsiteY44" fmla="*/ 964889 h 1222940"/>
                <a:gd name="connsiteX45" fmla="*/ 16829 w 709642"/>
                <a:gd name="connsiteY45" fmla="*/ 970499 h 1222940"/>
                <a:gd name="connsiteX46" fmla="*/ 0 w 709642"/>
                <a:gd name="connsiteY46" fmla="*/ 1020987 h 1222940"/>
                <a:gd name="connsiteX47" fmla="*/ 39269 w 709642"/>
                <a:gd name="connsiteY47" fmla="*/ 1051841 h 1222940"/>
                <a:gd name="connsiteX48" fmla="*/ 28049 w 709642"/>
                <a:gd name="connsiteY48" fmla="*/ 1110744 h 1222940"/>
                <a:gd name="connsiteX49" fmla="*/ 98172 w 709642"/>
                <a:gd name="connsiteY49" fmla="*/ 1155623 h 1222940"/>
                <a:gd name="connsiteX50" fmla="*/ 140245 w 709642"/>
                <a:gd name="connsiteY50" fmla="*/ 1166842 h 1222940"/>
                <a:gd name="connsiteX51" fmla="*/ 168294 w 709642"/>
                <a:gd name="connsiteY51" fmla="*/ 1144403 h 1222940"/>
                <a:gd name="connsiteX52" fmla="*/ 196343 w 709642"/>
                <a:gd name="connsiteY52" fmla="*/ 1166842 h 1222940"/>
                <a:gd name="connsiteX53" fmla="*/ 221588 w 709642"/>
                <a:gd name="connsiteY53" fmla="*/ 1206111 h 1222940"/>
                <a:gd name="connsiteX54" fmla="*/ 420736 w 709642"/>
                <a:gd name="connsiteY54" fmla="*/ 1222940 h 1222940"/>
                <a:gd name="connsiteX55" fmla="*/ 420736 w 709642"/>
                <a:gd name="connsiteY55" fmla="*/ 1206111 h 1222940"/>
                <a:gd name="connsiteX56" fmla="*/ 445980 w 709642"/>
                <a:gd name="connsiteY56" fmla="*/ 1208916 h 1222940"/>
                <a:gd name="connsiteX57" fmla="*/ 460005 w 709642"/>
                <a:gd name="connsiteY57" fmla="*/ 1183672 h 1222940"/>
                <a:gd name="connsiteX58" fmla="*/ 569396 w 709642"/>
                <a:gd name="connsiteY58" fmla="*/ 1222940 h 1222940"/>
                <a:gd name="connsiteX0" fmla="*/ 569396 w 709642"/>
                <a:gd name="connsiteY0" fmla="*/ 1222940 h 1222940"/>
                <a:gd name="connsiteX1" fmla="*/ 549762 w 709642"/>
                <a:gd name="connsiteY1" fmla="*/ 1135988 h 1222940"/>
                <a:gd name="connsiteX2" fmla="*/ 569396 w 709642"/>
                <a:gd name="connsiteY2" fmla="*/ 1071475 h 1222940"/>
                <a:gd name="connsiteX3" fmla="*/ 563786 w 709642"/>
                <a:gd name="connsiteY3" fmla="*/ 863912 h 1222940"/>
                <a:gd name="connsiteX4" fmla="*/ 575006 w 709642"/>
                <a:gd name="connsiteY4" fmla="*/ 844278 h 1222940"/>
                <a:gd name="connsiteX5" fmla="*/ 549762 w 709642"/>
                <a:gd name="connsiteY5" fmla="*/ 760131 h 1222940"/>
                <a:gd name="connsiteX6" fmla="*/ 577811 w 709642"/>
                <a:gd name="connsiteY6" fmla="*/ 544153 h 1222940"/>
                <a:gd name="connsiteX7" fmla="*/ 580616 w 709642"/>
                <a:gd name="connsiteY7" fmla="*/ 417932 h 1222940"/>
                <a:gd name="connsiteX8" fmla="*/ 619885 w 709642"/>
                <a:gd name="connsiteY8" fmla="*/ 440371 h 1222940"/>
                <a:gd name="connsiteX9" fmla="*/ 639519 w 709642"/>
                <a:gd name="connsiteY9" fmla="*/ 409517 h 1222940"/>
                <a:gd name="connsiteX10" fmla="*/ 670373 w 709642"/>
                <a:gd name="connsiteY10" fmla="*/ 417932 h 1222940"/>
                <a:gd name="connsiteX11" fmla="*/ 709642 w 709642"/>
                <a:gd name="connsiteY11" fmla="*/ 277686 h 1222940"/>
                <a:gd name="connsiteX12" fmla="*/ 684397 w 709642"/>
                <a:gd name="connsiteY12" fmla="*/ 249637 h 1222940"/>
                <a:gd name="connsiteX13" fmla="*/ 636714 w 709642"/>
                <a:gd name="connsiteY13" fmla="*/ 288906 h 1222940"/>
                <a:gd name="connsiteX14" fmla="*/ 572201 w 709642"/>
                <a:gd name="connsiteY14" fmla="*/ 241223 h 1222940"/>
                <a:gd name="connsiteX15" fmla="*/ 448785 w 709642"/>
                <a:gd name="connsiteY15" fmla="*/ 241223 h 1222940"/>
                <a:gd name="connsiteX16" fmla="*/ 378662 w 709642"/>
                <a:gd name="connsiteY16" fmla="*/ 182320 h 1222940"/>
                <a:gd name="connsiteX17" fmla="*/ 319759 w 709642"/>
                <a:gd name="connsiteY17" fmla="*/ 185124 h 1222940"/>
                <a:gd name="connsiteX18" fmla="*/ 294515 w 709642"/>
                <a:gd name="connsiteY18" fmla="*/ 143051 h 1222940"/>
                <a:gd name="connsiteX19" fmla="*/ 218783 w 709642"/>
                <a:gd name="connsiteY19" fmla="*/ 137441 h 1222940"/>
                <a:gd name="connsiteX20" fmla="*/ 204758 w 709642"/>
                <a:gd name="connsiteY20" fmla="*/ 53294 h 1222940"/>
                <a:gd name="connsiteX21" fmla="*/ 157075 w 709642"/>
                <a:gd name="connsiteY21" fmla="*/ 2805 h 1222940"/>
                <a:gd name="connsiteX22" fmla="*/ 129026 w 709642"/>
                <a:gd name="connsiteY22" fmla="*/ 2805 h 1222940"/>
                <a:gd name="connsiteX23" fmla="*/ 86952 w 709642"/>
                <a:gd name="connsiteY23" fmla="*/ 0 h 1222940"/>
                <a:gd name="connsiteX24" fmla="*/ 123416 w 709642"/>
                <a:gd name="connsiteY24" fmla="*/ 53294 h 1222940"/>
                <a:gd name="connsiteX25" fmla="*/ 131831 w 709642"/>
                <a:gd name="connsiteY25" fmla="*/ 86953 h 1222940"/>
                <a:gd name="connsiteX26" fmla="*/ 176709 w 709642"/>
                <a:gd name="connsiteY26" fmla="*/ 106587 h 1222940"/>
                <a:gd name="connsiteX27" fmla="*/ 179514 w 709642"/>
                <a:gd name="connsiteY27" fmla="*/ 145856 h 1222940"/>
                <a:gd name="connsiteX28" fmla="*/ 230002 w 709642"/>
                <a:gd name="connsiteY28" fmla="*/ 215978 h 1222940"/>
                <a:gd name="connsiteX29" fmla="*/ 325369 w 709642"/>
                <a:gd name="connsiteY29" fmla="*/ 244027 h 1222940"/>
                <a:gd name="connsiteX30" fmla="*/ 364638 w 709642"/>
                <a:gd name="connsiteY30" fmla="*/ 263662 h 1222940"/>
                <a:gd name="connsiteX31" fmla="*/ 364638 w 709642"/>
                <a:gd name="connsiteY31" fmla="*/ 359029 h 1222940"/>
                <a:gd name="connsiteX32" fmla="*/ 387077 w 709642"/>
                <a:gd name="connsiteY32" fmla="*/ 423542 h 1222940"/>
                <a:gd name="connsiteX33" fmla="*/ 319759 w 709642"/>
                <a:gd name="connsiteY33" fmla="*/ 485250 h 1222940"/>
                <a:gd name="connsiteX34" fmla="*/ 252442 w 709642"/>
                <a:gd name="connsiteY34" fmla="*/ 499274 h 1222940"/>
                <a:gd name="connsiteX35" fmla="*/ 213173 w 709642"/>
                <a:gd name="connsiteY35" fmla="*/ 577812 h 1222940"/>
                <a:gd name="connsiteX36" fmla="*/ 145855 w 709642"/>
                <a:gd name="connsiteY36" fmla="*/ 583421 h 1222940"/>
                <a:gd name="connsiteX37" fmla="*/ 126221 w 709642"/>
                <a:gd name="connsiteY37" fmla="*/ 622690 h 1222940"/>
                <a:gd name="connsiteX38" fmla="*/ 95367 w 709642"/>
                <a:gd name="connsiteY38" fmla="*/ 625495 h 1222940"/>
                <a:gd name="connsiteX39" fmla="*/ 115001 w 709642"/>
                <a:gd name="connsiteY39" fmla="*/ 675983 h 1222940"/>
                <a:gd name="connsiteX40" fmla="*/ 126221 w 709642"/>
                <a:gd name="connsiteY40" fmla="*/ 751716 h 1222940"/>
                <a:gd name="connsiteX41" fmla="*/ 159880 w 709642"/>
                <a:gd name="connsiteY41" fmla="*/ 819034 h 1222940"/>
                <a:gd name="connsiteX42" fmla="*/ 140245 w 709642"/>
                <a:gd name="connsiteY42" fmla="*/ 858302 h 1222940"/>
                <a:gd name="connsiteX43" fmla="*/ 75732 w 709642"/>
                <a:gd name="connsiteY43" fmla="*/ 858302 h 1222940"/>
                <a:gd name="connsiteX44" fmla="*/ 28049 w 709642"/>
                <a:gd name="connsiteY44" fmla="*/ 903181 h 1222940"/>
                <a:gd name="connsiteX45" fmla="*/ 56098 w 709642"/>
                <a:gd name="connsiteY45" fmla="*/ 964889 h 1222940"/>
                <a:gd name="connsiteX46" fmla="*/ 16829 w 709642"/>
                <a:gd name="connsiteY46" fmla="*/ 970499 h 1222940"/>
                <a:gd name="connsiteX47" fmla="*/ 0 w 709642"/>
                <a:gd name="connsiteY47" fmla="*/ 1020987 h 1222940"/>
                <a:gd name="connsiteX48" fmla="*/ 39269 w 709642"/>
                <a:gd name="connsiteY48" fmla="*/ 1051841 h 1222940"/>
                <a:gd name="connsiteX49" fmla="*/ 28049 w 709642"/>
                <a:gd name="connsiteY49" fmla="*/ 1110744 h 1222940"/>
                <a:gd name="connsiteX50" fmla="*/ 98172 w 709642"/>
                <a:gd name="connsiteY50" fmla="*/ 1155623 h 1222940"/>
                <a:gd name="connsiteX51" fmla="*/ 140245 w 709642"/>
                <a:gd name="connsiteY51" fmla="*/ 1166842 h 1222940"/>
                <a:gd name="connsiteX52" fmla="*/ 168294 w 709642"/>
                <a:gd name="connsiteY52" fmla="*/ 1144403 h 1222940"/>
                <a:gd name="connsiteX53" fmla="*/ 196343 w 709642"/>
                <a:gd name="connsiteY53" fmla="*/ 1166842 h 1222940"/>
                <a:gd name="connsiteX54" fmla="*/ 221588 w 709642"/>
                <a:gd name="connsiteY54" fmla="*/ 1206111 h 1222940"/>
                <a:gd name="connsiteX55" fmla="*/ 420736 w 709642"/>
                <a:gd name="connsiteY55" fmla="*/ 1222940 h 1222940"/>
                <a:gd name="connsiteX56" fmla="*/ 420736 w 709642"/>
                <a:gd name="connsiteY56" fmla="*/ 1206111 h 1222940"/>
                <a:gd name="connsiteX57" fmla="*/ 445980 w 709642"/>
                <a:gd name="connsiteY57" fmla="*/ 1208916 h 1222940"/>
                <a:gd name="connsiteX58" fmla="*/ 460005 w 709642"/>
                <a:gd name="connsiteY58" fmla="*/ 1183672 h 1222940"/>
                <a:gd name="connsiteX59" fmla="*/ 569396 w 709642"/>
                <a:gd name="connsiteY59" fmla="*/ 1222940 h 1222940"/>
                <a:gd name="connsiteX0" fmla="*/ 569396 w 709642"/>
                <a:gd name="connsiteY0" fmla="*/ 1298672 h 1298672"/>
                <a:gd name="connsiteX1" fmla="*/ 549762 w 709642"/>
                <a:gd name="connsiteY1" fmla="*/ 1211720 h 1298672"/>
                <a:gd name="connsiteX2" fmla="*/ 569396 w 709642"/>
                <a:gd name="connsiteY2" fmla="*/ 1147207 h 1298672"/>
                <a:gd name="connsiteX3" fmla="*/ 563786 w 709642"/>
                <a:gd name="connsiteY3" fmla="*/ 939644 h 1298672"/>
                <a:gd name="connsiteX4" fmla="*/ 575006 w 709642"/>
                <a:gd name="connsiteY4" fmla="*/ 920010 h 1298672"/>
                <a:gd name="connsiteX5" fmla="*/ 549762 w 709642"/>
                <a:gd name="connsiteY5" fmla="*/ 835863 h 1298672"/>
                <a:gd name="connsiteX6" fmla="*/ 577811 w 709642"/>
                <a:gd name="connsiteY6" fmla="*/ 619885 h 1298672"/>
                <a:gd name="connsiteX7" fmla="*/ 580616 w 709642"/>
                <a:gd name="connsiteY7" fmla="*/ 493664 h 1298672"/>
                <a:gd name="connsiteX8" fmla="*/ 619885 w 709642"/>
                <a:gd name="connsiteY8" fmla="*/ 516103 h 1298672"/>
                <a:gd name="connsiteX9" fmla="*/ 639519 w 709642"/>
                <a:gd name="connsiteY9" fmla="*/ 485249 h 1298672"/>
                <a:gd name="connsiteX10" fmla="*/ 670373 w 709642"/>
                <a:gd name="connsiteY10" fmla="*/ 493664 h 1298672"/>
                <a:gd name="connsiteX11" fmla="*/ 709642 w 709642"/>
                <a:gd name="connsiteY11" fmla="*/ 353418 h 1298672"/>
                <a:gd name="connsiteX12" fmla="*/ 684397 w 709642"/>
                <a:gd name="connsiteY12" fmla="*/ 325369 h 1298672"/>
                <a:gd name="connsiteX13" fmla="*/ 636714 w 709642"/>
                <a:gd name="connsiteY13" fmla="*/ 364638 h 1298672"/>
                <a:gd name="connsiteX14" fmla="*/ 572201 w 709642"/>
                <a:gd name="connsiteY14" fmla="*/ 316955 h 1298672"/>
                <a:gd name="connsiteX15" fmla="*/ 448785 w 709642"/>
                <a:gd name="connsiteY15" fmla="*/ 316955 h 1298672"/>
                <a:gd name="connsiteX16" fmla="*/ 378662 w 709642"/>
                <a:gd name="connsiteY16" fmla="*/ 258052 h 1298672"/>
                <a:gd name="connsiteX17" fmla="*/ 319759 w 709642"/>
                <a:gd name="connsiteY17" fmla="*/ 260856 h 1298672"/>
                <a:gd name="connsiteX18" fmla="*/ 294515 w 709642"/>
                <a:gd name="connsiteY18" fmla="*/ 218783 h 1298672"/>
                <a:gd name="connsiteX19" fmla="*/ 218783 w 709642"/>
                <a:gd name="connsiteY19" fmla="*/ 213173 h 1298672"/>
                <a:gd name="connsiteX20" fmla="*/ 204758 w 709642"/>
                <a:gd name="connsiteY20" fmla="*/ 129026 h 1298672"/>
                <a:gd name="connsiteX21" fmla="*/ 157075 w 709642"/>
                <a:gd name="connsiteY21" fmla="*/ 78537 h 1298672"/>
                <a:gd name="connsiteX22" fmla="*/ 157075 w 709642"/>
                <a:gd name="connsiteY22" fmla="*/ 0 h 1298672"/>
                <a:gd name="connsiteX23" fmla="*/ 86952 w 709642"/>
                <a:gd name="connsiteY23" fmla="*/ 75732 h 1298672"/>
                <a:gd name="connsiteX24" fmla="*/ 123416 w 709642"/>
                <a:gd name="connsiteY24" fmla="*/ 129026 h 1298672"/>
                <a:gd name="connsiteX25" fmla="*/ 131831 w 709642"/>
                <a:gd name="connsiteY25" fmla="*/ 162685 h 1298672"/>
                <a:gd name="connsiteX26" fmla="*/ 176709 w 709642"/>
                <a:gd name="connsiteY26" fmla="*/ 182319 h 1298672"/>
                <a:gd name="connsiteX27" fmla="*/ 179514 w 709642"/>
                <a:gd name="connsiteY27" fmla="*/ 221588 h 1298672"/>
                <a:gd name="connsiteX28" fmla="*/ 230002 w 709642"/>
                <a:gd name="connsiteY28" fmla="*/ 291710 h 1298672"/>
                <a:gd name="connsiteX29" fmla="*/ 325369 w 709642"/>
                <a:gd name="connsiteY29" fmla="*/ 319759 h 1298672"/>
                <a:gd name="connsiteX30" fmla="*/ 364638 w 709642"/>
                <a:gd name="connsiteY30" fmla="*/ 339394 h 1298672"/>
                <a:gd name="connsiteX31" fmla="*/ 364638 w 709642"/>
                <a:gd name="connsiteY31" fmla="*/ 434761 h 1298672"/>
                <a:gd name="connsiteX32" fmla="*/ 387077 w 709642"/>
                <a:gd name="connsiteY32" fmla="*/ 499274 h 1298672"/>
                <a:gd name="connsiteX33" fmla="*/ 319759 w 709642"/>
                <a:gd name="connsiteY33" fmla="*/ 560982 h 1298672"/>
                <a:gd name="connsiteX34" fmla="*/ 252442 w 709642"/>
                <a:gd name="connsiteY34" fmla="*/ 575006 h 1298672"/>
                <a:gd name="connsiteX35" fmla="*/ 213173 w 709642"/>
                <a:gd name="connsiteY35" fmla="*/ 653544 h 1298672"/>
                <a:gd name="connsiteX36" fmla="*/ 145855 w 709642"/>
                <a:gd name="connsiteY36" fmla="*/ 659153 h 1298672"/>
                <a:gd name="connsiteX37" fmla="*/ 126221 w 709642"/>
                <a:gd name="connsiteY37" fmla="*/ 698422 h 1298672"/>
                <a:gd name="connsiteX38" fmla="*/ 95367 w 709642"/>
                <a:gd name="connsiteY38" fmla="*/ 701227 h 1298672"/>
                <a:gd name="connsiteX39" fmla="*/ 115001 w 709642"/>
                <a:gd name="connsiteY39" fmla="*/ 751715 h 1298672"/>
                <a:gd name="connsiteX40" fmla="*/ 126221 w 709642"/>
                <a:gd name="connsiteY40" fmla="*/ 827448 h 1298672"/>
                <a:gd name="connsiteX41" fmla="*/ 159880 w 709642"/>
                <a:gd name="connsiteY41" fmla="*/ 894766 h 1298672"/>
                <a:gd name="connsiteX42" fmla="*/ 140245 w 709642"/>
                <a:gd name="connsiteY42" fmla="*/ 934034 h 1298672"/>
                <a:gd name="connsiteX43" fmla="*/ 75732 w 709642"/>
                <a:gd name="connsiteY43" fmla="*/ 934034 h 1298672"/>
                <a:gd name="connsiteX44" fmla="*/ 28049 w 709642"/>
                <a:gd name="connsiteY44" fmla="*/ 978913 h 1298672"/>
                <a:gd name="connsiteX45" fmla="*/ 56098 w 709642"/>
                <a:gd name="connsiteY45" fmla="*/ 1040621 h 1298672"/>
                <a:gd name="connsiteX46" fmla="*/ 16829 w 709642"/>
                <a:gd name="connsiteY46" fmla="*/ 1046231 h 1298672"/>
                <a:gd name="connsiteX47" fmla="*/ 0 w 709642"/>
                <a:gd name="connsiteY47" fmla="*/ 1096719 h 1298672"/>
                <a:gd name="connsiteX48" fmla="*/ 39269 w 709642"/>
                <a:gd name="connsiteY48" fmla="*/ 1127573 h 1298672"/>
                <a:gd name="connsiteX49" fmla="*/ 28049 w 709642"/>
                <a:gd name="connsiteY49" fmla="*/ 1186476 h 1298672"/>
                <a:gd name="connsiteX50" fmla="*/ 98172 w 709642"/>
                <a:gd name="connsiteY50" fmla="*/ 1231355 h 1298672"/>
                <a:gd name="connsiteX51" fmla="*/ 140245 w 709642"/>
                <a:gd name="connsiteY51" fmla="*/ 1242574 h 1298672"/>
                <a:gd name="connsiteX52" fmla="*/ 168294 w 709642"/>
                <a:gd name="connsiteY52" fmla="*/ 1220135 h 1298672"/>
                <a:gd name="connsiteX53" fmla="*/ 196343 w 709642"/>
                <a:gd name="connsiteY53" fmla="*/ 1242574 h 1298672"/>
                <a:gd name="connsiteX54" fmla="*/ 221588 w 709642"/>
                <a:gd name="connsiteY54" fmla="*/ 1281843 h 1298672"/>
                <a:gd name="connsiteX55" fmla="*/ 420736 w 709642"/>
                <a:gd name="connsiteY55" fmla="*/ 1298672 h 1298672"/>
                <a:gd name="connsiteX56" fmla="*/ 420736 w 709642"/>
                <a:gd name="connsiteY56" fmla="*/ 1281843 h 1298672"/>
                <a:gd name="connsiteX57" fmla="*/ 445980 w 709642"/>
                <a:gd name="connsiteY57" fmla="*/ 1284648 h 1298672"/>
                <a:gd name="connsiteX58" fmla="*/ 460005 w 709642"/>
                <a:gd name="connsiteY58" fmla="*/ 1259404 h 1298672"/>
                <a:gd name="connsiteX59" fmla="*/ 569396 w 709642"/>
                <a:gd name="connsiteY59" fmla="*/ 1298672 h 1298672"/>
                <a:gd name="connsiteX0" fmla="*/ 569396 w 709642"/>
                <a:gd name="connsiteY0" fmla="*/ 1298672 h 1298672"/>
                <a:gd name="connsiteX1" fmla="*/ 549762 w 709642"/>
                <a:gd name="connsiteY1" fmla="*/ 1211720 h 1298672"/>
                <a:gd name="connsiteX2" fmla="*/ 569396 w 709642"/>
                <a:gd name="connsiteY2" fmla="*/ 1147207 h 1298672"/>
                <a:gd name="connsiteX3" fmla="*/ 563786 w 709642"/>
                <a:gd name="connsiteY3" fmla="*/ 939644 h 1298672"/>
                <a:gd name="connsiteX4" fmla="*/ 575006 w 709642"/>
                <a:gd name="connsiteY4" fmla="*/ 920010 h 1298672"/>
                <a:gd name="connsiteX5" fmla="*/ 549762 w 709642"/>
                <a:gd name="connsiteY5" fmla="*/ 835863 h 1298672"/>
                <a:gd name="connsiteX6" fmla="*/ 577811 w 709642"/>
                <a:gd name="connsiteY6" fmla="*/ 619885 h 1298672"/>
                <a:gd name="connsiteX7" fmla="*/ 580616 w 709642"/>
                <a:gd name="connsiteY7" fmla="*/ 493664 h 1298672"/>
                <a:gd name="connsiteX8" fmla="*/ 619885 w 709642"/>
                <a:gd name="connsiteY8" fmla="*/ 516103 h 1298672"/>
                <a:gd name="connsiteX9" fmla="*/ 639519 w 709642"/>
                <a:gd name="connsiteY9" fmla="*/ 485249 h 1298672"/>
                <a:gd name="connsiteX10" fmla="*/ 670373 w 709642"/>
                <a:gd name="connsiteY10" fmla="*/ 493664 h 1298672"/>
                <a:gd name="connsiteX11" fmla="*/ 709642 w 709642"/>
                <a:gd name="connsiteY11" fmla="*/ 353418 h 1298672"/>
                <a:gd name="connsiteX12" fmla="*/ 684397 w 709642"/>
                <a:gd name="connsiteY12" fmla="*/ 325369 h 1298672"/>
                <a:gd name="connsiteX13" fmla="*/ 636714 w 709642"/>
                <a:gd name="connsiteY13" fmla="*/ 364638 h 1298672"/>
                <a:gd name="connsiteX14" fmla="*/ 572201 w 709642"/>
                <a:gd name="connsiteY14" fmla="*/ 316955 h 1298672"/>
                <a:gd name="connsiteX15" fmla="*/ 448785 w 709642"/>
                <a:gd name="connsiteY15" fmla="*/ 316955 h 1298672"/>
                <a:gd name="connsiteX16" fmla="*/ 378662 w 709642"/>
                <a:gd name="connsiteY16" fmla="*/ 258052 h 1298672"/>
                <a:gd name="connsiteX17" fmla="*/ 319759 w 709642"/>
                <a:gd name="connsiteY17" fmla="*/ 260856 h 1298672"/>
                <a:gd name="connsiteX18" fmla="*/ 294515 w 709642"/>
                <a:gd name="connsiteY18" fmla="*/ 218783 h 1298672"/>
                <a:gd name="connsiteX19" fmla="*/ 218783 w 709642"/>
                <a:gd name="connsiteY19" fmla="*/ 213173 h 1298672"/>
                <a:gd name="connsiteX20" fmla="*/ 204758 w 709642"/>
                <a:gd name="connsiteY20" fmla="*/ 129026 h 1298672"/>
                <a:gd name="connsiteX21" fmla="*/ 157075 w 709642"/>
                <a:gd name="connsiteY21" fmla="*/ 78537 h 1298672"/>
                <a:gd name="connsiteX22" fmla="*/ 157075 w 709642"/>
                <a:gd name="connsiteY22" fmla="*/ 0 h 1298672"/>
                <a:gd name="connsiteX23" fmla="*/ 126221 w 709642"/>
                <a:gd name="connsiteY23" fmla="*/ 36464 h 1298672"/>
                <a:gd name="connsiteX24" fmla="*/ 86952 w 709642"/>
                <a:gd name="connsiteY24" fmla="*/ 75732 h 1298672"/>
                <a:gd name="connsiteX25" fmla="*/ 123416 w 709642"/>
                <a:gd name="connsiteY25" fmla="*/ 129026 h 1298672"/>
                <a:gd name="connsiteX26" fmla="*/ 131831 w 709642"/>
                <a:gd name="connsiteY26" fmla="*/ 162685 h 1298672"/>
                <a:gd name="connsiteX27" fmla="*/ 176709 w 709642"/>
                <a:gd name="connsiteY27" fmla="*/ 182319 h 1298672"/>
                <a:gd name="connsiteX28" fmla="*/ 179514 w 709642"/>
                <a:gd name="connsiteY28" fmla="*/ 221588 h 1298672"/>
                <a:gd name="connsiteX29" fmla="*/ 230002 w 709642"/>
                <a:gd name="connsiteY29" fmla="*/ 291710 h 1298672"/>
                <a:gd name="connsiteX30" fmla="*/ 325369 w 709642"/>
                <a:gd name="connsiteY30" fmla="*/ 319759 h 1298672"/>
                <a:gd name="connsiteX31" fmla="*/ 364638 w 709642"/>
                <a:gd name="connsiteY31" fmla="*/ 339394 h 1298672"/>
                <a:gd name="connsiteX32" fmla="*/ 364638 w 709642"/>
                <a:gd name="connsiteY32" fmla="*/ 434761 h 1298672"/>
                <a:gd name="connsiteX33" fmla="*/ 387077 w 709642"/>
                <a:gd name="connsiteY33" fmla="*/ 499274 h 1298672"/>
                <a:gd name="connsiteX34" fmla="*/ 319759 w 709642"/>
                <a:gd name="connsiteY34" fmla="*/ 560982 h 1298672"/>
                <a:gd name="connsiteX35" fmla="*/ 252442 w 709642"/>
                <a:gd name="connsiteY35" fmla="*/ 575006 h 1298672"/>
                <a:gd name="connsiteX36" fmla="*/ 213173 w 709642"/>
                <a:gd name="connsiteY36" fmla="*/ 653544 h 1298672"/>
                <a:gd name="connsiteX37" fmla="*/ 145855 w 709642"/>
                <a:gd name="connsiteY37" fmla="*/ 659153 h 1298672"/>
                <a:gd name="connsiteX38" fmla="*/ 126221 w 709642"/>
                <a:gd name="connsiteY38" fmla="*/ 698422 h 1298672"/>
                <a:gd name="connsiteX39" fmla="*/ 95367 w 709642"/>
                <a:gd name="connsiteY39" fmla="*/ 701227 h 1298672"/>
                <a:gd name="connsiteX40" fmla="*/ 115001 w 709642"/>
                <a:gd name="connsiteY40" fmla="*/ 751715 h 1298672"/>
                <a:gd name="connsiteX41" fmla="*/ 126221 w 709642"/>
                <a:gd name="connsiteY41" fmla="*/ 827448 h 1298672"/>
                <a:gd name="connsiteX42" fmla="*/ 159880 w 709642"/>
                <a:gd name="connsiteY42" fmla="*/ 894766 h 1298672"/>
                <a:gd name="connsiteX43" fmla="*/ 140245 w 709642"/>
                <a:gd name="connsiteY43" fmla="*/ 934034 h 1298672"/>
                <a:gd name="connsiteX44" fmla="*/ 75732 w 709642"/>
                <a:gd name="connsiteY44" fmla="*/ 934034 h 1298672"/>
                <a:gd name="connsiteX45" fmla="*/ 28049 w 709642"/>
                <a:gd name="connsiteY45" fmla="*/ 978913 h 1298672"/>
                <a:gd name="connsiteX46" fmla="*/ 56098 w 709642"/>
                <a:gd name="connsiteY46" fmla="*/ 1040621 h 1298672"/>
                <a:gd name="connsiteX47" fmla="*/ 16829 w 709642"/>
                <a:gd name="connsiteY47" fmla="*/ 1046231 h 1298672"/>
                <a:gd name="connsiteX48" fmla="*/ 0 w 709642"/>
                <a:gd name="connsiteY48" fmla="*/ 1096719 h 1298672"/>
                <a:gd name="connsiteX49" fmla="*/ 39269 w 709642"/>
                <a:gd name="connsiteY49" fmla="*/ 1127573 h 1298672"/>
                <a:gd name="connsiteX50" fmla="*/ 28049 w 709642"/>
                <a:gd name="connsiteY50" fmla="*/ 1186476 h 1298672"/>
                <a:gd name="connsiteX51" fmla="*/ 98172 w 709642"/>
                <a:gd name="connsiteY51" fmla="*/ 1231355 h 1298672"/>
                <a:gd name="connsiteX52" fmla="*/ 140245 w 709642"/>
                <a:gd name="connsiteY52" fmla="*/ 1242574 h 1298672"/>
                <a:gd name="connsiteX53" fmla="*/ 168294 w 709642"/>
                <a:gd name="connsiteY53" fmla="*/ 1220135 h 1298672"/>
                <a:gd name="connsiteX54" fmla="*/ 196343 w 709642"/>
                <a:gd name="connsiteY54" fmla="*/ 1242574 h 1298672"/>
                <a:gd name="connsiteX55" fmla="*/ 221588 w 709642"/>
                <a:gd name="connsiteY55" fmla="*/ 1281843 h 1298672"/>
                <a:gd name="connsiteX56" fmla="*/ 420736 w 709642"/>
                <a:gd name="connsiteY56" fmla="*/ 1298672 h 1298672"/>
                <a:gd name="connsiteX57" fmla="*/ 420736 w 709642"/>
                <a:gd name="connsiteY57" fmla="*/ 1281843 h 1298672"/>
                <a:gd name="connsiteX58" fmla="*/ 445980 w 709642"/>
                <a:gd name="connsiteY58" fmla="*/ 1284648 h 1298672"/>
                <a:gd name="connsiteX59" fmla="*/ 460005 w 709642"/>
                <a:gd name="connsiteY59" fmla="*/ 1259404 h 1298672"/>
                <a:gd name="connsiteX60" fmla="*/ 569396 w 709642"/>
                <a:gd name="connsiteY60" fmla="*/ 1298672 h 1298672"/>
                <a:gd name="connsiteX0" fmla="*/ 569396 w 709642"/>
                <a:gd name="connsiteY0" fmla="*/ 1360380 h 1360380"/>
                <a:gd name="connsiteX1" fmla="*/ 549762 w 709642"/>
                <a:gd name="connsiteY1" fmla="*/ 1273428 h 1360380"/>
                <a:gd name="connsiteX2" fmla="*/ 569396 w 709642"/>
                <a:gd name="connsiteY2" fmla="*/ 1208915 h 1360380"/>
                <a:gd name="connsiteX3" fmla="*/ 563786 w 709642"/>
                <a:gd name="connsiteY3" fmla="*/ 1001352 h 1360380"/>
                <a:gd name="connsiteX4" fmla="*/ 575006 w 709642"/>
                <a:gd name="connsiteY4" fmla="*/ 981718 h 1360380"/>
                <a:gd name="connsiteX5" fmla="*/ 549762 w 709642"/>
                <a:gd name="connsiteY5" fmla="*/ 897571 h 1360380"/>
                <a:gd name="connsiteX6" fmla="*/ 577811 w 709642"/>
                <a:gd name="connsiteY6" fmla="*/ 681593 h 1360380"/>
                <a:gd name="connsiteX7" fmla="*/ 580616 w 709642"/>
                <a:gd name="connsiteY7" fmla="*/ 555372 h 1360380"/>
                <a:gd name="connsiteX8" fmla="*/ 619885 w 709642"/>
                <a:gd name="connsiteY8" fmla="*/ 577811 h 1360380"/>
                <a:gd name="connsiteX9" fmla="*/ 639519 w 709642"/>
                <a:gd name="connsiteY9" fmla="*/ 546957 h 1360380"/>
                <a:gd name="connsiteX10" fmla="*/ 670373 w 709642"/>
                <a:gd name="connsiteY10" fmla="*/ 555372 h 1360380"/>
                <a:gd name="connsiteX11" fmla="*/ 709642 w 709642"/>
                <a:gd name="connsiteY11" fmla="*/ 415126 h 1360380"/>
                <a:gd name="connsiteX12" fmla="*/ 684397 w 709642"/>
                <a:gd name="connsiteY12" fmla="*/ 387077 h 1360380"/>
                <a:gd name="connsiteX13" fmla="*/ 636714 w 709642"/>
                <a:gd name="connsiteY13" fmla="*/ 426346 h 1360380"/>
                <a:gd name="connsiteX14" fmla="*/ 572201 w 709642"/>
                <a:gd name="connsiteY14" fmla="*/ 378663 h 1360380"/>
                <a:gd name="connsiteX15" fmla="*/ 448785 w 709642"/>
                <a:gd name="connsiteY15" fmla="*/ 378663 h 1360380"/>
                <a:gd name="connsiteX16" fmla="*/ 378662 w 709642"/>
                <a:gd name="connsiteY16" fmla="*/ 319760 h 1360380"/>
                <a:gd name="connsiteX17" fmla="*/ 319759 w 709642"/>
                <a:gd name="connsiteY17" fmla="*/ 322564 h 1360380"/>
                <a:gd name="connsiteX18" fmla="*/ 294515 w 709642"/>
                <a:gd name="connsiteY18" fmla="*/ 280491 h 1360380"/>
                <a:gd name="connsiteX19" fmla="*/ 218783 w 709642"/>
                <a:gd name="connsiteY19" fmla="*/ 274881 h 1360380"/>
                <a:gd name="connsiteX20" fmla="*/ 204758 w 709642"/>
                <a:gd name="connsiteY20" fmla="*/ 190734 h 1360380"/>
                <a:gd name="connsiteX21" fmla="*/ 157075 w 709642"/>
                <a:gd name="connsiteY21" fmla="*/ 140245 h 1360380"/>
                <a:gd name="connsiteX22" fmla="*/ 157075 w 709642"/>
                <a:gd name="connsiteY22" fmla="*/ 61708 h 1360380"/>
                <a:gd name="connsiteX23" fmla="*/ 134636 w 709642"/>
                <a:gd name="connsiteY23" fmla="*/ 0 h 1360380"/>
                <a:gd name="connsiteX24" fmla="*/ 86952 w 709642"/>
                <a:gd name="connsiteY24" fmla="*/ 137440 h 1360380"/>
                <a:gd name="connsiteX25" fmla="*/ 123416 w 709642"/>
                <a:gd name="connsiteY25" fmla="*/ 190734 h 1360380"/>
                <a:gd name="connsiteX26" fmla="*/ 131831 w 709642"/>
                <a:gd name="connsiteY26" fmla="*/ 224393 h 1360380"/>
                <a:gd name="connsiteX27" fmla="*/ 176709 w 709642"/>
                <a:gd name="connsiteY27" fmla="*/ 244027 h 1360380"/>
                <a:gd name="connsiteX28" fmla="*/ 179514 w 709642"/>
                <a:gd name="connsiteY28" fmla="*/ 283296 h 1360380"/>
                <a:gd name="connsiteX29" fmla="*/ 230002 w 709642"/>
                <a:gd name="connsiteY29" fmla="*/ 353418 h 1360380"/>
                <a:gd name="connsiteX30" fmla="*/ 325369 w 709642"/>
                <a:gd name="connsiteY30" fmla="*/ 381467 h 1360380"/>
                <a:gd name="connsiteX31" fmla="*/ 364638 w 709642"/>
                <a:gd name="connsiteY31" fmla="*/ 401102 h 1360380"/>
                <a:gd name="connsiteX32" fmla="*/ 364638 w 709642"/>
                <a:gd name="connsiteY32" fmla="*/ 496469 h 1360380"/>
                <a:gd name="connsiteX33" fmla="*/ 387077 w 709642"/>
                <a:gd name="connsiteY33" fmla="*/ 560982 h 1360380"/>
                <a:gd name="connsiteX34" fmla="*/ 319759 w 709642"/>
                <a:gd name="connsiteY34" fmla="*/ 622690 h 1360380"/>
                <a:gd name="connsiteX35" fmla="*/ 252442 w 709642"/>
                <a:gd name="connsiteY35" fmla="*/ 636714 h 1360380"/>
                <a:gd name="connsiteX36" fmla="*/ 213173 w 709642"/>
                <a:gd name="connsiteY36" fmla="*/ 715252 h 1360380"/>
                <a:gd name="connsiteX37" fmla="*/ 145855 w 709642"/>
                <a:gd name="connsiteY37" fmla="*/ 720861 h 1360380"/>
                <a:gd name="connsiteX38" fmla="*/ 126221 w 709642"/>
                <a:gd name="connsiteY38" fmla="*/ 760130 h 1360380"/>
                <a:gd name="connsiteX39" fmla="*/ 95367 w 709642"/>
                <a:gd name="connsiteY39" fmla="*/ 762935 h 1360380"/>
                <a:gd name="connsiteX40" fmla="*/ 115001 w 709642"/>
                <a:gd name="connsiteY40" fmla="*/ 813423 h 1360380"/>
                <a:gd name="connsiteX41" fmla="*/ 126221 w 709642"/>
                <a:gd name="connsiteY41" fmla="*/ 889156 h 1360380"/>
                <a:gd name="connsiteX42" fmla="*/ 159880 w 709642"/>
                <a:gd name="connsiteY42" fmla="*/ 956474 h 1360380"/>
                <a:gd name="connsiteX43" fmla="*/ 140245 w 709642"/>
                <a:gd name="connsiteY43" fmla="*/ 995742 h 1360380"/>
                <a:gd name="connsiteX44" fmla="*/ 75732 w 709642"/>
                <a:gd name="connsiteY44" fmla="*/ 995742 h 1360380"/>
                <a:gd name="connsiteX45" fmla="*/ 28049 w 709642"/>
                <a:gd name="connsiteY45" fmla="*/ 1040621 h 1360380"/>
                <a:gd name="connsiteX46" fmla="*/ 56098 w 709642"/>
                <a:gd name="connsiteY46" fmla="*/ 1102329 h 1360380"/>
                <a:gd name="connsiteX47" fmla="*/ 16829 w 709642"/>
                <a:gd name="connsiteY47" fmla="*/ 1107939 h 1360380"/>
                <a:gd name="connsiteX48" fmla="*/ 0 w 709642"/>
                <a:gd name="connsiteY48" fmla="*/ 1158427 h 1360380"/>
                <a:gd name="connsiteX49" fmla="*/ 39269 w 709642"/>
                <a:gd name="connsiteY49" fmla="*/ 1189281 h 1360380"/>
                <a:gd name="connsiteX50" fmla="*/ 28049 w 709642"/>
                <a:gd name="connsiteY50" fmla="*/ 1248184 h 1360380"/>
                <a:gd name="connsiteX51" fmla="*/ 98172 w 709642"/>
                <a:gd name="connsiteY51" fmla="*/ 1293063 h 1360380"/>
                <a:gd name="connsiteX52" fmla="*/ 140245 w 709642"/>
                <a:gd name="connsiteY52" fmla="*/ 1304282 h 1360380"/>
                <a:gd name="connsiteX53" fmla="*/ 168294 w 709642"/>
                <a:gd name="connsiteY53" fmla="*/ 1281843 h 1360380"/>
                <a:gd name="connsiteX54" fmla="*/ 196343 w 709642"/>
                <a:gd name="connsiteY54" fmla="*/ 1304282 h 1360380"/>
                <a:gd name="connsiteX55" fmla="*/ 221588 w 709642"/>
                <a:gd name="connsiteY55" fmla="*/ 1343551 h 1360380"/>
                <a:gd name="connsiteX56" fmla="*/ 420736 w 709642"/>
                <a:gd name="connsiteY56" fmla="*/ 1360380 h 1360380"/>
                <a:gd name="connsiteX57" fmla="*/ 420736 w 709642"/>
                <a:gd name="connsiteY57" fmla="*/ 1343551 h 1360380"/>
                <a:gd name="connsiteX58" fmla="*/ 445980 w 709642"/>
                <a:gd name="connsiteY58" fmla="*/ 1346356 h 1360380"/>
                <a:gd name="connsiteX59" fmla="*/ 460005 w 709642"/>
                <a:gd name="connsiteY59" fmla="*/ 1321112 h 1360380"/>
                <a:gd name="connsiteX60" fmla="*/ 569396 w 709642"/>
                <a:gd name="connsiteY60" fmla="*/ 1360380 h 1360380"/>
                <a:gd name="connsiteX0" fmla="*/ 569396 w 709642"/>
                <a:gd name="connsiteY0" fmla="*/ 1360380 h 1360380"/>
                <a:gd name="connsiteX1" fmla="*/ 549762 w 709642"/>
                <a:gd name="connsiteY1" fmla="*/ 1273428 h 1360380"/>
                <a:gd name="connsiteX2" fmla="*/ 569396 w 709642"/>
                <a:gd name="connsiteY2" fmla="*/ 1208915 h 1360380"/>
                <a:gd name="connsiteX3" fmla="*/ 563786 w 709642"/>
                <a:gd name="connsiteY3" fmla="*/ 1001352 h 1360380"/>
                <a:gd name="connsiteX4" fmla="*/ 575006 w 709642"/>
                <a:gd name="connsiteY4" fmla="*/ 981718 h 1360380"/>
                <a:gd name="connsiteX5" fmla="*/ 549762 w 709642"/>
                <a:gd name="connsiteY5" fmla="*/ 897571 h 1360380"/>
                <a:gd name="connsiteX6" fmla="*/ 577811 w 709642"/>
                <a:gd name="connsiteY6" fmla="*/ 681593 h 1360380"/>
                <a:gd name="connsiteX7" fmla="*/ 580616 w 709642"/>
                <a:gd name="connsiteY7" fmla="*/ 555372 h 1360380"/>
                <a:gd name="connsiteX8" fmla="*/ 619885 w 709642"/>
                <a:gd name="connsiteY8" fmla="*/ 577811 h 1360380"/>
                <a:gd name="connsiteX9" fmla="*/ 639519 w 709642"/>
                <a:gd name="connsiteY9" fmla="*/ 546957 h 1360380"/>
                <a:gd name="connsiteX10" fmla="*/ 670373 w 709642"/>
                <a:gd name="connsiteY10" fmla="*/ 555372 h 1360380"/>
                <a:gd name="connsiteX11" fmla="*/ 709642 w 709642"/>
                <a:gd name="connsiteY11" fmla="*/ 415126 h 1360380"/>
                <a:gd name="connsiteX12" fmla="*/ 684397 w 709642"/>
                <a:gd name="connsiteY12" fmla="*/ 387077 h 1360380"/>
                <a:gd name="connsiteX13" fmla="*/ 636714 w 709642"/>
                <a:gd name="connsiteY13" fmla="*/ 426346 h 1360380"/>
                <a:gd name="connsiteX14" fmla="*/ 572201 w 709642"/>
                <a:gd name="connsiteY14" fmla="*/ 378663 h 1360380"/>
                <a:gd name="connsiteX15" fmla="*/ 448785 w 709642"/>
                <a:gd name="connsiteY15" fmla="*/ 378663 h 1360380"/>
                <a:gd name="connsiteX16" fmla="*/ 378662 w 709642"/>
                <a:gd name="connsiteY16" fmla="*/ 319760 h 1360380"/>
                <a:gd name="connsiteX17" fmla="*/ 319759 w 709642"/>
                <a:gd name="connsiteY17" fmla="*/ 322564 h 1360380"/>
                <a:gd name="connsiteX18" fmla="*/ 294515 w 709642"/>
                <a:gd name="connsiteY18" fmla="*/ 280491 h 1360380"/>
                <a:gd name="connsiteX19" fmla="*/ 218783 w 709642"/>
                <a:gd name="connsiteY19" fmla="*/ 274881 h 1360380"/>
                <a:gd name="connsiteX20" fmla="*/ 204758 w 709642"/>
                <a:gd name="connsiteY20" fmla="*/ 190734 h 1360380"/>
                <a:gd name="connsiteX21" fmla="*/ 157075 w 709642"/>
                <a:gd name="connsiteY21" fmla="*/ 140245 h 1360380"/>
                <a:gd name="connsiteX22" fmla="*/ 157075 w 709642"/>
                <a:gd name="connsiteY22" fmla="*/ 61708 h 1360380"/>
                <a:gd name="connsiteX23" fmla="*/ 134636 w 709642"/>
                <a:gd name="connsiteY23" fmla="*/ 0 h 1360380"/>
                <a:gd name="connsiteX24" fmla="*/ 109391 w 709642"/>
                <a:gd name="connsiteY24" fmla="*/ 70123 h 1360380"/>
                <a:gd name="connsiteX25" fmla="*/ 86952 w 709642"/>
                <a:gd name="connsiteY25" fmla="*/ 137440 h 1360380"/>
                <a:gd name="connsiteX26" fmla="*/ 123416 w 709642"/>
                <a:gd name="connsiteY26" fmla="*/ 190734 h 1360380"/>
                <a:gd name="connsiteX27" fmla="*/ 131831 w 709642"/>
                <a:gd name="connsiteY27" fmla="*/ 224393 h 1360380"/>
                <a:gd name="connsiteX28" fmla="*/ 176709 w 709642"/>
                <a:gd name="connsiteY28" fmla="*/ 244027 h 1360380"/>
                <a:gd name="connsiteX29" fmla="*/ 179514 w 709642"/>
                <a:gd name="connsiteY29" fmla="*/ 283296 h 1360380"/>
                <a:gd name="connsiteX30" fmla="*/ 230002 w 709642"/>
                <a:gd name="connsiteY30" fmla="*/ 353418 h 1360380"/>
                <a:gd name="connsiteX31" fmla="*/ 325369 w 709642"/>
                <a:gd name="connsiteY31" fmla="*/ 381467 h 1360380"/>
                <a:gd name="connsiteX32" fmla="*/ 364638 w 709642"/>
                <a:gd name="connsiteY32" fmla="*/ 401102 h 1360380"/>
                <a:gd name="connsiteX33" fmla="*/ 364638 w 709642"/>
                <a:gd name="connsiteY33" fmla="*/ 496469 h 1360380"/>
                <a:gd name="connsiteX34" fmla="*/ 387077 w 709642"/>
                <a:gd name="connsiteY34" fmla="*/ 560982 h 1360380"/>
                <a:gd name="connsiteX35" fmla="*/ 319759 w 709642"/>
                <a:gd name="connsiteY35" fmla="*/ 622690 h 1360380"/>
                <a:gd name="connsiteX36" fmla="*/ 252442 w 709642"/>
                <a:gd name="connsiteY36" fmla="*/ 636714 h 1360380"/>
                <a:gd name="connsiteX37" fmla="*/ 213173 w 709642"/>
                <a:gd name="connsiteY37" fmla="*/ 715252 h 1360380"/>
                <a:gd name="connsiteX38" fmla="*/ 145855 w 709642"/>
                <a:gd name="connsiteY38" fmla="*/ 720861 h 1360380"/>
                <a:gd name="connsiteX39" fmla="*/ 126221 w 709642"/>
                <a:gd name="connsiteY39" fmla="*/ 760130 h 1360380"/>
                <a:gd name="connsiteX40" fmla="*/ 95367 w 709642"/>
                <a:gd name="connsiteY40" fmla="*/ 762935 h 1360380"/>
                <a:gd name="connsiteX41" fmla="*/ 115001 w 709642"/>
                <a:gd name="connsiteY41" fmla="*/ 813423 h 1360380"/>
                <a:gd name="connsiteX42" fmla="*/ 126221 w 709642"/>
                <a:gd name="connsiteY42" fmla="*/ 889156 h 1360380"/>
                <a:gd name="connsiteX43" fmla="*/ 159880 w 709642"/>
                <a:gd name="connsiteY43" fmla="*/ 956474 h 1360380"/>
                <a:gd name="connsiteX44" fmla="*/ 140245 w 709642"/>
                <a:gd name="connsiteY44" fmla="*/ 995742 h 1360380"/>
                <a:gd name="connsiteX45" fmla="*/ 75732 w 709642"/>
                <a:gd name="connsiteY45" fmla="*/ 995742 h 1360380"/>
                <a:gd name="connsiteX46" fmla="*/ 28049 w 709642"/>
                <a:gd name="connsiteY46" fmla="*/ 1040621 h 1360380"/>
                <a:gd name="connsiteX47" fmla="*/ 56098 w 709642"/>
                <a:gd name="connsiteY47" fmla="*/ 1102329 h 1360380"/>
                <a:gd name="connsiteX48" fmla="*/ 16829 w 709642"/>
                <a:gd name="connsiteY48" fmla="*/ 1107939 h 1360380"/>
                <a:gd name="connsiteX49" fmla="*/ 0 w 709642"/>
                <a:gd name="connsiteY49" fmla="*/ 1158427 h 1360380"/>
                <a:gd name="connsiteX50" fmla="*/ 39269 w 709642"/>
                <a:gd name="connsiteY50" fmla="*/ 1189281 h 1360380"/>
                <a:gd name="connsiteX51" fmla="*/ 28049 w 709642"/>
                <a:gd name="connsiteY51" fmla="*/ 1248184 h 1360380"/>
                <a:gd name="connsiteX52" fmla="*/ 98172 w 709642"/>
                <a:gd name="connsiteY52" fmla="*/ 1293063 h 1360380"/>
                <a:gd name="connsiteX53" fmla="*/ 140245 w 709642"/>
                <a:gd name="connsiteY53" fmla="*/ 1304282 h 1360380"/>
                <a:gd name="connsiteX54" fmla="*/ 168294 w 709642"/>
                <a:gd name="connsiteY54" fmla="*/ 1281843 h 1360380"/>
                <a:gd name="connsiteX55" fmla="*/ 196343 w 709642"/>
                <a:gd name="connsiteY55" fmla="*/ 1304282 h 1360380"/>
                <a:gd name="connsiteX56" fmla="*/ 221588 w 709642"/>
                <a:gd name="connsiteY56" fmla="*/ 1343551 h 1360380"/>
                <a:gd name="connsiteX57" fmla="*/ 420736 w 709642"/>
                <a:gd name="connsiteY57" fmla="*/ 1360380 h 1360380"/>
                <a:gd name="connsiteX58" fmla="*/ 420736 w 709642"/>
                <a:gd name="connsiteY58" fmla="*/ 1343551 h 1360380"/>
                <a:gd name="connsiteX59" fmla="*/ 445980 w 709642"/>
                <a:gd name="connsiteY59" fmla="*/ 1346356 h 1360380"/>
                <a:gd name="connsiteX60" fmla="*/ 460005 w 709642"/>
                <a:gd name="connsiteY60" fmla="*/ 1321112 h 1360380"/>
                <a:gd name="connsiteX61" fmla="*/ 569396 w 709642"/>
                <a:gd name="connsiteY61" fmla="*/ 1360380 h 1360380"/>
                <a:gd name="connsiteX0" fmla="*/ 569396 w 709642"/>
                <a:gd name="connsiteY0" fmla="*/ 1399649 h 1399649"/>
                <a:gd name="connsiteX1" fmla="*/ 549762 w 709642"/>
                <a:gd name="connsiteY1" fmla="*/ 1312697 h 1399649"/>
                <a:gd name="connsiteX2" fmla="*/ 569396 w 709642"/>
                <a:gd name="connsiteY2" fmla="*/ 1248184 h 1399649"/>
                <a:gd name="connsiteX3" fmla="*/ 563786 w 709642"/>
                <a:gd name="connsiteY3" fmla="*/ 1040621 h 1399649"/>
                <a:gd name="connsiteX4" fmla="*/ 575006 w 709642"/>
                <a:gd name="connsiteY4" fmla="*/ 1020987 h 1399649"/>
                <a:gd name="connsiteX5" fmla="*/ 549762 w 709642"/>
                <a:gd name="connsiteY5" fmla="*/ 936840 h 1399649"/>
                <a:gd name="connsiteX6" fmla="*/ 577811 w 709642"/>
                <a:gd name="connsiteY6" fmla="*/ 720862 h 1399649"/>
                <a:gd name="connsiteX7" fmla="*/ 580616 w 709642"/>
                <a:gd name="connsiteY7" fmla="*/ 594641 h 1399649"/>
                <a:gd name="connsiteX8" fmla="*/ 619885 w 709642"/>
                <a:gd name="connsiteY8" fmla="*/ 617080 h 1399649"/>
                <a:gd name="connsiteX9" fmla="*/ 639519 w 709642"/>
                <a:gd name="connsiteY9" fmla="*/ 586226 h 1399649"/>
                <a:gd name="connsiteX10" fmla="*/ 670373 w 709642"/>
                <a:gd name="connsiteY10" fmla="*/ 594641 h 1399649"/>
                <a:gd name="connsiteX11" fmla="*/ 709642 w 709642"/>
                <a:gd name="connsiteY11" fmla="*/ 454395 h 1399649"/>
                <a:gd name="connsiteX12" fmla="*/ 684397 w 709642"/>
                <a:gd name="connsiteY12" fmla="*/ 426346 h 1399649"/>
                <a:gd name="connsiteX13" fmla="*/ 636714 w 709642"/>
                <a:gd name="connsiteY13" fmla="*/ 465615 h 1399649"/>
                <a:gd name="connsiteX14" fmla="*/ 572201 w 709642"/>
                <a:gd name="connsiteY14" fmla="*/ 417932 h 1399649"/>
                <a:gd name="connsiteX15" fmla="*/ 448785 w 709642"/>
                <a:gd name="connsiteY15" fmla="*/ 417932 h 1399649"/>
                <a:gd name="connsiteX16" fmla="*/ 378662 w 709642"/>
                <a:gd name="connsiteY16" fmla="*/ 359029 h 1399649"/>
                <a:gd name="connsiteX17" fmla="*/ 319759 w 709642"/>
                <a:gd name="connsiteY17" fmla="*/ 361833 h 1399649"/>
                <a:gd name="connsiteX18" fmla="*/ 294515 w 709642"/>
                <a:gd name="connsiteY18" fmla="*/ 319760 h 1399649"/>
                <a:gd name="connsiteX19" fmla="*/ 218783 w 709642"/>
                <a:gd name="connsiteY19" fmla="*/ 314150 h 1399649"/>
                <a:gd name="connsiteX20" fmla="*/ 204758 w 709642"/>
                <a:gd name="connsiteY20" fmla="*/ 230003 h 1399649"/>
                <a:gd name="connsiteX21" fmla="*/ 157075 w 709642"/>
                <a:gd name="connsiteY21" fmla="*/ 179514 h 1399649"/>
                <a:gd name="connsiteX22" fmla="*/ 157075 w 709642"/>
                <a:gd name="connsiteY22" fmla="*/ 100977 h 1399649"/>
                <a:gd name="connsiteX23" fmla="*/ 134636 w 709642"/>
                <a:gd name="connsiteY23" fmla="*/ 39269 h 1399649"/>
                <a:gd name="connsiteX24" fmla="*/ 145854 w 709642"/>
                <a:gd name="connsiteY24" fmla="*/ 0 h 1399649"/>
                <a:gd name="connsiteX25" fmla="*/ 86952 w 709642"/>
                <a:gd name="connsiteY25" fmla="*/ 176709 h 1399649"/>
                <a:gd name="connsiteX26" fmla="*/ 123416 w 709642"/>
                <a:gd name="connsiteY26" fmla="*/ 230003 h 1399649"/>
                <a:gd name="connsiteX27" fmla="*/ 131831 w 709642"/>
                <a:gd name="connsiteY27" fmla="*/ 263662 h 1399649"/>
                <a:gd name="connsiteX28" fmla="*/ 176709 w 709642"/>
                <a:gd name="connsiteY28" fmla="*/ 283296 h 1399649"/>
                <a:gd name="connsiteX29" fmla="*/ 179514 w 709642"/>
                <a:gd name="connsiteY29" fmla="*/ 322565 h 1399649"/>
                <a:gd name="connsiteX30" fmla="*/ 230002 w 709642"/>
                <a:gd name="connsiteY30" fmla="*/ 392687 h 1399649"/>
                <a:gd name="connsiteX31" fmla="*/ 325369 w 709642"/>
                <a:gd name="connsiteY31" fmla="*/ 420736 h 1399649"/>
                <a:gd name="connsiteX32" fmla="*/ 364638 w 709642"/>
                <a:gd name="connsiteY32" fmla="*/ 440371 h 1399649"/>
                <a:gd name="connsiteX33" fmla="*/ 364638 w 709642"/>
                <a:gd name="connsiteY33" fmla="*/ 535738 h 1399649"/>
                <a:gd name="connsiteX34" fmla="*/ 387077 w 709642"/>
                <a:gd name="connsiteY34" fmla="*/ 600251 h 1399649"/>
                <a:gd name="connsiteX35" fmla="*/ 319759 w 709642"/>
                <a:gd name="connsiteY35" fmla="*/ 661959 h 1399649"/>
                <a:gd name="connsiteX36" fmla="*/ 252442 w 709642"/>
                <a:gd name="connsiteY36" fmla="*/ 675983 h 1399649"/>
                <a:gd name="connsiteX37" fmla="*/ 213173 w 709642"/>
                <a:gd name="connsiteY37" fmla="*/ 754521 h 1399649"/>
                <a:gd name="connsiteX38" fmla="*/ 145855 w 709642"/>
                <a:gd name="connsiteY38" fmla="*/ 760130 h 1399649"/>
                <a:gd name="connsiteX39" fmla="*/ 126221 w 709642"/>
                <a:gd name="connsiteY39" fmla="*/ 799399 h 1399649"/>
                <a:gd name="connsiteX40" fmla="*/ 95367 w 709642"/>
                <a:gd name="connsiteY40" fmla="*/ 802204 h 1399649"/>
                <a:gd name="connsiteX41" fmla="*/ 115001 w 709642"/>
                <a:gd name="connsiteY41" fmla="*/ 852692 h 1399649"/>
                <a:gd name="connsiteX42" fmla="*/ 126221 w 709642"/>
                <a:gd name="connsiteY42" fmla="*/ 928425 h 1399649"/>
                <a:gd name="connsiteX43" fmla="*/ 159880 w 709642"/>
                <a:gd name="connsiteY43" fmla="*/ 995743 h 1399649"/>
                <a:gd name="connsiteX44" fmla="*/ 140245 w 709642"/>
                <a:gd name="connsiteY44" fmla="*/ 1035011 h 1399649"/>
                <a:gd name="connsiteX45" fmla="*/ 75732 w 709642"/>
                <a:gd name="connsiteY45" fmla="*/ 1035011 h 1399649"/>
                <a:gd name="connsiteX46" fmla="*/ 28049 w 709642"/>
                <a:gd name="connsiteY46" fmla="*/ 1079890 h 1399649"/>
                <a:gd name="connsiteX47" fmla="*/ 56098 w 709642"/>
                <a:gd name="connsiteY47" fmla="*/ 1141598 h 1399649"/>
                <a:gd name="connsiteX48" fmla="*/ 16829 w 709642"/>
                <a:gd name="connsiteY48" fmla="*/ 1147208 h 1399649"/>
                <a:gd name="connsiteX49" fmla="*/ 0 w 709642"/>
                <a:gd name="connsiteY49" fmla="*/ 1197696 h 1399649"/>
                <a:gd name="connsiteX50" fmla="*/ 39269 w 709642"/>
                <a:gd name="connsiteY50" fmla="*/ 1228550 h 1399649"/>
                <a:gd name="connsiteX51" fmla="*/ 28049 w 709642"/>
                <a:gd name="connsiteY51" fmla="*/ 1287453 h 1399649"/>
                <a:gd name="connsiteX52" fmla="*/ 98172 w 709642"/>
                <a:gd name="connsiteY52" fmla="*/ 1332332 h 1399649"/>
                <a:gd name="connsiteX53" fmla="*/ 140245 w 709642"/>
                <a:gd name="connsiteY53" fmla="*/ 1343551 h 1399649"/>
                <a:gd name="connsiteX54" fmla="*/ 168294 w 709642"/>
                <a:gd name="connsiteY54" fmla="*/ 1321112 h 1399649"/>
                <a:gd name="connsiteX55" fmla="*/ 196343 w 709642"/>
                <a:gd name="connsiteY55" fmla="*/ 1343551 h 1399649"/>
                <a:gd name="connsiteX56" fmla="*/ 221588 w 709642"/>
                <a:gd name="connsiteY56" fmla="*/ 1382820 h 1399649"/>
                <a:gd name="connsiteX57" fmla="*/ 420736 w 709642"/>
                <a:gd name="connsiteY57" fmla="*/ 1399649 h 1399649"/>
                <a:gd name="connsiteX58" fmla="*/ 420736 w 709642"/>
                <a:gd name="connsiteY58" fmla="*/ 1382820 h 1399649"/>
                <a:gd name="connsiteX59" fmla="*/ 445980 w 709642"/>
                <a:gd name="connsiteY59" fmla="*/ 1385625 h 1399649"/>
                <a:gd name="connsiteX60" fmla="*/ 460005 w 709642"/>
                <a:gd name="connsiteY60" fmla="*/ 1360381 h 1399649"/>
                <a:gd name="connsiteX61" fmla="*/ 569396 w 709642"/>
                <a:gd name="connsiteY61" fmla="*/ 1399649 h 1399649"/>
                <a:gd name="connsiteX0" fmla="*/ 569396 w 709642"/>
                <a:gd name="connsiteY0" fmla="*/ 1399649 h 1399649"/>
                <a:gd name="connsiteX1" fmla="*/ 549762 w 709642"/>
                <a:gd name="connsiteY1" fmla="*/ 1312697 h 1399649"/>
                <a:gd name="connsiteX2" fmla="*/ 569396 w 709642"/>
                <a:gd name="connsiteY2" fmla="*/ 1248184 h 1399649"/>
                <a:gd name="connsiteX3" fmla="*/ 563786 w 709642"/>
                <a:gd name="connsiteY3" fmla="*/ 1040621 h 1399649"/>
                <a:gd name="connsiteX4" fmla="*/ 575006 w 709642"/>
                <a:gd name="connsiteY4" fmla="*/ 1020987 h 1399649"/>
                <a:gd name="connsiteX5" fmla="*/ 549762 w 709642"/>
                <a:gd name="connsiteY5" fmla="*/ 936840 h 1399649"/>
                <a:gd name="connsiteX6" fmla="*/ 577811 w 709642"/>
                <a:gd name="connsiteY6" fmla="*/ 720862 h 1399649"/>
                <a:gd name="connsiteX7" fmla="*/ 580616 w 709642"/>
                <a:gd name="connsiteY7" fmla="*/ 594641 h 1399649"/>
                <a:gd name="connsiteX8" fmla="*/ 619885 w 709642"/>
                <a:gd name="connsiteY8" fmla="*/ 617080 h 1399649"/>
                <a:gd name="connsiteX9" fmla="*/ 639519 w 709642"/>
                <a:gd name="connsiteY9" fmla="*/ 586226 h 1399649"/>
                <a:gd name="connsiteX10" fmla="*/ 670373 w 709642"/>
                <a:gd name="connsiteY10" fmla="*/ 594641 h 1399649"/>
                <a:gd name="connsiteX11" fmla="*/ 709642 w 709642"/>
                <a:gd name="connsiteY11" fmla="*/ 454395 h 1399649"/>
                <a:gd name="connsiteX12" fmla="*/ 684397 w 709642"/>
                <a:gd name="connsiteY12" fmla="*/ 426346 h 1399649"/>
                <a:gd name="connsiteX13" fmla="*/ 636714 w 709642"/>
                <a:gd name="connsiteY13" fmla="*/ 465615 h 1399649"/>
                <a:gd name="connsiteX14" fmla="*/ 572201 w 709642"/>
                <a:gd name="connsiteY14" fmla="*/ 417932 h 1399649"/>
                <a:gd name="connsiteX15" fmla="*/ 448785 w 709642"/>
                <a:gd name="connsiteY15" fmla="*/ 417932 h 1399649"/>
                <a:gd name="connsiteX16" fmla="*/ 378662 w 709642"/>
                <a:gd name="connsiteY16" fmla="*/ 359029 h 1399649"/>
                <a:gd name="connsiteX17" fmla="*/ 319759 w 709642"/>
                <a:gd name="connsiteY17" fmla="*/ 361833 h 1399649"/>
                <a:gd name="connsiteX18" fmla="*/ 294515 w 709642"/>
                <a:gd name="connsiteY18" fmla="*/ 319760 h 1399649"/>
                <a:gd name="connsiteX19" fmla="*/ 218783 w 709642"/>
                <a:gd name="connsiteY19" fmla="*/ 314150 h 1399649"/>
                <a:gd name="connsiteX20" fmla="*/ 204758 w 709642"/>
                <a:gd name="connsiteY20" fmla="*/ 230003 h 1399649"/>
                <a:gd name="connsiteX21" fmla="*/ 157075 w 709642"/>
                <a:gd name="connsiteY21" fmla="*/ 179514 h 1399649"/>
                <a:gd name="connsiteX22" fmla="*/ 157075 w 709642"/>
                <a:gd name="connsiteY22" fmla="*/ 100977 h 1399649"/>
                <a:gd name="connsiteX23" fmla="*/ 134636 w 709642"/>
                <a:gd name="connsiteY23" fmla="*/ 39269 h 1399649"/>
                <a:gd name="connsiteX24" fmla="*/ 145854 w 709642"/>
                <a:gd name="connsiteY24" fmla="*/ 0 h 1399649"/>
                <a:gd name="connsiteX25" fmla="*/ 106586 w 709642"/>
                <a:gd name="connsiteY25" fmla="*/ 112198 h 1399649"/>
                <a:gd name="connsiteX26" fmla="*/ 86952 w 709642"/>
                <a:gd name="connsiteY26" fmla="*/ 176709 h 1399649"/>
                <a:gd name="connsiteX27" fmla="*/ 123416 w 709642"/>
                <a:gd name="connsiteY27" fmla="*/ 230003 h 1399649"/>
                <a:gd name="connsiteX28" fmla="*/ 131831 w 709642"/>
                <a:gd name="connsiteY28" fmla="*/ 263662 h 1399649"/>
                <a:gd name="connsiteX29" fmla="*/ 176709 w 709642"/>
                <a:gd name="connsiteY29" fmla="*/ 283296 h 1399649"/>
                <a:gd name="connsiteX30" fmla="*/ 179514 w 709642"/>
                <a:gd name="connsiteY30" fmla="*/ 322565 h 1399649"/>
                <a:gd name="connsiteX31" fmla="*/ 230002 w 709642"/>
                <a:gd name="connsiteY31" fmla="*/ 392687 h 1399649"/>
                <a:gd name="connsiteX32" fmla="*/ 325369 w 709642"/>
                <a:gd name="connsiteY32" fmla="*/ 420736 h 1399649"/>
                <a:gd name="connsiteX33" fmla="*/ 364638 w 709642"/>
                <a:gd name="connsiteY33" fmla="*/ 440371 h 1399649"/>
                <a:gd name="connsiteX34" fmla="*/ 364638 w 709642"/>
                <a:gd name="connsiteY34" fmla="*/ 535738 h 1399649"/>
                <a:gd name="connsiteX35" fmla="*/ 387077 w 709642"/>
                <a:gd name="connsiteY35" fmla="*/ 600251 h 1399649"/>
                <a:gd name="connsiteX36" fmla="*/ 319759 w 709642"/>
                <a:gd name="connsiteY36" fmla="*/ 661959 h 1399649"/>
                <a:gd name="connsiteX37" fmla="*/ 252442 w 709642"/>
                <a:gd name="connsiteY37" fmla="*/ 675983 h 1399649"/>
                <a:gd name="connsiteX38" fmla="*/ 213173 w 709642"/>
                <a:gd name="connsiteY38" fmla="*/ 754521 h 1399649"/>
                <a:gd name="connsiteX39" fmla="*/ 145855 w 709642"/>
                <a:gd name="connsiteY39" fmla="*/ 760130 h 1399649"/>
                <a:gd name="connsiteX40" fmla="*/ 126221 w 709642"/>
                <a:gd name="connsiteY40" fmla="*/ 799399 h 1399649"/>
                <a:gd name="connsiteX41" fmla="*/ 95367 w 709642"/>
                <a:gd name="connsiteY41" fmla="*/ 802204 h 1399649"/>
                <a:gd name="connsiteX42" fmla="*/ 115001 w 709642"/>
                <a:gd name="connsiteY42" fmla="*/ 852692 h 1399649"/>
                <a:gd name="connsiteX43" fmla="*/ 126221 w 709642"/>
                <a:gd name="connsiteY43" fmla="*/ 928425 h 1399649"/>
                <a:gd name="connsiteX44" fmla="*/ 159880 w 709642"/>
                <a:gd name="connsiteY44" fmla="*/ 995743 h 1399649"/>
                <a:gd name="connsiteX45" fmla="*/ 140245 w 709642"/>
                <a:gd name="connsiteY45" fmla="*/ 1035011 h 1399649"/>
                <a:gd name="connsiteX46" fmla="*/ 75732 w 709642"/>
                <a:gd name="connsiteY46" fmla="*/ 1035011 h 1399649"/>
                <a:gd name="connsiteX47" fmla="*/ 28049 w 709642"/>
                <a:gd name="connsiteY47" fmla="*/ 1079890 h 1399649"/>
                <a:gd name="connsiteX48" fmla="*/ 56098 w 709642"/>
                <a:gd name="connsiteY48" fmla="*/ 1141598 h 1399649"/>
                <a:gd name="connsiteX49" fmla="*/ 16829 w 709642"/>
                <a:gd name="connsiteY49" fmla="*/ 1147208 h 1399649"/>
                <a:gd name="connsiteX50" fmla="*/ 0 w 709642"/>
                <a:gd name="connsiteY50" fmla="*/ 1197696 h 1399649"/>
                <a:gd name="connsiteX51" fmla="*/ 39269 w 709642"/>
                <a:gd name="connsiteY51" fmla="*/ 1228550 h 1399649"/>
                <a:gd name="connsiteX52" fmla="*/ 28049 w 709642"/>
                <a:gd name="connsiteY52" fmla="*/ 1287453 h 1399649"/>
                <a:gd name="connsiteX53" fmla="*/ 98172 w 709642"/>
                <a:gd name="connsiteY53" fmla="*/ 1332332 h 1399649"/>
                <a:gd name="connsiteX54" fmla="*/ 140245 w 709642"/>
                <a:gd name="connsiteY54" fmla="*/ 1343551 h 1399649"/>
                <a:gd name="connsiteX55" fmla="*/ 168294 w 709642"/>
                <a:gd name="connsiteY55" fmla="*/ 1321112 h 1399649"/>
                <a:gd name="connsiteX56" fmla="*/ 196343 w 709642"/>
                <a:gd name="connsiteY56" fmla="*/ 1343551 h 1399649"/>
                <a:gd name="connsiteX57" fmla="*/ 221588 w 709642"/>
                <a:gd name="connsiteY57" fmla="*/ 1382820 h 1399649"/>
                <a:gd name="connsiteX58" fmla="*/ 420736 w 709642"/>
                <a:gd name="connsiteY58" fmla="*/ 1399649 h 1399649"/>
                <a:gd name="connsiteX59" fmla="*/ 420736 w 709642"/>
                <a:gd name="connsiteY59" fmla="*/ 1382820 h 1399649"/>
                <a:gd name="connsiteX60" fmla="*/ 445980 w 709642"/>
                <a:gd name="connsiteY60" fmla="*/ 1385625 h 1399649"/>
                <a:gd name="connsiteX61" fmla="*/ 460005 w 709642"/>
                <a:gd name="connsiteY61" fmla="*/ 1360381 h 1399649"/>
                <a:gd name="connsiteX62" fmla="*/ 569396 w 709642"/>
                <a:gd name="connsiteY62" fmla="*/ 1399649 h 1399649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86952 w 709642"/>
                <a:gd name="connsiteY26" fmla="*/ 187927 h 1410867"/>
                <a:gd name="connsiteX27" fmla="*/ 123416 w 709642"/>
                <a:gd name="connsiteY27" fmla="*/ 241221 h 1410867"/>
                <a:gd name="connsiteX28" fmla="*/ 131831 w 709642"/>
                <a:gd name="connsiteY28" fmla="*/ 274880 h 1410867"/>
                <a:gd name="connsiteX29" fmla="*/ 176709 w 709642"/>
                <a:gd name="connsiteY29" fmla="*/ 294514 h 1410867"/>
                <a:gd name="connsiteX30" fmla="*/ 179514 w 709642"/>
                <a:gd name="connsiteY30" fmla="*/ 333783 h 1410867"/>
                <a:gd name="connsiteX31" fmla="*/ 230002 w 709642"/>
                <a:gd name="connsiteY31" fmla="*/ 403905 h 1410867"/>
                <a:gd name="connsiteX32" fmla="*/ 325369 w 709642"/>
                <a:gd name="connsiteY32" fmla="*/ 431954 h 1410867"/>
                <a:gd name="connsiteX33" fmla="*/ 364638 w 709642"/>
                <a:gd name="connsiteY33" fmla="*/ 451589 h 1410867"/>
                <a:gd name="connsiteX34" fmla="*/ 364638 w 709642"/>
                <a:gd name="connsiteY34" fmla="*/ 546956 h 1410867"/>
                <a:gd name="connsiteX35" fmla="*/ 387077 w 709642"/>
                <a:gd name="connsiteY35" fmla="*/ 611469 h 1410867"/>
                <a:gd name="connsiteX36" fmla="*/ 319759 w 709642"/>
                <a:gd name="connsiteY36" fmla="*/ 673177 h 1410867"/>
                <a:gd name="connsiteX37" fmla="*/ 252442 w 709642"/>
                <a:gd name="connsiteY37" fmla="*/ 687201 h 1410867"/>
                <a:gd name="connsiteX38" fmla="*/ 213173 w 709642"/>
                <a:gd name="connsiteY38" fmla="*/ 765739 h 1410867"/>
                <a:gd name="connsiteX39" fmla="*/ 145855 w 709642"/>
                <a:gd name="connsiteY39" fmla="*/ 771348 h 1410867"/>
                <a:gd name="connsiteX40" fmla="*/ 126221 w 709642"/>
                <a:gd name="connsiteY40" fmla="*/ 810617 h 1410867"/>
                <a:gd name="connsiteX41" fmla="*/ 95367 w 709642"/>
                <a:gd name="connsiteY41" fmla="*/ 813422 h 1410867"/>
                <a:gd name="connsiteX42" fmla="*/ 115001 w 709642"/>
                <a:gd name="connsiteY42" fmla="*/ 863910 h 1410867"/>
                <a:gd name="connsiteX43" fmla="*/ 126221 w 709642"/>
                <a:gd name="connsiteY43" fmla="*/ 939643 h 1410867"/>
                <a:gd name="connsiteX44" fmla="*/ 159880 w 709642"/>
                <a:gd name="connsiteY44" fmla="*/ 1006961 h 1410867"/>
                <a:gd name="connsiteX45" fmla="*/ 140245 w 709642"/>
                <a:gd name="connsiteY45" fmla="*/ 1046229 h 1410867"/>
                <a:gd name="connsiteX46" fmla="*/ 75732 w 709642"/>
                <a:gd name="connsiteY46" fmla="*/ 1046229 h 1410867"/>
                <a:gd name="connsiteX47" fmla="*/ 28049 w 709642"/>
                <a:gd name="connsiteY47" fmla="*/ 1091108 h 1410867"/>
                <a:gd name="connsiteX48" fmla="*/ 56098 w 709642"/>
                <a:gd name="connsiteY48" fmla="*/ 1152816 h 1410867"/>
                <a:gd name="connsiteX49" fmla="*/ 16829 w 709642"/>
                <a:gd name="connsiteY49" fmla="*/ 1158426 h 1410867"/>
                <a:gd name="connsiteX50" fmla="*/ 0 w 709642"/>
                <a:gd name="connsiteY50" fmla="*/ 1208914 h 1410867"/>
                <a:gd name="connsiteX51" fmla="*/ 39269 w 709642"/>
                <a:gd name="connsiteY51" fmla="*/ 1239768 h 1410867"/>
                <a:gd name="connsiteX52" fmla="*/ 28049 w 709642"/>
                <a:gd name="connsiteY52" fmla="*/ 1298671 h 1410867"/>
                <a:gd name="connsiteX53" fmla="*/ 98172 w 709642"/>
                <a:gd name="connsiteY53" fmla="*/ 1343550 h 1410867"/>
                <a:gd name="connsiteX54" fmla="*/ 140245 w 709642"/>
                <a:gd name="connsiteY54" fmla="*/ 1354769 h 1410867"/>
                <a:gd name="connsiteX55" fmla="*/ 168294 w 709642"/>
                <a:gd name="connsiteY55" fmla="*/ 1332330 h 1410867"/>
                <a:gd name="connsiteX56" fmla="*/ 196343 w 709642"/>
                <a:gd name="connsiteY56" fmla="*/ 1354769 h 1410867"/>
                <a:gd name="connsiteX57" fmla="*/ 221588 w 709642"/>
                <a:gd name="connsiteY57" fmla="*/ 1394038 h 1410867"/>
                <a:gd name="connsiteX58" fmla="*/ 420736 w 709642"/>
                <a:gd name="connsiteY58" fmla="*/ 1410867 h 1410867"/>
                <a:gd name="connsiteX59" fmla="*/ 420736 w 709642"/>
                <a:gd name="connsiteY59" fmla="*/ 1394038 h 1410867"/>
                <a:gd name="connsiteX60" fmla="*/ 445980 w 709642"/>
                <a:gd name="connsiteY60" fmla="*/ 1396843 h 1410867"/>
                <a:gd name="connsiteX61" fmla="*/ 460005 w 709642"/>
                <a:gd name="connsiteY61" fmla="*/ 1371599 h 1410867"/>
                <a:gd name="connsiteX62" fmla="*/ 569396 w 709642"/>
                <a:gd name="connsiteY62" fmla="*/ 1410867 h 1410867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92562 w 709642"/>
                <a:gd name="connsiteY26" fmla="*/ 100976 h 1410867"/>
                <a:gd name="connsiteX27" fmla="*/ 86952 w 709642"/>
                <a:gd name="connsiteY27" fmla="*/ 187927 h 1410867"/>
                <a:gd name="connsiteX28" fmla="*/ 123416 w 709642"/>
                <a:gd name="connsiteY28" fmla="*/ 241221 h 1410867"/>
                <a:gd name="connsiteX29" fmla="*/ 131831 w 709642"/>
                <a:gd name="connsiteY29" fmla="*/ 274880 h 1410867"/>
                <a:gd name="connsiteX30" fmla="*/ 176709 w 709642"/>
                <a:gd name="connsiteY30" fmla="*/ 294514 h 1410867"/>
                <a:gd name="connsiteX31" fmla="*/ 179514 w 709642"/>
                <a:gd name="connsiteY31" fmla="*/ 333783 h 1410867"/>
                <a:gd name="connsiteX32" fmla="*/ 230002 w 709642"/>
                <a:gd name="connsiteY32" fmla="*/ 403905 h 1410867"/>
                <a:gd name="connsiteX33" fmla="*/ 325369 w 709642"/>
                <a:gd name="connsiteY33" fmla="*/ 431954 h 1410867"/>
                <a:gd name="connsiteX34" fmla="*/ 364638 w 709642"/>
                <a:gd name="connsiteY34" fmla="*/ 451589 h 1410867"/>
                <a:gd name="connsiteX35" fmla="*/ 364638 w 709642"/>
                <a:gd name="connsiteY35" fmla="*/ 546956 h 1410867"/>
                <a:gd name="connsiteX36" fmla="*/ 387077 w 709642"/>
                <a:gd name="connsiteY36" fmla="*/ 611469 h 1410867"/>
                <a:gd name="connsiteX37" fmla="*/ 319759 w 709642"/>
                <a:gd name="connsiteY37" fmla="*/ 673177 h 1410867"/>
                <a:gd name="connsiteX38" fmla="*/ 252442 w 709642"/>
                <a:gd name="connsiteY38" fmla="*/ 687201 h 1410867"/>
                <a:gd name="connsiteX39" fmla="*/ 213173 w 709642"/>
                <a:gd name="connsiteY39" fmla="*/ 765739 h 1410867"/>
                <a:gd name="connsiteX40" fmla="*/ 145855 w 709642"/>
                <a:gd name="connsiteY40" fmla="*/ 771348 h 1410867"/>
                <a:gd name="connsiteX41" fmla="*/ 126221 w 709642"/>
                <a:gd name="connsiteY41" fmla="*/ 810617 h 1410867"/>
                <a:gd name="connsiteX42" fmla="*/ 95367 w 709642"/>
                <a:gd name="connsiteY42" fmla="*/ 813422 h 1410867"/>
                <a:gd name="connsiteX43" fmla="*/ 115001 w 709642"/>
                <a:gd name="connsiteY43" fmla="*/ 863910 h 1410867"/>
                <a:gd name="connsiteX44" fmla="*/ 126221 w 709642"/>
                <a:gd name="connsiteY44" fmla="*/ 939643 h 1410867"/>
                <a:gd name="connsiteX45" fmla="*/ 159880 w 709642"/>
                <a:gd name="connsiteY45" fmla="*/ 1006961 h 1410867"/>
                <a:gd name="connsiteX46" fmla="*/ 140245 w 709642"/>
                <a:gd name="connsiteY46" fmla="*/ 1046229 h 1410867"/>
                <a:gd name="connsiteX47" fmla="*/ 75732 w 709642"/>
                <a:gd name="connsiteY47" fmla="*/ 1046229 h 1410867"/>
                <a:gd name="connsiteX48" fmla="*/ 28049 w 709642"/>
                <a:gd name="connsiteY48" fmla="*/ 1091108 h 1410867"/>
                <a:gd name="connsiteX49" fmla="*/ 56098 w 709642"/>
                <a:gd name="connsiteY49" fmla="*/ 1152816 h 1410867"/>
                <a:gd name="connsiteX50" fmla="*/ 16829 w 709642"/>
                <a:gd name="connsiteY50" fmla="*/ 1158426 h 1410867"/>
                <a:gd name="connsiteX51" fmla="*/ 0 w 709642"/>
                <a:gd name="connsiteY51" fmla="*/ 1208914 h 1410867"/>
                <a:gd name="connsiteX52" fmla="*/ 39269 w 709642"/>
                <a:gd name="connsiteY52" fmla="*/ 1239768 h 1410867"/>
                <a:gd name="connsiteX53" fmla="*/ 28049 w 709642"/>
                <a:gd name="connsiteY53" fmla="*/ 1298671 h 1410867"/>
                <a:gd name="connsiteX54" fmla="*/ 98172 w 709642"/>
                <a:gd name="connsiteY54" fmla="*/ 1343550 h 1410867"/>
                <a:gd name="connsiteX55" fmla="*/ 140245 w 709642"/>
                <a:gd name="connsiteY55" fmla="*/ 1354769 h 1410867"/>
                <a:gd name="connsiteX56" fmla="*/ 168294 w 709642"/>
                <a:gd name="connsiteY56" fmla="*/ 1332330 h 1410867"/>
                <a:gd name="connsiteX57" fmla="*/ 196343 w 709642"/>
                <a:gd name="connsiteY57" fmla="*/ 1354769 h 1410867"/>
                <a:gd name="connsiteX58" fmla="*/ 221588 w 709642"/>
                <a:gd name="connsiteY58" fmla="*/ 1394038 h 1410867"/>
                <a:gd name="connsiteX59" fmla="*/ 420736 w 709642"/>
                <a:gd name="connsiteY59" fmla="*/ 1410867 h 1410867"/>
                <a:gd name="connsiteX60" fmla="*/ 420736 w 709642"/>
                <a:gd name="connsiteY60" fmla="*/ 1394038 h 1410867"/>
                <a:gd name="connsiteX61" fmla="*/ 445980 w 709642"/>
                <a:gd name="connsiteY61" fmla="*/ 1396843 h 1410867"/>
                <a:gd name="connsiteX62" fmla="*/ 460005 w 709642"/>
                <a:gd name="connsiteY62" fmla="*/ 1371599 h 1410867"/>
                <a:gd name="connsiteX63" fmla="*/ 569396 w 709642"/>
                <a:gd name="connsiteY63" fmla="*/ 1410867 h 1410867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72928 w 709642"/>
                <a:gd name="connsiteY26" fmla="*/ 28049 h 1410867"/>
                <a:gd name="connsiteX27" fmla="*/ 86952 w 709642"/>
                <a:gd name="connsiteY27" fmla="*/ 187927 h 1410867"/>
                <a:gd name="connsiteX28" fmla="*/ 123416 w 709642"/>
                <a:gd name="connsiteY28" fmla="*/ 241221 h 1410867"/>
                <a:gd name="connsiteX29" fmla="*/ 131831 w 709642"/>
                <a:gd name="connsiteY29" fmla="*/ 274880 h 1410867"/>
                <a:gd name="connsiteX30" fmla="*/ 176709 w 709642"/>
                <a:gd name="connsiteY30" fmla="*/ 294514 h 1410867"/>
                <a:gd name="connsiteX31" fmla="*/ 179514 w 709642"/>
                <a:gd name="connsiteY31" fmla="*/ 333783 h 1410867"/>
                <a:gd name="connsiteX32" fmla="*/ 230002 w 709642"/>
                <a:gd name="connsiteY32" fmla="*/ 403905 h 1410867"/>
                <a:gd name="connsiteX33" fmla="*/ 325369 w 709642"/>
                <a:gd name="connsiteY33" fmla="*/ 431954 h 1410867"/>
                <a:gd name="connsiteX34" fmla="*/ 364638 w 709642"/>
                <a:gd name="connsiteY34" fmla="*/ 451589 h 1410867"/>
                <a:gd name="connsiteX35" fmla="*/ 364638 w 709642"/>
                <a:gd name="connsiteY35" fmla="*/ 546956 h 1410867"/>
                <a:gd name="connsiteX36" fmla="*/ 387077 w 709642"/>
                <a:gd name="connsiteY36" fmla="*/ 611469 h 1410867"/>
                <a:gd name="connsiteX37" fmla="*/ 319759 w 709642"/>
                <a:gd name="connsiteY37" fmla="*/ 673177 h 1410867"/>
                <a:gd name="connsiteX38" fmla="*/ 252442 w 709642"/>
                <a:gd name="connsiteY38" fmla="*/ 687201 h 1410867"/>
                <a:gd name="connsiteX39" fmla="*/ 213173 w 709642"/>
                <a:gd name="connsiteY39" fmla="*/ 765739 h 1410867"/>
                <a:gd name="connsiteX40" fmla="*/ 145855 w 709642"/>
                <a:gd name="connsiteY40" fmla="*/ 771348 h 1410867"/>
                <a:gd name="connsiteX41" fmla="*/ 126221 w 709642"/>
                <a:gd name="connsiteY41" fmla="*/ 810617 h 1410867"/>
                <a:gd name="connsiteX42" fmla="*/ 95367 w 709642"/>
                <a:gd name="connsiteY42" fmla="*/ 813422 h 1410867"/>
                <a:gd name="connsiteX43" fmla="*/ 115001 w 709642"/>
                <a:gd name="connsiteY43" fmla="*/ 863910 h 1410867"/>
                <a:gd name="connsiteX44" fmla="*/ 126221 w 709642"/>
                <a:gd name="connsiteY44" fmla="*/ 939643 h 1410867"/>
                <a:gd name="connsiteX45" fmla="*/ 159880 w 709642"/>
                <a:gd name="connsiteY45" fmla="*/ 1006961 h 1410867"/>
                <a:gd name="connsiteX46" fmla="*/ 140245 w 709642"/>
                <a:gd name="connsiteY46" fmla="*/ 1046229 h 1410867"/>
                <a:gd name="connsiteX47" fmla="*/ 75732 w 709642"/>
                <a:gd name="connsiteY47" fmla="*/ 1046229 h 1410867"/>
                <a:gd name="connsiteX48" fmla="*/ 28049 w 709642"/>
                <a:gd name="connsiteY48" fmla="*/ 1091108 h 1410867"/>
                <a:gd name="connsiteX49" fmla="*/ 56098 w 709642"/>
                <a:gd name="connsiteY49" fmla="*/ 1152816 h 1410867"/>
                <a:gd name="connsiteX50" fmla="*/ 16829 w 709642"/>
                <a:gd name="connsiteY50" fmla="*/ 1158426 h 1410867"/>
                <a:gd name="connsiteX51" fmla="*/ 0 w 709642"/>
                <a:gd name="connsiteY51" fmla="*/ 1208914 h 1410867"/>
                <a:gd name="connsiteX52" fmla="*/ 39269 w 709642"/>
                <a:gd name="connsiteY52" fmla="*/ 1239768 h 1410867"/>
                <a:gd name="connsiteX53" fmla="*/ 28049 w 709642"/>
                <a:gd name="connsiteY53" fmla="*/ 1298671 h 1410867"/>
                <a:gd name="connsiteX54" fmla="*/ 98172 w 709642"/>
                <a:gd name="connsiteY54" fmla="*/ 1343550 h 1410867"/>
                <a:gd name="connsiteX55" fmla="*/ 140245 w 709642"/>
                <a:gd name="connsiteY55" fmla="*/ 1354769 h 1410867"/>
                <a:gd name="connsiteX56" fmla="*/ 168294 w 709642"/>
                <a:gd name="connsiteY56" fmla="*/ 1332330 h 1410867"/>
                <a:gd name="connsiteX57" fmla="*/ 196343 w 709642"/>
                <a:gd name="connsiteY57" fmla="*/ 1354769 h 1410867"/>
                <a:gd name="connsiteX58" fmla="*/ 221588 w 709642"/>
                <a:gd name="connsiteY58" fmla="*/ 1394038 h 1410867"/>
                <a:gd name="connsiteX59" fmla="*/ 420736 w 709642"/>
                <a:gd name="connsiteY59" fmla="*/ 1410867 h 1410867"/>
                <a:gd name="connsiteX60" fmla="*/ 420736 w 709642"/>
                <a:gd name="connsiteY60" fmla="*/ 1394038 h 1410867"/>
                <a:gd name="connsiteX61" fmla="*/ 445980 w 709642"/>
                <a:gd name="connsiteY61" fmla="*/ 1396843 h 1410867"/>
                <a:gd name="connsiteX62" fmla="*/ 460005 w 709642"/>
                <a:gd name="connsiteY62" fmla="*/ 1371599 h 1410867"/>
                <a:gd name="connsiteX63" fmla="*/ 569396 w 709642"/>
                <a:gd name="connsiteY63" fmla="*/ 1410867 h 1410867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72928 w 709642"/>
                <a:gd name="connsiteY26" fmla="*/ 28049 h 1410867"/>
                <a:gd name="connsiteX27" fmla="*/ 81342 w 709642"/>
                <a:gd name="connsiteY27" fmla="*/ 131830 h 1410867"/>
                <a:gd name="connsiteX28" fmla="*/ 86952 w 709642"/>
                <a:gd name="connsiteY28" fmla="*/ 187927 h 1410867"/>
                <a:gd name="connsiteX29" fmla="*/ 123416 w 709642"/>
                <a:gd name="connsiteY29" fmla="*/ 241221 h 1410867"/>
                <a:gd name="connsiteX30" fmla="*/ 131831 w 709642"/>
                <a:gd name="connsiteY30" fmla="*/ 274880 h 1410867"/>
                <a:gd name="connsiteX31" fmla="*/ 176709 w 709642"/>
                <a:gd name="connsiteY31" fmla="*/ 294514 h 1410867"/>
                <a:gd name="connsiteX32" fmla="*/ 179514 w 709642"/>
                <a:gd name="connsiteY32" fmla="*/ 333783 h 1410867"/>
                <a:gd name="connsiteX33" fmla="*/ 230002 w 709642"/>
                <a:gd name="connsiteY33" fmla="*/ 403905 h 1410867"/>
                <a:gd name="connsiteX34" fmla="*/ 325369 w 709642"/>
                <a:gd name="connsiteY34" fmla="*/ 431954 h 1410867"/>
                <a:gd name="connsiteX35" fmla="*/ 364638 w 709642"/>
                <a:gd name="connsiteY35" fmla="*/ 451589 h 1410867"/>
                <a:gd name="connsiteX36" fmla="*/ 364638 w 709642"/>
                <a:gd name="connsiteY36" fmla="*/ 546956 h 1410867"/>
                <a:gd name="connsiteX37" fmla="*/ 387077 w 709642"/>
                <a:gd name="connsiteY37" fmla="*/ 611469 h 1410867"/>
                <a:gd name="connsiteX38" fmla="*/ 319759 w 709642"/>
                <a:gd name="connsiteY38" fmla="*/ 673177 h 1410867"/>
                <a:gd name="connsiteX39" fmla="*/ 252442 w 709642"/>
                <a:gd name="connsiteY39" fmla="*/ 687201 h 1410867"/>
                <a:gd name="connsiteX40" fmla="*/ 213173 w 709642"/>
                <a:gd name="connsiteY40" fmla="*/ 765739 h 1410867"/>
                <a:gd name="connsiteX41" fmla="*/ 145855 w 709642"/>
                <a:gd name="connsiteY41" fmla="*/ 771348 h 1410867"/>
                <a:gd name="connsiteX42" fmla="*/ 126221 w 709642"/>
                <a:gd name="connsiteY42" fmla="*/ 810617 h 1410867"/>
                <a:gd name="connsiteX43" fmla="*/ 95367 w 709642"/>
                <a:gd name="connsiteY43" fmla="*/ 813422 h 1410867"/>
                <a:gd name="connsiteX44" fmla="*/ 115001 w 709642"/>
                <a:gd name="connsiteY44" fmla="*/ 863910 h 1410867"/>
                <a:gd name="connsiteX45" fmla="*/ 126221 w 709642"/>
                <a:gd name="connsiteY45" fmla="*/ 939643 h 1410867"/>
                <a:gd name="connsiteX46" fmla="*/ 159880 w 709642"/>
                <a:gd name="connsiteY46" fmla="*/ 1006961 h 1410867"/>
                <a:gd name="connsiteX47" fmla="*/ 140245 w 709642"/>
                <a:gd name="connsiteY47" fmla="*/ 1046229 h 1410867"/>
                <a:gd name="connsiteX48" fmla="*/ 75732 w 709642"/>
                <a:gd name="connsiteY48" fmla="*/ 1046229 h 1410867"/>
                <a:gd name="connsiteX49" fmla="*/ 28049 w 709642"/>
                <a:gd name="connsiteY49" fmla="*/ 1091108 h 1410867"/>
                <a:gd name="connsiteX50" fmla="*/ 56098 w 709642"/>
                <a:gd name="connsiteY50" fmla="*/ 1152816 h 1410867"/>
                <a:gd name="connsiteX51" fmla="*/ 16829 w 709642"/>
                <a:gd name="connsiteY51" fmla="*/ 1158426 h 1410867"/>
                <a:gd name="connsiteX52" fmla="*/ 0 w 709642"/>
                <a:gd name="connsiteY52" fmla="*/ 1208914 h 1410867"/>
                <a:gd name="connsiteX53" fmla="*/ 39269 w 709642"/>
                <a:gd name="connsiteY53" fmla="*/ 1239768 h 1410867"/>
                <a:gd name="connsiteX54" fmla="*/ 28049 w 709642"/>
                <a:gd name="connsiteY54" fmla="*/ 1298671 h 1410867"/>
                <a:gd name="connsiteX55" fmla="*/ 98172 w 709642"/>
                <a:gd name="connsiteY55" fmla="*/ 1343550 h 1410867"/>
                <a:gd name="connsiteX56" fmla="*/ 140245 w 709642"/>
                <a:gd name="connsiteY56" fmla="*/ 1354769 h 1410867"/>
                <a:gd name="connsiteX57" fmla="*/ 168294 w 709642"/>
                <a:gd name="connsiteY57" fmla="*/ 1332330 h 1410867"/>
                <a:gd name="connsiteX58" fmla="*/ 196343 w 709642"/>
                <a:gd name="connsiteY58" fmla="*/ 1354769 h 1410867"/>
                <a:gd name="connsiteX59" fmla="*/ 221588 w 709642"/>
                <a:gd name="connsiteY59" fmla="*/ 1394038 h 1410867"/>
                <a:gd name="connsiteX60" fmla="*/ 420736 w 709642"/>
                <a:gd name="connsiteY60" fmla="*/ 1410867 h 1410867"/>
                <a:gd name="connsiteX61" fmla="*/ 420736 w 709642"/>
                <a:gd name="connsiteY61" fmla="*/ 1394038 h 1410867"/>
                <a:gd name="connsiteX62" fmla="*/ 445980 w 709642"/>
                <a:gd name="connsiteY62" fmla="*/ 1396843 h 1410867"/>
                <a:gd name="connsiteX63" fmla="*/ 460005 w 709642"/>
                <a:gd name="connsiteY63" fmla="*/ 1371599 h 1410867"/>
                <a:gd name="connsiteX64" fmla="*/ 569396 w 709642"/>
                <a:gd name="connsiteY64" fmla="*/ 1410867 h 1410867"/>
                <a:gd name="connsiteX0" fmla="*/ 569396 w 709642"/>
                <a:gd name="connsiteY0" fmla="*/ 1410867 h 1410867"/>
                <a:gd name="connsiteX1" fmla="*/ 549762 w 709642"/>
                <a:gd name="connsiteY1" fmla="*/ 1323915 h 1410867"/>
                <a:gd name="connsiteX2" fmla="*/ 569396 w 709642"/>
                <a:gd name="connsiteY2" fmla="*/ 1259402 h 1410867"/>
                <a:gd name="connsiteX3" fmla="*/ 563786 w 709642"/>
                <a:gd name="connsiteY3" fmla="*/ 1051839 h 1410867"/>
                <a:gd name="connsiteX4" fmla="*/ 575006 w 709642"/>
                <a:gd name="connsiteY4" fmla="*/ 1032205 h 1410867"/>
                <a:gd name="connsiteX5" fmla="*/ 549762 w 709642"/>
                <a:gd name="connsiteY5" fmla="*/ 948058 h 1410867"/>
                <a:gd name="connsiteX6" fmla="*/ 577811 w 709642"/>
                <a:gd name="connsiteY6" fmla="*/ 732080 h 1410867"/>
                <a:gd name="connsiteX7" fmla="*/ 580616 w 709642"/>
                <a:gd name="connsiteY7" fmla="*/ 605859 h 1410867"/>
                <a:gd name="connsiteX8" fmla="*/ 619885 w 709642"/>
                <a:gd name="connsiteY8" fmla="*/ 628298 h 1410867"/>
                <a:gd name="connsiteX9" fmla="*/ 639519 w 709642"/>
                <a:gd name="connsiteY9" fmla="*/ 597444 h 1410867"/>
                <a:gd name="connsiteX10" fmla="*/ 670373 w 709642"/>
                <a:gd name="connsiteY10" fmla="*/ 605859 h 1410867"/>
                <a:gd name="connsiteX11" fmla="*/ 709642 w 709642"/>
                <a:gd name="connsiteY11" fmla="*/ 465613 h 1410867"/>
                <a:gd name="connsiteX12" fmla="*/ 684397 w 709642"/>
                <a:gd name="connsiteY12" fmla="*/ 437564 h 1410867"/>
                <a:gd name="connsiteX13" fmla="*/ 636714 w 709642"/>
                <a:gd name="connsiteY13" fmla="*/ 476833 h 1410867"/>
                <a:gd name="connsiteX14" fmla="*/ 572201 w 709642"/>
                <a:gd name="connsiteY14" fmla="*/ 429150 h 1410867"/>
                <a:gd name="connsiteX15" fmla="*/ 448785 w 709642"/>
                <a:gd name="connsiteY15" fmla="*/ 429150 h 1410867"/>
                <a:gd name="connsiteX16" fmla="*/ 378662 w 709642"/>
                <a:gd name="connsiteY16" fmla="*/ 370247 h 1410867"/>
                <a:gd name="connsiteX17" fmla="*/ 319759 w 709642"/>
                <a:gd name="connsiteY17" fmla="*/ 373051 h 1410867"/>
                <a:gd name="connsiteX18" fmla="*/ 294515 w 709642"/>
                <a:gd name="connsiteY18" fmla="*/ 330978 h 1410867"/>
                <a:gd name="connsiteX19" fmla="*/ 218783 w 709642"/>
                <a:gd name="connsiteY19" fmla="*/ 325368 h 1410867"/>
                <a:gd name="connsiteX20" fmla="*/ 204758 w 709642"/>
                <a:gd name="connsiteY20" fmla="*/ 241221 h 1410867"/>
                <a:gd name="connsiteX21" fmla="*/ 157075 w 709642"/>
                <a:gd name="connsiteY21" fmla="*/ 190732 h 1410867"/>
                <a:gd name="connsiteX22" fmla="*/ 157075 w 709642"/>
                <a:gd name="connsiteY22" fmla="*/ 112195 h 1410867"/>
                <a:gd name="connsiteX23" fmla="*/ 134636 w 709642"/>
                <a:gd name="connsiteY23" fmla="*/ 50487 h 1410867"/>
                <a:gd name="connsiteX24" fmla="*/ 145854 w 709642"/>
                <a:gd name="connsiteY24" fmla="*/ 11218 h 1410867"/>
                <a:gd name="connsiteX25" fmla="*/ 95367 w 709642"/>
                <a:gd name="connsiteY25" fmla="*/ 0 h 1410867"/>
                <a:gd name="connsiteX26" fmla="*/ 72928 w 709642"/>
                <a:gd name="connsiteY26" fmla="*/ 28049 h 1410867"/>
                <a:gd name="connsiteX27" fmla="*/ 89757 w 709642"/>
                <a:gd name="connsiteY27" fmla="*/ 115000 h 1410867"/>
                <a:gd name="connsiteX28" fmla="*/ 86952 w 709642"/>
                <a:gd name="connsiteY28" fmla="*/ 187927 h 1410867"/>
                <a:gd name="connsiteX29" fmla="*/ 123416 w 709642"/>
                <a:gd name="connsiteY29" fmla="*/ 241221 h 1410867"/>
                <a:gd name="connsiteX30" fmla="*/ 131831 w 709642"/>
                <a:gd name="connsiteY30" fmla="*/ 274880 h 1410867"/>
                <a:gd name="connsiteX31" fmla="*/ 176709 w 709642"/>
                <a:gd name="connsiteY31" fmla="*/ 294514 h 1410867"/>
                <a:gd name="connsiteX32" fmla="*/ 179514 w 709642"/>
                <a:gd name="connsiteY32" fmla="*/ 333783 h 1410867"/>
                <a:gd name="connsiteX33" fmla="*/ 230002 w 709642"/>
                <a:gd name="connsiteY33" fmla="*/ 403905 h 1410867"/>
                <a:gd name="connsiteX34" fmla="*/ 325369 w 709642"/>
                <a:gd name="connsiteY34" fmla="*/ 431954 h 1410867"/>
                <a:gd name="connsiteX35" fmla="*/ 364638 w 709642"/>
                <a:gd name="connsiteY35" fmla="*/ 451589 h 1410867"/>
                <a:gd name="connsiteX36" fmla="*/ 364638 w 709642"/>
                <a:gd name="connsiteY36" fmla="*/ 546956 h 1410867"/>
                <a:gd name="connsiteX37" fmla="*/ 387077 w 709642"/>
                <a:gd name="connsiteY37" fmla="*/ 611469 h 1410867"/>
                <a:gd name="connsiteX38" fmla="*/ 319759 w 709642"/>
                <a:gd name="connsiteY38" fmla="*/ 673177 h 1410867"/>
                <a:gd name="connsiteX39" fmla="*/ 252442 w 709642"/>
                <a:gd name="connsiteY39" fmla="*/ 687201 h 1410867"/>
                <a:gd name="connsiteX40" fmla="*/ 213173 w 709642"/>
                <a:gd name="connsiteY40" fmla="*/ 765739 h 1410867"/>
                <a:gd name="connsiteX41" fmla="*/ 145855 w 709642"/>
                <a:gd name="connsiteY41" fmla="*/ 771348 h 1410867"/>
                <a:gd name="connsiteX42" fmla="*/ 126221 w 709642"/>
                <a:gd name="connsiteY42" fmla="*/ 810617 h 1410867"/>
                <a:gd name="connsiteX43" fmla="*/ 95367 w 709642"/>
                <a:gd name="connsiteY43" fmla="*/ 813422 h 1410867"/>
                <a:gd name="connsiteX44" fmla="*/ 115001 w 709642"/>
                <a:gd name="connsiteY44" fmla="*/ 863910 h 1410867"/>
                <a:gd name="connsiteX45" fmla="*/ 126221 w 709642"/>
                <a:gd name="connsiteY45" fmla="*/ 939643 h 1410867"/>
                <a:gd name="connsiteX46" fmla="*/ 159880 w 709642"/>
                <a:gd name="connsiteY46" fmla="*/ 1006961 h 1410867"/>
                <a:gd name="connsiteX47" fmla="*/ 140245 w 709642"/>
                <a:gd name="connsiteY47" fmla="*/ 1046229 h 1410867"/>
                <a:gd name="connsiteX48" fmla="*/ 75732 w 709642"/>
                <a:gd name="connsiteY48" fmla="*/ 1046229 h 1410867"/>
                <a:gd name="connsiteX49" fmla="*/ 28049 w 709642"/>
                <a:gd name="connsiteY49" fmla="*/ 1091108 h 1410867"/>
                <a:gd name="connsiteX50" fmla="*/ 56098 w 709642"/>
                <a:gd name="connsiteY50" fmla="*/ 1152816 h 1410867"/>
                <a:gd name="connsiteX51" fmla="*/ 16829 w 709642"/>
                <a:gd name="connsiteY51" fmla="*/ 1158426 h 1410867"/>
                <a:gd name="connsiteX52" fmla="*/ 0 w 709642"/>
                <a:gd name="connsiteY52" fmla="*/ 1208914 h 1410867"/>
                <a:gd name="connsiteX53" fmla="*/ 39269 w 709642"/>
                <a:gd name="connsiteY53" fmla="*/ 1239768 h 1410867"/>
                <a:gd name="connsiteX54" fmla="*/ 28049 w 709642"/>
                <a:gd name="connsiteY54" fmla="*/ 1298671 h 1410867"/>
                <a:gd name="connsiteX55" fmla="*/ 98172 w 709642"/>
                <a:gd name="connsiteY55" fmla="*/ 1343550 h 1410867"/>
                <a:gd name="connsiteX56" fmla="*/ 140245 w 709642"/>
                <a:gd name="connsiteY56" fmla="*/ 1354769 h 1410867"/>
                <a:gd name="connsiteX57" fmla="*/ 168294 w 709642"/>
                <a:gd name="connsiteY57" fmla="*/ 1332330 h 1410867"/>
                <a:gd name="connsiteX58" fmla="*/ 196343 w 709642"/>
                <a:gd name="connsiteY58" fmla="*/ 1354769 h 1410867"/>
                <a:gd name="connsiteX59" fmla="*/ 221588 w 709642"/>
                <a:gd name="connsiteY59" fmla="*/ 1394038 h 1410867"/>
                <a:gd name="connsiteX60" fmla="*/ 420736 w 709642"/>
                <a:gd name="connsiteY60" fmla="*/ 1410867 h 1410867"/>
                <a:gd name="connsiteX61" fmla="*/ 420736 w 709642"/>
                <a:gd name="connsiteY61" fmla="*/ 1394038 h 1410867"/>
                <a:gd name="connsiteX62" fmla="*/ 445980 w 709642"/>
                <a:gd name="connsiteY62" fmla="*/ 1396843 h 1410867"/>
                <a:gd name="connsiteX63" fmla="*/ 460005 w 709642"/>
                <a:gd name="connsiteY63" fmla="*/ 1371599 h 1410867"/>
                <a:gd name="connsiteX64" fmla="*/ 569396 w 709642"/>
                <a:gd name="connsiteY64" fmla="*/ 1410867 h 141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709642" h="1410867">
                  <a:moveTo>
                    <a:pt x="569396" y="1410867"/>
                  </a:moveTo>
                  <a:lnTo>
                    <a:pt x="549762" y="1323915"/>
                  </a:lnTo>
                  <a:lnTo>
                    <a:pt x="569396" y="1259402"/>
                  </a:lnTo>
                  <a:lnTo>
                    <a:pt x="563786" y="1051839"/>
                  </a:lnTo>
                  <a:lnTo>
                    <a:pt x="575006" y="1032205"/>
                  </a:lnTo>
                  <a:lnTo>
                    <a:pt x="549762" y="948058"/>
                  </a:lnTo>
                  <a:lnTo>
                    <a:pt x="577811" y="732080"/>
                  </a:lnTo>
                  <a:lnTo>
                    <a:pt x="580616" y="605859"/>
                  </a:lnTo>
                  <a:lnTo>
                    <a:pt x="619885" y="628298"/>
                  </a:lnTo>
                  <a:lnTo>
                    <a:pt x="639519" y="597444"/>
                  </a:lnTo>
                  <a:lnTo>
                    <a:pt x="670373" y="605859"/>
                  </a:lnTo>
                  <a:lnTo>
                    <a:pt x="709642" y="465613"/>
                  </a:lnTo>
                  <a:lnTo>
                    <a:pt x="684397" y="437564"/>
                  </a:lnTo>
                  <a:lnTo>
                    <a:pt x="636714" y="476833"/>
                  </a:lnTo>
                  <a:lnTo>
                    <a:pt x="572201" y="429150"/>
                  </a:lnTo>
                  <a:lnTo>
                    <a:pt x="448785" y="429150"/>
                  </a:lnTo>
                  <a:lnTo>
                    <a:pt x="378662" y="370247"/>
                  </a:lnTo>
                  <a:lnTo>
                    <a:pt x="319759" y="373051"/>
                  </a:lnTo>
                  <a:lnTo>
                    <a:pt x="294515" y="330978"/>
                  </a:lnTo>
                  <a:lnTo>
                    <a:pt x="218783" y="325368"/>
                  </a:lnTo>
                  <a:lnTo>
                    <a:pt x="204758" y="241221"/>
                  </a:lnTo>
                  <a:lnTo>
                    <a:pt x="157075" y="190732"/>
                  </a:lnTo>
                  <a:lnTo>
                    <a:pt x="157075" y="112195"/>
                  </a:lnTo>
                  <a:lnTo>
                    <a:pt x="134636" y="50487"/>
                  </a:lnTo>
                  <a:lnTo>
                    <a:pt x="145854" y="11218"/>
                  </a:lnTo>
                  <a:lnTo>
                    <a:pt x="95367" y="0"/>
                  </a:lnTo>
                  <a:lnTo>
                    <a:pt x="72928" y="28049"/>
                  </a:lnTo>
                  <a:lnTo>
                    <a:pt x="89757" y="115000"/>
                  </a:lnTo>
                  <a:lnTo>
                    <a:pt x="86952" y="187927"/>
                  </a:lnTo>
                  <a:lnTo>
                    <a:pt x="123416" y="241221"/>
                  </a:lnTo>
                  <a:lnTo>
                    <a:pt x="131831" y="274880"/>
                  </a:lnTo>
                  <a:lnTo>
                    <a:pt x="176709" y="294514"/>
                  </a:lnTo>
                  <a:lnTo>
                    <a:pt x="179514" y="333783"/>
                  </a:lnTo>
                  <a:lnTo>
                    <a:pt x="230002" y="403905"/>
                  </a:lnTo>
                  <a:lnTo>
                    <a:pt x="325369" y="431954"/>
                  </a:lnTo>
                  <a:lnTo>
                    <a:pt x="364638" y="451589"/>
                  </a:lnTo>
                  <a:lnTo>
                    <a:pt x="364638" y="546956"/>
                  </a:lnTo>
                  <a:lnTo>
                    <a:pt x="387077" y="611469"/>
                  </a:lnTo>
                  <a:lnTo>
                    <a:pt x="319759" y="673177"/>
                  </a:lnTo>
                  <a:lnTo>
                    <a:pt x="252442" y="687201"/>
                  </a:lnTo>
                  <a:lnTo>
                    <a:pt x="213173" y="765739"/>
                  </a:lnTo>
                  <a:lnTo>
                    <a:pt x="145855" y="771348"/>
                  </a:lnTo>
                  <a:lnTo>
                    <a:pt x="126221" y="810617"/>
                  </a:lnTo>
                  <a:lnTo>
                    <a:pt x="95367" y="813422"/>
                  </a:lnTo>
                  <a:lnTo>
                    <a:pt x="115001" y="863910"/>
                  </a:lnTo>
                  <a:lnTo>
                    <a:pt x="126221" y="939643"/>
                  </a:lnTo>
                  <a:lnTo>
                    <a:pt x="159880" y="1006961"/>
                  </a:lnTo>
                  <a:lnTo>
                    <a:pt x="140245" y="1046229"/>
                  </a:lnTo>
                  <a:lnTo>
                    <a:pt x="75732" y="1046229"/>
                  </a:lnTo>
                  <a:lnTo>
                    <a:pt x="28049" y="1091108"/>
                  </a:lnTo>
                  <a:lnTo>
                    <a:pt x="56098" y="1152816"/>
                  </a:lnTo>
                  <a:lnTo>
                    <a:pt x="16829" y="1158426"/>
                  </a:lnTo>
                  <a:lnTo>
                    <a:pt x="0" y="1208914"/>
                  </a:lnTo>
                  <a:lnTo>
                    <a:pt x="39269" y="1239768"/>
                  </a:lnTo>
                  <a:lnTo>
                    <a:pt x="28049" y="1298671"/>
                  </a:lnTo>
                  <a:lnTo>
                    <a:pt x="98172" y="1343550"/>
                  </a:lnTo>
                  <a:lnTo>
                    <a:pt x="140245" y="1354769"/>
                  </a:lnTo>
                  <a:lnTo>
                    <a:pt x="168294" y="1332330"/>
                  </a:lnTo>
                  <a:lnTo>
                    <a:pt x="196343" y="1354769"/>
                  </a:lnTo>
                  <a:lnTo>
                    <a:pt x="221588" y="1394038"/>
                  </a:lnTo>
                  <a:lnTo>
                    <a:pt x="420736" y="1410867"/>
                  </a:lnTo>
                  <a:lnTo>
                    <a:pt x="420736" y="1394038"/>
                  </a:lnTo>
                  <a:lnTo>
                    <a:pt x="445980" y="1396843"/>
                  </a:lnTo>
                  <a:lnTo>
                    <a:pt x="460005" y="1371599"/>
                  </a:lnTo>
                  <a:lnTo>
                    <a:pt x="569396" y="141086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5" name="Freeform 59">
              <a:extLst>
                <a:ext uri="{FF2B5EF4-FFF2-40B4-BE49-F238E27FC236}">
                  <a16:creationId xmlns:a16="http://schemas.microsoft.com/office/drawing/2014/main" id="{AF41AC74-34CC-427B-A085-4BFDAE1828DC}"/>
                </a:ext>
              </a:extLst>
            </p:cNvPr>
            <p:cNvSpPr/>
            <p:nvPr/>
          </p:nvSpPr>
          <p:spPr>
            <a:xfrm>
              <a:off x="3313113" y="2312988"/>
              <a:ext cx="939800" cy="906461"/>
            </a:xfrm>
            <a:custGeom>
              <a:avLst/>
              <a:gdLst>
                <a:gd name="connsiteX0" fmla="*/ 538542 w 956474"/>
                <a:gd name="connsiteY0" fmla="*/ 342199 h 920010"/>
                <a:gd name="connsiteX1" fmla="*/ 482444 w 956474"/>
                <a:gd name="connsiteY1" fmla="*/ 381467 h 920010"/>
                <a:gd name="connsiteX2" fmla="*/ 437566 w 956474"/>
                <a:gd name="connsiteY2" fmla="*/ 356223 h 920010"/>
                <a:gd name="connsiteX3" fmla="*/ 426346 w 956474"/>
                <a:gd name="connsiteY3" fmla="*/ 302930 h 920010"/>
                <a:gd name="connsiteX4" fmla="*/ 426346 w 956474"/>
                <a:gd name="connsiteY4" fmla="*/ 224393 h 920010"/>
                <a:gd name="connsiteX5" fmla="*/ 392687 w 956474"/>
                <a:gd name="connsiteY5" fmla="*/ 148660 h 920010"/>
                <a:gd name="connsiteX6" fmla="*/ 406712 w 956474"/>
                <a:gd name="connsiteY6" fmla="*/ 84147 h 920010"/>
                <a:gd name="connsiteX7" fmla="*/ 347808 w 956474"/>
                <a:gd name="connsiteY7" fmla="*/ 0 h 920010"/>
                <a:gd name="connsiteX8" fmla="*/ 274881 w 956474"/>
                <a:gd name="connsiteY8" fmla="*/ 129026 h 920010"/>
                <a:gd name="connsiteX9" fmla="*/ 44878 w 956474"/>
                <a:gd name="connsiteY9" fmla="*/ 342199 h 920010"/>
                <a:gd name="connsiteX10" fmla="*/ 8415 w 956474"/>
                <a:gd name="connsiteY10" fmla="*/ 333784 h 920010"/>
                <a:gd name="connsiteX11" fmla="*/ 0 w 956474"/>
                <a:gd name="connsiteY11" fmla="*/ 468420 h 920010"/>
                <a:gd name="connsiteX12" fmla="*/ 95367 w 956474"/>
                <a:gd name="connsiteY12" fmla="*/ 575006 h 920010"/>
                <a:gd name="connsiteX13" fmla="*/ 173904 w 956474"/>
                <a:gd name="connsiteY13" fmla="*/ 535737 h 920010"/>
                <a:gd name="connsiteX14" fmla="*/ 204758 w 956474"/>
                <a:gd name="connsiteY14" fmla="*/ 577811 h 920010"/>
                <a:gd name="connsiteX15" fmla="*/ 193539 w 956474"/>
                <a:gd name="connsiteY15" fmla="*/ 617080 h 920010"/>
                <a:gd name="connsiteX16" fmla="*/ 218783 w 956474"/>
                <a:gd name="connsiteY16" fmla="*/ 661958 h 920010"/>
                <a:gd name="connsiteX17" fmla="*/ 190734 w 956474"/>
                <a:gd name="connsiteY17" fmla="*/ 715251 h 920010"/>
                <a:gd name="connsiteX18" fmla="*/ 235612 w 956474"/>
                <a:gd name="connsiteY18" fmla="*/ 762935 h 920010"/>
                <a:gd name="connsiteX19" fmla="*/ 300125 w 956474"/>
                <a:gd name="connsiteY19" fmla="*/ 754520 h 920010"/>
                <a:gd name="connsiteX20" fmla="*/ 359028 w 956474"/>
                <a:gd name="connsiteY20" fmla="*/ 821838 h 920010"/>
                <a:gd name="connsiteX21" fmla="*/ 395492 w 956474"/>
                <a:gd name="connsiteY21" fmla="*/ 827448 h 920010"/>
                <a:gd name="connsiteX22" fmla="*/ 440370 w 956474"/>
                <a:gd name="connsiteY22" fmla="*/ 793789 h 920010"/>
                <a:gd name="connsiteX23" fmla="*/ 476834 w 956474"/>
                <a:gd name="connsiteY23" fmla="*/ 816228 h 920010"/>
                <a:gd name="connsiteX24" fmla="*/ 538542 w 956474"/>
                <a:gd name="connsiteY24" fmla="*/ 824643 h 920010"/>
                <a:gd name="connsiteX25" fmla="*/ 594640 w 956474"/>
                <a:gd name="connsiteY25" fmla="*/ 849887 h 920010"/>
                <a:gd name="connsiteX26" fmla="*/ 617080 w 956474"/>
                <a:gd name="connsiteY26" fmla="*/ 835862 h 920010"/>
                <a:gd name="connsiteX27" fmla="*/ 698422 w 956474"/>
                <a:gd name="connsiteY27" fmla="*/ 841472 h 920010"/>
                <a:gd name="connsiteX28" fmla="*/ 762935 w 956474"/>
                <a:gd name="connsiteY28" fmla="*/ 807813 h 920010"/>
                <a:gd name="connsiteX29" fmla="*/ 779764 w 956474"/>
                <a:gd name="connsiteY29" fmla="*/ 880741 h 920010"/>
                <a:gd name="connsiteX30" fmla="*/ 799399 w 956474"/>
                <a:gd name="connsiteY30" fmla="*/ 886351 h 920010"/>
                <a:gd name="connsiteX31" fmla="*/ 855497 w 956474"/>
                <a:gd name="connsiteY31" fmla="*/ 920010 h 920010"/>
                <a:gd name="connsiteX32" fmla="*/ 917205 w 956474"/>
                <a:gd name="connsiteY32" fmla="*/ 900375 h 920010"/>
                <a:gd name="connsiteX33" fmla="*/ 931229 w 956474"/>
                <a:gd name="connsiteY33" fmla="*/ 841472 h 920010"/>
                <a:gd name="connsiteX34" fmla="*/ 908790 w 956474"/>
                <a:gd name="connsiteY34" fmla="*/ 788179 h 920010"/>
                <a:gd name="connsiteX35" fmla="*/ 917205 w 956474"/>
                <a:gd name="connsiteY35" fmla="*/ 737691 h 920010"/>
                <a:gd name="connsiteX36" fmla="*/ 908790 w 956474"/>
                <a:gd name="connsiteY36" fmla="*/ 715251 h 920010"/>
                <a:gd name="connsiteX37" fmla="*/ 956474 w 956474"/>
                <a:gd name="connsiteY37" fmla="*/ 670373 h 920010"/>
                <a:gd name="connsiteX38" fmla="*/ 925620 w 956474"/>
                <a:gd name="connsiteY38" fmla="*/ 589031 h 920010"/>
                <a:gd name="connsiteX39" fmla="*/ 737691 w 956474"/>
                <a:gd name="connsiteY39" fmla="*/ 580616 h 920010"/>
                <a:gd name="connsiteX40" fmla="*/ 712447 w 956474"/>
                <a:gd name="connsiteY40" fmla="*/ 546957 h 920010"/>
                <a:gd name="connsiteX41" fmla="*/ 690007 w 956474"/>
                <a:gd name="connsiteY41" fmla="*/ 527323 h 920010"/>
                <a:gd name="connsiteX42" fmla="*/ 661958 w 956474"/>
                <a:gd name="connsiteY42" fmla="*/ 549762 h 920010"/>
                <a:gd name="connsiteX43" fmla="*/ 552567 w 956474"/>
                <a:gd name="connsiteY43" fmla="*/ 485249 h 920010"/>
                <a:gd name="connsiteX44" fmla="*/ 549762 w 956474"/>
                <a:gd name="connsiteY44" fmla="*/ 429151 h 920010"/>
                <a:gd name="connsiteX45" fmla="*/ 516103 w 956474"/>
                <a:gd name="connsiteY45" fmla="*/ 389882 h 920010"/>
                <a:gd name="connsiteX46" fmla="*/ 538542 w 956474"/>
                <a:gd name="connsiteY46" fmla="*/ 342199 h 92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56474" h="920010">
                  <a:moveTo>
                    <a:pt x="538542" y="342199"/>
                  </a:moveTo>
                  <a:lnTo>
                    <a:pt x="482444" y="381467"/>
                  </a:lnTo>
                  <a:lnTo>
                    <a:pt x="437566" y="356223"/>
                  </a:lnTo>
                  <a:lnTo>
                    <a:pt x="426346" y="302930"/>
                  </a:lnTo>
                  <a:lnTo>
                    <a:pt x="426346" y="224393"/>
                  </a:lnTo>
                  <a:lnTo>
                    <a:pt x="392687" y="148660"/>
                  </a:lnTo>
                  <a:lnTo>
                    <a:pt x="406712" y="84147"/>
                  </a:lnTo>
                  <a:lnTo>
                    <a:pt x="347808" y="0"/>
                  </a:lnTo>
                  <a:lnTo>
                    <a:pt x="274881" y="129026"/>
                  </a:lnTo>
                  <a:lnTo>
                    <a:pt x="44878" y="342199"/>
                  </a:lnTo>
                  <a:lnTo>
                    <a:pt x="8415" y="333784"/>
                  </a:lnTo>
                  <a:lnTo>
                    <a:pt x="0" y="468420"/>
                  </a:lnTo>
                  <a:lnTo>
                    <a:pt x="95367" y="575006"/>
                  </a:lnTo>
                  <a:lnTo>
                    <a:pt x="173904" y="535737"/>
                  </a:lnTo>
                  <a:lnTo>
                    <a:pt x="204758" y="577811"/>
                  </a:lnTo>
                  <a:lnTo>
                    <a:pt x="193539" y="617080"/>
                  </a:lnTo>
                  <a:lnTo>
                    <a:pt x="218783" y="661958"/>
                  </a:lnTo>
                  <a:lnTo>
                    <a:pt x="190734" y="715251"/>
                  </a:lnTo>
                  <a:lnTo>
                    <a:pt x="235612" y="762935"/>
                  </a:lnTo>
                  <a:lnTo>
                    <a:pt x="300125" y="754520"/>
                  </a:lnTo>
                  <a:lnTo>
                    <a:pt x="359028" y="821838"/>
                  </a:lnTo>
                  <a:lnTo>
                    <a:pt x="395492" y="827448"/>
                  </a:lnTo>
                  <a:lnTo>
                    <a:pt x="440370" y="793789"/>
                  </a:lnTo>
                  <a:lnTo>
                    <a:pt x="476834" y="816228"/>
                  </a:lnTo>
                  <a:lnTo>
                    <a:pt x="538542" y="824643"/>
                  </a:lnTo>
                  <a:lnTo>
                    <a:pt x="594640" y="849887"/>
                  </a:lnTo>
                  <a:lnTo>
                    <a:pt x="617080" y="835862"/>
                  </a:lnTo>
                  <a:lnTo>
                    <a:pt x="698422" y="841472"/>
                  </a:lnTo>
                  <a:lnTo>
                    <a:pt x="762935" y="807813"/>
                  </a:lnTo>
                  <a:lnTo>
                    <a:pt x="779764" y="880741"/>
                  </a:lnTo>
                  <a:lnTo>
                    <a:pt x="799399" y="886351"/>
                  </a:lnTo>
                  <a:lnTo>
                    <a:pt x="855497" y="920010"/>
                  </a:lnTo>
                  <a:lnTo>
                    <a:pt x="917205" y="900375"/>
                  </a:lnTo>
                  <a:lnTo>
                    <a:pt x="931229" y="841472"/>
                  </a:lnTo>
                  <a:lnTo>
                    <a:pt x="908790" y="788179"/>
                  </a:lnTo>
                  <a:lnTo>
                    <a:pt x="917205" y="737691"/>
                  </a:lnTo>
                  <a:lnTo>
                    <a:pt x="908790" y="715251"/>
                  </a:lnTo>
                  <a:lnTo>
                    <a:pt x="956474" y="670373"/>
                  </a:lnTo>
                  <a:lnTo>
                    <a:pt x="925620" y="589031"/>
                  </a:lnTo>
                  <a:lnTo>
                    <a:pt x="737691" y="580616"/>
                  </a:lnTo>
                  <a:lnTo>
                    <a:pt x="712447" y="546957"/>
                  </a:lnTo>
                  <a:lnTo>
                    <a:pt x="690007" y="527323"/>
                  </a:lnTo>
                  <a:lnTo>
                    <a:pt x="661958" y="549762"/>
                  </a:lnTo>
                  <a:lnTo>
                    <a:pt x="552567" y="485249"/>
                  </a:lnTo>
                  <a:lnTo>
                    <a:pt x="549762" y="429151"/>
                  </a:lnTo>
                  <a:lnTo>
                    <a:pt x="516103" y="389882"/>
                  </a:lnTo>
                  <a:lnTo>
                    <a:pt x="538542" y="342199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6" name="Freeform 60">
              <a:extLst>
                <a:ext uri="{FF2B5EF4-FFF2-40B4-BE49-F238E27FC236}">
                  <a16:creationId xmlns:a16="http://schemas.microsoft.com/office/drawing/2014/main" id="{8ADDC2ED-F2CF-4C37-AC60-EC022C2EBCAF}"/>
                </a:ext>
              </a:extLst>
            </p:cNvPr>
            <p:cNvSpPr/>
            <p:nvPr/>
          </p:nvSpPr>
          <p:spPr>
            <a:xfrm>
              <a:off x="3560763" y="1474788"/>
              <a:ext cx="649287" cy="1212850"/>
            </a:xfrm>
            <a:custGeom>
              <a:avLst/>
              <a:gdLst>
                <a:gd name="connsiteX0" fmla="*/ 350613 w 659153"/>
                <a:gd name="connsiteY0" fmla="*/ 25244 h 1231354"/>
                <a:gd name="connsiteX1" fmla="*/ 291710 w 659153"/>
                <a:gd name="connsiteY1" fmla="*/ 33659 h 1231354"/>
                <a:gd name="connsiteX2" fmla="*/ 238417 w 659153"/>
                <a:gd name="connsiteY2" fmla="*/ 0 h 1231354"/>
                <a:gd name="connsiteX3" fmla="*/ 201953 w 659153"/>
                <a:gd name="connsiteY3" fmla="*/ 47683 h 1231354"/>
                <a:gd name="connsiteX4" fmla="*/ 187928 w 659153"/>
                <a:gd name="connsiteY4" fmla="*/ 115001 h 1231354"/>
                <a:gd name="connsiteX5" fmla="*/ 100976 w 659153"/>
                <a:gd name="connsiteY5" fmla="*/ 151465 h 1231354"/>
                <a:gd name="connsiteX6" fmla="*/ 100976 w 659153"/>
                <a:gd name="connsiteY6" fmla="*/ 182319 h 1231354"/>
                <a:gd name="connsiteX7" fmla="*/ 154270 w 659153"/>
                <a:gd name="connsiteY7" fmla="*/ 210368 h 1231354"/>
                <a:gd name="connsiteX8" fmla="*/ 137440 w 659153"/>
                <a:gd name="connsiteY8" fmla="*/ 302930 h 1231354"/>
                <a:gd name="connsiteX9" fmla="*/ 112196 w 659153"/>
                <a:gd name="connsiteY9" fmla="*/ 308540 h 1231354"/>
                <a:gd name="connsiteX10" fmla="*/ 89757 w 659153"/>
                <a:gd name="connsiteY10" fmla="*/ 283295 h 1231354"/>
                <a:gd name="connsiteX11" fmla="*/ 0 w 659153"/>
                <a:gd name="connsiteY11" fmla="*/ 375857 h 1231354"/>
                <a:gd name="connsiteX12" fmla="*/ 36463 w 659153"/>
                <a:gd name="connsiteY12" fmla="*/ 437565 h 1231354"/>
                <a:gd name="connsiteX13" fmla="*/ 84147 w 659153"/>
                <a:gd name="connsiteY13" fmla="*/ 493664 h 1231354"/>
                <a:gd name="connsiteX14" fmla="*/ 78537 w 659153"/>
                <a:gd name="connsiteY14" fmla="*/ 544152 h 1231354"/>
                <a:gd name="connsiteX15" fmla="*/ 140245 w 659153"/>
                <a:gd name="connsiteY15" fmla="*/ 594640 h 1231354"/>
                <a:gd name="connsiteX16" fmla="*/ 143050 w 659153"/>
                <a:gd name="connsiteY16" fmla="*/ 639519 h 1231354"/>
                <a:gd name="connsiteX17" fmla="*/ 227197 w 659153"/>
                <a:gd name="connsiteY17" fmla="*/ 667568 h 1231354"/>
                <a:gd name="connsiteX18" fmla="*/ 207563 w 659153"/>
                <a:gd name="connsiteY18" fmla="*/ 698422 h 1231354"/>
                <a:gd name="connsiteX19" fmla="*/ 148660 w 659153"/>
                <a:gd name="connsiteY19" fmla="*/ 687202 h 1231354"/>
                <a:gd name="connsiteX20" fmla="*/ 106586 w 659153"/>
                <a:gd name="connsiteY20" fmla="*/ 690007 h 1231354"/>
                <a:gd name="connsiteX21" fmla="*/ 98171 w 659153"/>
                <a:gd name="connsiteY21" fmla="*/ 720861 h 1231354"/>
                <a:gd name="connsiteX22" fmla="*/ 106586 w 659153"/>
                <a:gd name="connsiteY22" fmla="*/ 849887 h 1231354"/>
                <a:gd name="connsiteX23" fmla="*/ 148660 w 659153"/>
                <a:gd name="connsiteY23" fmla="*/ 931229 h 1231354"/>
                <a:gd name="connsiteX24" fmla="*/ 143050 w 659153"/>
                <a:gd name="connsiteY24" fmla="*/ 1001352 h 1231354"/>
                <a:gd name="connsiteX25" fmla="*/ 173904 w 659153"/>
                <a:gd name="connsiteY25" fmla="*/ 1088304 h 1231354"/>
                <a:gd name="connsiteX26" fmla="*/ 171099 w 659153"/>
                <a:gd name="connsiteY26" fmla="*/ 1206110 h 1231354"/>
                <a:gd name="connsiteX27" fmla="*/ 227197 w 659153"/>
                <a:gd name="connsiteY27" fmla="*/ 1231354 h 1231354"/>
                <a:gd name="connsiteX28" fmla="*/ 288905 w 659153"/>
                <a:gd name="connsiteY28" fmla="*/ 1203305 h 1231354"/>
                <a:gd name="connsiteX29" fmla="*/ 322564 w 659153"/>
                <a:gd name="connsiteY29" fmla="*/ 1189281 h 1231354"/>
                <a:gd name="connsiteX30" fmla="*/ 305735 w 659153"/>
                <a:gd name="connsiteY30" fmla="*/ 1169646 h 1231354"/>
                <a:gd name="connsiteX31" fmla="*/ 305735 w 659153"/>
                <a:gd name="connsiteY31" fmla="*/ 1121963 h 1231354"/>
                <a:gd name="connsiteX32" fmla="*/ 350613 w 659153"/>
                <a:gd name="connsiteY32" fmla="*/ 1085499 h 1231354"/>
                <a:gd name="connsiteX33" fmla="*/ 423541 w 659153"/>
                <a:gd name="connsiteY33" fmla="*/ 1077084 h 1231354"/>
                <a:gd name="connsiteX34" fmla="*/ 423541 w 659153"/>
                <a:gd name="connsiteY34" fmla="*/ 1040621 h 1231354"/>
                <a:gd name="connsiteX35" fmla="*/ 384272 w 659153"/>
                <a:gd name="connsiteY35" fmla="*/ 962083 h 1231354"/>
                <a:gd name="connsiteX36" fmla="*/ 375857 w 659153"/>
                <a:gd name="connsiteY36" fmla="*/ 911595 h 1231354"/>
                <a:gd name="connsiteX37" fmla="*/ 353418 w 659153"/>
                <a:gd name="connsiteY37" fmla="*/ 852692 h 1231354"/>
                <a:gd name="connsiteX38" fmla="*/ 406711 w 659153"/>
                <a:gd name="connsiteY38" fmla="*/ 838667 h 1231354"/>
                <a:gd name="connsiteX39" fmla="*/ 415126 w 659153"/>
                <a:gd name="connsiteY39" fmla="*/ 807813 h 1231354"/>
                <a:gd name="connsiteX40" fmla="*/ 474029 w 659153"/>
                <a:gd name="connsiteY40" fmla="*/ 807813 h 1231354"/>
                <a:gd name="connsiteX41" fmla="*/ 518908 w 659153"/>
                <a:gd name="connsiteY41" fmla="*/ 726471 h 1231354"/>
                <a:gd name="connsiteX42" fmla="*/ 589030 w 659153"/>
                <a:gd name="connsiteY42" fmla="*/ 709641 h 1231354"/>
                <a:gd name="connsiteX43" fmla="*/ 659153 w 659153"/>
                <a:gd name="connsiteY43" fmla="*/ 647934 h 1231354"/>
                <a:gd name="connsiteX44" fmla="*/ 628299 w 659153"/>
                <a:gd name="connsiteY44" fmla="*/ 583421 h 1231354"/>
                <a:gd name="connsiteX45" fmla="*/ 625494 w 659153"/>
                <a:gd name="connsiteY45" fmla="*/ 479639 h 1231354"/>
                <a:gd name="connsiteX46" fmla="*/ 479639 w 659153"/>
                <a:gd name="connsiteY46" fmla="*/ 437565 h 1231354"/>
                <a:gd name="connsiteX47" fmla="*/ 448785 w 659153"/>
                <a:gd name="connsiteY47" fmla="*/ 370248 h 1231354"/>
                <a:gd name="connsiteX48" fmla="*/ 431955 w 659153"/>
                <a:gd name="connsiteY48" fmla="*/ 322564 h 1231354"/>
                <a:gd name="connsiteX49" fmla="*/ 395492 w 659153"/>
                <a:gd name="connsiteY49" fmla="*/ 311345 h 1231354"/>
                <a:gd name="connsiteX50" fmla="*/ 384272 w 659153"/>
                <a:gd name="connsiteY50" fmla="*/ 252441 h 1231354"/>
                <a:gd name="connsiteX51" fmla="*/ 359028 w 659153"/>
                <a:gd name="connsiteY51" fmla="*/ 218783 h 1231354"/>
                <a:gd name="connsiteX52" fmla="*/ 353418 w 659153"/>
                <a:gd name="connsiteY52" fmla="*/ 129026 h 1231354"/>
                <a:gd name="connsiteX53" fmla="*/ 350613 w 659153"/>
                <a:gd name="connsiteY53" fmla="*/ 25244 h 123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153" h="1231354">
                  <a:moveTo>
                    <a:pt x="350613" y="25244"/>
                  </a:moveTo>
                  <a:lnTo>
                    <a:pt x="291710" y="33659"/>
                  </a:lnTo>
                  <a:lnTo>
                    <a:pt x="238417" y="0"/>
                  </a:lnTo>
                  <a:lnTo>
                    <a:pt x="201953" y="47683"/>
                  </a:lnTo>
                  <a:lnTo>
                    <a:pt x="187928" y="115001"/>
                  </a:lnTo>
                  <a:lnTo>
                    <a:pt x="100976" y="151465"/>
                  </a:lnTo>
                  <a:lnTo>
                    <a:pt x="100976" y="182319"/>
                  </a:lnTo>
                  <a:lnTo>
                    <a:pt x="154270" y="210368"/>
                  </a:lnTo>
                  <a:lnTo>
                    <a:pt x="137440" y="302930"/>
                  </a:lnTo>
                  <a:lnTo>
                    <a:pt x="112196" y="308540"/>
                  </a:lnTo>
                  <a:lnTo>
                    <a:pt x="89757" y="283295"/>
                  </a:lnTo>
                  <a:lnTo>
                    <a:pt x="0" y="375857"/>
                  </a:lnTo>
                  <a:lnTo>
                    <a:pt x="36463" y="437565"/>
                  </a:lnTo>
                  <a:lnTo>
                    <a:pt x="84147" y="493664"/>
                  </a:lnTo>
                  <a:lnTo>
                    <a:pt x="78537" y="544152"/>
                  </a:lnTo>
                  <a:lnTo>
                    <a:pt x="140245" y="594640"/>
                  </a:lnTo>
                  <a:lnTo>
                    <a:pt x="143050" y="639519"/>
                  </a:lnTo>
                  <a:lnTo>
                    <a:pt x="227197" y="667568"/>
                  </a:lnTo>
                  <a:lnTo>
                    <a:pt x="207563" y="698422"/>
                  </a:lnTo>
                  <a:lnTo>
                    <a:pt x="148660" y="687202"/>
                  </a:lnTo>
                  <a:lnTo>
                    <a:pt x="106586" y="690007"/>
                  </a:lnTo>
                  <a:lnTo>
                    <a:pt x="98171" y="720861"/>
                  </a:lnTo>
                  <a:lnTo>
                    <a:pt x="106586" y="849887"/>
                  </a:lnTo>
                  <a:lnTo>
                    <a:pt x="148660" y="931229"/>
                  </a:lnTo>
                  <a:lnTo>
                    <a:pt x="143050" y="1001352"/>
                  </a:lnTo>
                  <a:lnTo>
                    <a:pt x="173904" y="1088304"/>
                  </a:lnTo>
                  <a:lnTo>
                    <a:pt x="171099" y="1206110"/>
                  </a:lnTo>
                  <a:lnTo>
                    <a:pt x="227197" y="1231354"/>
                  </a:lnTo>
                  <a:lnTo>
                    <a:pt x="288905" y="1203305"/>
                  </a:lnTo>
                  <a:lnTo>
                    <a:pt x="322564" y="1189281"/>
                  </a:lnTo>
                  <a:lnTo>
                    <a:pt x="305735" y="1169646"/>
                  </a:lnTo>
                  <a:lnTo>
                    <a:pt x="305735" y="1121963"/>
                  </a:lnTo>
                  <a:lnTo>
                    <a:pt x="350613" y="1085499"/>
                  </a:lnTo>
                  <a:lnTo>
                    <a:pt x="423541" y="1077084"/>
                  </a:lnTo>
                  <a:lnTo>
                    <a:pt x="423541" y="1040621"/>
                  </a:lnTo>
                  <a:lnTo>
                    <a:pt x="384272" y="962083"/>
                  </a:lnTo>
                  <a:lnTo>
                    <a:pt x="375857" y="911595"/>
                  </a:lnTo>
                  <a:lnTo>
                    <a:pt x="353418" y="852692"/>
                  </a:lnTo>
                  <a:lnTo>
                    <a:pt x="406711" y="838667"/>
                  </a:lnTo>
                  <a:lnTo>
                    <a:pt x="415126" y="807813"/>
                  </a:lnTo>
                  <a:lnTo>
                    <a:pt x="474029" y="807813"/>
                  </a:lnTo>
                  <a:lnTo>
                    <a:pt x="518908" y="726471"/>
                  </a:lnTo>
                  <a:lnTo>
                    <a:pt x="589030" y="709641"/>
                  </a:lnTo>
                  <a:lnTo>
                    <a:pt x="659153" y="647934"/>
                  </a:lnTo>
                  <a:lnTo>
                    <a:pt x="628299" y="583421"/>
                  </a:lnTo>
                  <a:lnTo>
                    <a:pt x="625494" y="479639"/>
                  </a:lnTo>
                  <a:lnTo>
                    <a:pt x="479639" y="437565"/>
                  </a:lnTo>
                  <a:lnTo>
                    <a:pt x="448785" y="370248"/>
                  </a:lnTo>
                  <a:lnTo>
                    <a:pt x="431955" y="322564"/>
                  </a:lnTo>
                  <a:lnTo>
                    <a:pt x="395492" y="311345"/>
                  </a:lnTo>
                  <a:lnTo>
                    <a:pt x="384272" y="252441"/>
                  </a:lnTo>
                  <a:lnTo>
                    <a:pt x="359028" y="218783"/>
                  </a:lnTo>
                  <a:lnTo>
                    <a:pt x="353418" y="129026"/>
                  </a:lnTo>
                  <a:lnTo>
                    <a:pt x="350613" y="252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7" name="Freeform 61">
              <a:extLst>
                <a:ext uri="{FF2B5EF4-FFF2-40B4-BE49-F238E27FC236}">
                  <a16:creationId xmlns:a16="http://schemas.microsoft.com/office/drawing/2014/main" id="{D0D7A078-8927-447B-88E7-B207B25FA752}"/>
                </a:ext>
              </a:extLst>
            </p:cNvPr>
            <p:cNvSpPr/>
            <p:nvPr/>
          </p:nvSpPr>
          <p:spPr>
            <a:xfrm>
              <a:off x="2919413" y="911225"/>
              <a:ext cx="976312" cy="1395413"/>
            </a:xfrm>
            <a:custGeom>
              <a:avLst/>
              <a:gdLst>
                <a:gd name="connsiteX0" fmla="*/ 990132 w 990132"/>
                <a:gd name="connsiteY0" fmla="*/ 589030 h 1416478"/>
                <a:gd name="connsiteX1" fmla="*/ 894766 w 990132"/>
                <a:gd name="connsiteY1" fmla="*/ 457200 h 1416478"/>
                <a:gd name="connsiteX2" fmla="*/ 875131 w 990132"/>
                <a:gd name="connsiteY2" fmla="*/ 440370 h 1416478"/>
                <a:gd name="connsiteX3" fmla="*/ 732081 w 990132"/>
                <a:gd name="connsiteY3" fmla="*/ 176709 h 1416478"/>
                <a:gd name="connsiteX4" fmla="*/ 583421 w 990132"/>
                <a:gd name="connsiteY4" fmla="*/ 39268 h 1416478"/>
                <a:gd name="connsiteX5" fmla="*/ 423541 w 990132"/>
                <a:gd name="connsiteY5" fmla="*/ 30854 h 1416478"/>
                <a:gd name="connsiteX6" fmla="*/ 389882 w 990132"/>
                <a:gd name="connsiteY6" fmla="*/ 0 h 1416478"/>
                <a:gd name="connsiteX7" fmla="*/ 370248 w 990132"/>
                <a:gd name="connsiteY7" fmla="*/ 30854 h 1416478"/>
                <a:gd name="connsiteX8" fmla="*/ 314150 w 990132"/>
                <a:gd name="connsiteY8" fmla="*/ 42073 h 1416478"/>
                <a:gd name="connsiteX9" fmla="*/ 260856 w 990132"/>
                <a:gd name="connsiteY9" fmla="*/ 157074 h 1416478"/>
                <a:gd name="connsiteX10" fmla="*/ 263661 w 990132"/>
                <a:gd name="connsiteY10" fmla="*/ 187928 h 1416478"/>
                <a:gd name="connsiteX11" fmla="*/ 193539 w 990132"/>
                <a:gd name="connsiteY11" fmla="*/ 252441 h 1416478"/>
                <a:gd name="connsiteX12" fmla="*/ 151465 w 990132"/>
                <a:gd name="connsiteY12" fmla="*/ 258051 h 1416478"/>
                <a:gd name="connsiteX13" fmla="*/ 0 w 990132"/>
                <a:gd name="connsiteY13" fmla="*/ 516103 h 1416478"/>
                <a:gd name="connsiteX14" fmla="*/ 58903 w 990132"/>
                <a:gd name="connsiteY14" fmla="*/ 877936 h 1416478"/>
                <a:gd name="connsiteX15" fmla="*/ 140245 w 990132"/>
                <a:gd name="connsiteY15" fmla="*/ 945254 h 1416478"/>
                <a:gd name="connsiteX16" fmla="*/ 137440 w 990132"/>
                <a:gd name="connsiteY16" fmla="*/ 1124768 h 1416478"/>
                <a:gd name="connsiteX17" fmla="*/ 106586 w 990132"/>
                <a:gd name="connsiteY17" fmla="*/ 1172451 h 1416478"/>
                <a:gd name="connsiteX18" fmla="*/ 109391 w 990132"/>
                <a:gd name="connsiteY18" fmla="*/ 1197695 h 1416478"/>
                <a:gd name="connsiteX19" fmla="*/ 98172 w 990132"/>
                <a:gd name="connsiteY19" fmla="*/ 1234159 h 1416478"/>
                <a:gd name="connsiteX20" fmla="*/ 145855 w 990132"/>
                <a:gd name="connsiteY20" fmla="*/ 1301477 h 1416478"/>
                <a:gd name="connsiteX21" fmla="*/ 154270 w 990132"/>
                <a:gd name="connsiteY21" fmla="*/ 1351965 h 1416478"/>
                <a:gd name="connsiteX22" fmla="*/ 230002 w 990132"/>
                <a:gd name="connsiteY22" fmla="*/ 1382819 h 1416478"/>
                <a:gd name="connsiteX23" fmla="*/ 297320 w 990132"/>
                <a:gd name="connsiteY23" fmla="*/ 1304282 h 1416478"/>
                <a:gd name="connsiteX24" fmla="*/ 305735 w 990132"/>
                <a:gd name="connsiteY24" fmla="*/ 1276233 h 1416478"/>
                <a:gd name="connsiteX25" fmla="*/ 440371 w 990132"/>
                <a:gd name="connsiteY25" fmla="*/ 1279038 h 1416478"/>
                <a:gd name="connsiteX26" fmla="*/ 538542 w 990132"/>
                <a:gd name="connsiteY26" fmla="*/ 1335136 h 1416478"/>
                <a:gd name="connsiteX27" fmla="*/ 560982 w 990132"/>
                <a:gd name="connsiteY27" fmla="*/ 1382819 h 1416478"/>
                <a:gd name="connsiteX28" fmla="*/ 645129 w 990132"/>
                <a:gd name="connsiteY28" fmla="*/ 1357575 h 1416478"/>
                <a:gd name="connsiteX29" fmla="*/ 684398 w 990132"/>
                <a:gd name="connsiteY29" fmla="*/ 1416478 h 1416478"/>
                <a:gd name="connsiteX30" fmla="*/ 760130 w 990132"/>
                <a:gd name="connsiteY30" fmla="*/ 1408063 h 1416478"/>
                <a:gd name="connsiteX31" fmla="*/ 748910 w 990132"/>
                <a:gd name="connsiteY31" fmla="*/ 1304282 h 1416478"/>
                <a:gd name="connsiteX32" fmla="*/ 751715 w 990132"/>
                <a:gd name="connsiteY32" fmla="*/ 1253793 h 1416478"/>
                <a:gd name="connsiteX33" fmla="*/ 855497 w 990132"/>
                <a:gd name="connsiteY33" fmla="*/ 1265013 h 1416478"/>
                <a:gd name="connsiteX34" fmla="*/ 883546 w 990132"/>
                <a:gd name="connsiteY34" fmla="*/ 1236964 h 1416478"/>
                <a:gd name="connsiteX35" fmla="*/ 793789 w 990132"/>
                <a:gd name="connsiteY35" fmla="*/ 1206110 h 1416478"/>
                <a:gd name="connsiteX36" fmla="*/ 785374 w 990132"/>
                <a:gd name="connsiteY36" fmla="*/ 1152817 h 1416478"/>
                <a:gd name="connsiteX37" fmla="*/ 737691 w 990132"/>
                <a:gd name="connsiteY37" fmla="*/ 1119158 h 1416478"/>
                <a:gd name="connsiteX38" fmla="*/ 729276 w 990132"/>
                <a:gd name="connsiteY38" fmla="*/ 1060255 h 1416478"/>
                <a:gd name="connsiteX39" fmla="*/ 645129 w 990132"/>
                <a:gd name="connsiteY39" fmla="*/ 950863 h 1416478"/>
                <a:gd name="connsiteX40" fmla="*/ 740496 w 990132"/>
                <a:gd name="connsiteY40" fmla="*/ 849887 h 1416478"/>
                <a:gd name="connsiteX41" fmla="*/ 765740 w 990132"/>
                <a:gd name="connsiteY41" fmla="*/ 872326 h 1416478"/>
                <a:gd name="connsiteX42" fmla="*/ 790984 w 990132"/>
                <a:gd name="connsiteY42" fmla="*/ 869521 h 1416478"/>
                <a:gd name="connsiteX43" fmla="*/ 796594 w 990132"/>
                <a:gd name="connsiteY43" fmla="*/ 788179 h 1416478"/>
                <a:gd name="connsiteX44" fmla="*/ 746105 w 990132"/>
                <a:gd name="connsiteY44" fmla="*/ 760130 h 1416478"/>
                <a:gd name="connsiteX45" fmla="*/ 757325 w 990132"/>
                <a:gd name="connsiteY45" fmla="*/ 734885 h 1416478"/>
                <a:gd name="connsiteX46" fmla="*/ 838667 w 990132"/>
                <a:gd name="connsiteY46" fmla="*/ 673177 h 1416478"/>
                <a:gd name="connsiteX47" fmla="*/ 852692 w 990132"/>
                <a:gd name="connsiteY47" fmla="*/ 605860 h 1416478"/>
                <a:gd name="connsiteX48" fmla="*/ 886351 w 990132"/>
                <a:gd name="connsiteY48" fmla="*/ 575006 h 1416478"/>
                <a:gd name="connsiteX49" fmla="*/ 942449 w 990132"/>
                <a:gd name="connsiteY49" fmla="*/ 605860 h 1416478"/>
                <a:gd name="connsiteX50" fmla="*/ 990132 w 990132"/>
                <a:gd name="connsiteY50" fmla="*/ 589030 h 141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90132" h="1416478">
                  <a:moveTo>
                    <a:pt x="990132" y="589030"/>
                  </a:moveTo>
                  <a:lnTo>
                    <a:pt x="894766" y="457200"/>
                  </a:lnTo>
                  <a:lnTo>
                    <a:pt x="875131" y="440370"/>
                  </a:lnTo>
                  <a:lnTo>
                    <a:pt x="732081" y="176709"/>
                  </a:lnTo>
                  <a:lnTo>
                    <a:pt x="583421" y="39268"/>
                  </a:lnTo>
                  <a:lnTo>
                    <a:pt x="423541" y="30854"/>
                  </a:lnTo>
                  <a:lnTo>
                    <a:pt x="389882" y="0"/>
                  </a:lnTo>
                  <a:lnTo>
                    <a:pt x="370248" y="30854"/>
                  </a:lnTo>
                  <a:lnTo>
                    <a:pt x="314150" y="42073"/>
                  </a:lnTo>
                  <a:lnTo>
                    <a:pt x="260856" y="157074"/>
                  </a:lnTo>
                  <a:lnTo>
                    <a:pt x="263661" y="187928"/>
                  </a:lnTo>
                  <a:lnTo>
                    <a:pt x="193539" y="252441"/>
                  </a:lnTo>
                  <a:lnTo>
                    <a:pt x="151465" y="258051"/>
                  </a:lnTo>
                  <a:lnTo>
                    <a:pt x="0" y="516103"/>
                  </a:lnTo>
                  <a:lnTo>
                    <a:pt x="58903" y="877936"/>
                  </a:lnTo>
                  <a:lnTo>
                    <a:pt x="140245" y="945254"/>
                  </a:lnTo>
                  <a:lnTo>
                    <a:pt x="137440" y="1124768"/>
                  </a:lnTo>
                  <a:lnTo>
                    <a:pt x="106586" y="1172451"/>
                  </a:lnTo>
                  <a:lnTo>
                    <a:pt x="109391" y="1197695"/>
                  </a:lnTo>
                  <a:lnTo>
                    <a:pt x="98172" y="1234159"/>
                  </a:lnTo>
                  <a:lnTo>
                    <a:pt x="145855" y="1301477"/>
                  </a:lnTo>
                  <a:lnTo>
                    <a:pt x="154270" y="1351965"/>
                  </a:lnTo>
                  <a:lnTo>
                    <a:pt x="230002" y="1382819"/>
                  </a:lnTo>
                  <a:lnTo>
                    <a:pt x="297320" y="1304282"/>
                  </a:lnTo>
                  <a:lnTo>
                    <a:pt x="305735" y="1276233"/>
                  </a:lnTo>
                  <a:lnTo>
                    <a:pt x="440371" y="1279038"/>
                  </a:lnTo>
                  <a:lnTo>
                    <a:pt x="538542" y="1335136"/>
                  </a:lnTo>
                  <a:lnTo>
                    <a:pt x="560982" y="1382819"/>
                  </a:lnTo>
                  <a:lnTo>
                    <a:pt x="645129" y="1357575"/>
                  </a:lnTo>
                  <a:lnTo>
                    <a:pt x="684398" y="1416478"/>
                  </a:lnTo>
                  <a:lnTo>
                    <a:pt x="760130" y="1408063"/>
                  </a:lnTo>
                  <a:lnTo>
                    <a:pt x="748910" y="1304282"/>
                  </a:lnTo>
                  <a:lnTo>
                    <a:pt x="751715" y="1253793"/>
                  </a:lnTo>
                  <a:lnTo>
                    <a:pt x="855497" y="1265013"/>
                  </a:lnTo>
                  <a:lnTo>
                    <a:pt x="883546" y="1236964"/>
                  </a:lnTo>
                  <a:lnTo>
                    <a:pt x="793789" y="1206110"/>
                  </a:lnTo>
                  <a:lnTo>
                    <a:pt x="785374" y="1152817"/>
                  </a:lnTo>
                  <a:lnTo>
                    <a:pt x="737691" y="1119158"/>
                  </a:lnTo>
                  <a:lnTo>
                    <a:pt x="729276" y="1060255"/>
                  </a:lnTo>
                  <a:lnTo>
                    <a:pt x="645129" y="950863"/>
                  </a:lnTo>
                  <a:lnTo>
                    <a:pt x="740496" y="849887"/>
                  </a:lnTo>
                  <a:lnTo>
                    <a:pt x="765740" y="872326"/>
                  </a:lnTo>
                  <a:lnTo>
                    <a:pt x="790984" y="869521"/>
                  </a:lnTo>
                  <a:lnTo>
                    <a:pt x="796594" y="788179"/>
                  </a:lnTo>
                  <a:lnTo>
                    <a:pt x="746105" y="760130"/>
                  </a:lnTo>
                  <a:lnTo>
                    <a:pt x="757325" y="734885"/>
                  </a:lnTo>
                  <a:lnTo>
                    <a:pt x="838667" y="673177"/>
                  </a:lnTo>
                  <a:lnTo>
                    <a:pt x="852692" y="605860"/>
                  </a:lnTo>
                  <a:lnTo>
                    <a:pt x="886351" y="575006"/>
                  </a:lnTo>
                  <a:lnTo>
                    <a:pt x="942449" y="605860"/>
                  </a:lnTo>
                  <a:lnTo>
                    <a:pt x="990132" y="5890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solidFill>
                <a:srgbClr val="3F3D4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</p:grp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3D18A31C-21EC-4CC0-A220-6BE47422B1BD}"/>
              </a:ext>
            </a:extLst>
          </p:cNvPr>
          <p:cNvSpPr txBox="1"/>
          <p:nvPr/>
        </p:nvSpPr>
        <p:spPr>
          <a:xfrm>
            <a:off x="6157778" y="6154462"/>
            <a:ext cx="5230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/>
              <a:t>Nota: Al 26 de noviembre de 2018, el TEPJF aún no resolvía sobre la elección del estado de Puebla.</a:t>
            </a:r>
          </a:p>
        </p:txBody>
      </p:sp>
    </p:spTree>
    <p:extLst>
      <p:ext uri="{BB962C8B-B14F-4D97-AF65-F5344CB8AC3E}">
        <p14:creationId xmlns:p14="http://schemas.microsoft.com/office/powerpoint/2010/main" val="31115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294" y="2280086"/>
            <a:ext cx="1533994" cy="15714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330" y="2423309"/>
            <a:ext cx="6420182" cy="1432324"/>
          </a:xfrm>
          <a:prstGeom prst="rect">
            <a:avLst/>
          </a:prstGeom>
        </p:spPr>
      </p:pic>
      <p:sp>
        <p:nvSpPr>
          <p:cNvPr id="21" name="Elipse 3"/>
          <p:cNvSpPr/>
          <p:nvPr/>
        </p:nvSpPr>
        <p:spPr>
          <a:xfrm>
            <a:off x="4992831" y="1810468"/>
            <a:ext cx="1676218" cy="1676212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aphicFrame>
        <p:nvGraphicFramePr>
          <p:cNvPr id="22" name="Chart 38"/>
          <p:cNvGraphicFramePr/>
          <p:nvPr/>
        </p:nvGraphicFramePr>
        <p:xfrm>
          <a:off x="4782677" y="1578113"/>
          <a:ext cx="2096526" cy="214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uadroTexto 15"/>
          <p:cNvSpPr txBox="1"/>
          <p:nvPr/>
        </p:nvSpPr>
        <p:spPr>
          <a:xfrm>
            <a:off x="6734123" y="2211835"/>
            <a:ext cx="2260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pc="150" dirty="0">
                <a:solidFill>
                  <a:srgbClr val="181433"/>
                </a:solidFill>
                <a:latin typeface="Arial"/>
                <a:cs typeface="Arial"/>
              </a:rPr>
              <a:t>Población</a:t>
            </a:r>
          </a:p>
          <a:p>
            <a:r>
              <a:rPr lang="es-ES" sz="2400" b="1" spc="150" dirty="0">
                <a:solidFill>
                  <a:srgbClr val="181433"/>
                </a:solidFill>
                <a:latin typeface="Arial"/>
                <a:cs typeface="Arial"/>
              </a:rPr>
              <a:t>nacional</a:t>
            </a:r>
          </a:p>
        </p:txBody>
      </p:sp>
      <p:sp>
        <p:nvSpPr>
          <p:cNvPr id="24" name="Elipse 3"/>
          <p:cNvSpPr/>
          <p:nvPr/>
        </p:nvSpPr>
        <p:spPr>
          <a:xfrm>
            <a:off x="5024952" y="1842589"/>
            <a:ext cx="1611976" cy="1611970"/>
          </a:xfrm>
          <a:prstGeom prst="ellipse">
            <a:avLst/>
          </a:prstGeom>
          <a:solidFill>
            <a:srgbClr val="93AEB5">
              <a:alpha val="17000"/>
            </a:srgbClr>
          </a:solidFill>
          <a:ln w="1905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9" name="CuadroTexto 17"/>
          <p:cNvSpPr txBox="1"/>
          <p:nvPr/>
        </p:nvSpPr>
        <p:spPr>
          <a:xfrm>
            <a:off x="4698000" y="2223878"/>
            <a:ext cx="203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181433"/>
                </a:solidFill>
                <a:latin typeface="Arial"/>
                <a:cs typeface="Arial"/>
              </a:rPr>
              <a:t>63</a:t>
            </a:r>
          </a:p>
        </p:txBody>
      </p:sp>
      <p:sp>
        <p:nvSpPr>
          <p:cNvPr id="40" name="CuadroTexto 17"/>
          <p:cNvSpPr txBox="1"/>
          <p:nvPr/>
        </p:nvSpPr>
        <p:spPr>
          <a:xfrm>
            <a:off x="5829620" y="2406362"/>
            <a:ext cx="8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50" dirty="0">
                <a:solidFill>
                  <a:srgbClr val="181433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7" name="Elipse 3"/>
          <p:cNvSpPr/>
          <p:nvPr/>
        </p:nvSpPr>
        <p:spPr>
          <a:xfrm>
            <a:off x="8715477" y="2434947"/>
            <a:ext cx="1676218" cy="1676212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aphicFrame>
        <p:nvGraphicFramePr>
          <p:cNvPr id="12" name="Chart 1"/>
          <p:cNvGraphicFramePr/>
          <p:nvPr/>
        </p:nvGraphicFramePr>
        <p:xfrm>
          <a:off x="8505323" y="2202591"/>
          <a:ext cx="2096526" cy="214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Elipse 3"/>
          <p:cNvSpPr/>
          <p:nvPr/>
        </p:nvSpPr>
        <p:spPr>
          <a:xfrm>
            <a:off x="8745264" y="2464734"/>
            <a:ext cx="1616644" cy="1616638"/>
          </a:xfrm>
          <a:prstGeom prst="ellipse">
            <a:avLst/>
          </a:prstGeom>
          <a:solidFill>
            <a:srgbClr val="93AEB5">
              <a:alpha val="17000"/>
            </a:srgbClr>
          </a:solidFill>
          <a:ln w="1905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1057" y="1704922"/>
            <a:ext cx="333615" cy="518956"/>
          </a:xfrm>
          <a:prstGeom prst="rect">
            <a:avLst/>
          </a:prstGeom>
        </p:spPr>
      </p:pic>
      <p:sp>
        <p:nvSpPr>
          <p:cNvPr id="41" name="CuadroTexto 17"/>
          <p:cNvSpPr txBox="1"/>
          <p:nvPr/>
        </p:nvSpPr>
        <p:spPr>
          <a:xfrm>
            <a:off x="8414786" y="2837950"/>
            <a:ext cx="203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181433"/>
                </a:solidFill>
                <a:latin typeface="Arial"/>
                <a:cs typeface="Arial"/>
              </a:rPr>
              <a:t>93</a:t>
            </a:r>
          </a:p>
        </p:txBody>
      </p:sp>
      <p:sp>
        <p:nvSpPr>
          <p:cNvPr id="42" name="CuadroTexto 17"/>
          <p:cNvSpPr txBox="1"/>
          <p:nvPr/>
        </p:nvSpPr>
        <p:spPr>
          <a:xfrm>
            <a:off x="9546406" y="3020434"/>
            <a:ext cx="8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50" dirty="0">
                <a:solidFill>
                  <a:srgbClr val="181433"/>
                </a:solidFill>
                <a:latin typeface="Arial"/>
                <a:cs typeface="Arial"/>
              </a:rPr>
              <a:t>%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451" y="2686904"/>
            <a:ext cx="12314532" cy="3783024"/>
          </a:xfrm>
          <a:prstGeom prst="rect">
            <a:avLst/>
          </a:prstGeom>
        </p:spPr>
      </p:pic>
      <p:sp>
        <p:nvSpPr>
          <p:cNvPr id="16" name="Elipse 3"/>
          <p:cNvSpPr/>
          <p:nvPr/>
        </p:nvSpPr>
        <p:spPr>
          <a:xfrm>
            <a:off x="1991961" y="2709275"/>
            <a:ext cx="1676218" cy="1676212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aphicFrame>
        <p:nvGraphicFramePr>
          <p:cNvPr id="17" name="Chart 32"/>
          <p:cNvGraphicFramePr/>
          <p:nvPr/>
        </p:nvGraphicFramePr>
        <p:xfrm>
          <a:off x="1781807" y="2476919"/>
          <a:ext cx="2096526" cy="2140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Elipse 3"/>
          <p:cNvSpPr/>
          <p:nvPr/>
        </p:nvSpPr>
        <p:spPr>
          <a:xfrm>
            <a:off x="2032501" y="2749815"/>
            <a:ext cx="1595138" cy="1595132"/>
          </a:xfrm>
          <a:prstGeom prst="ellipse">
            <a:avLst/>
          </a:prstGeom>
          <a:solidFill>
            <a:srgbClr val="93AEB5">
              <a:alpha val="17000"/>
            </a:srgbClr>
          </a:solidFill>
          <a:ln w="19050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9" name="CuadroTexto 17"/>
          <p:cNvSpPr txBox="1"/>
          <p:nvPr/>
        </p:nvSpPr>
        <p:spPr>
          <a:xfrm>
            <a:off x="1698450" y="3129076"/>
            <a:ext cx="203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181433"/>
                </a:solidFill>
                <a:latin typeface="Arial"/>
                <a:cs typeface="Arial"/>
              </a:rPr>
              <a:t>73</a:t>
            </a:r>
          </a:p>
        </p:txBody>
      </p:sp>
      <p:sp>
        <p:nvSpPr>
          <p:cNvPr id="20" name="CuadroTexto 17"/>
          <p:cNvSpPr txBox="1"/>
          <p:nvPr/>
        </p:nvSpPr>
        <p:spPr>
          <a:xfrm>
            <a:off x="2830070" y="3311560"/>
            <a:ext cx="8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spc="150" dirty="0">
                <a:solidFill>
                  <a:srgbClr val="181433"/>
                </a:solidFill>
                <a:latin typeface="Arial"/>
                <a:cs typeface="Arial"/>
              </a:rPr>
              <a:t>%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72" y="1498426"/>
            <a:ext cx="333615" cy="518956"/>
          </a:xfrm>
          <a:prstGeom prst="rect">
            <a:avLst/>
          </a:prstGeom>
        </p:spPr>
      </p:pic>
      <p:sp>
        <p:nvSpPr>
          <p:cNvPr id="37" name="Título 1"/>
          <p:cNvSpPr txBox="1">
            <a:spLocks/>
          </p:cNvSpPr>
          <p:nvPr/>
        </p:nvSpPr>
        <p:spPr>
          <a:xfrm>
            <a:off x="3355555" y="855193"/>
            <a:ext cx="5470730" cy="443918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s-MX" sz="1800" b="1" spc="1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ÍNDICE DE COMPETITIVIDAD URBANA 2018</a:t>
            </a:r>
            <a:endParaRPr lang="es-MX" sz="18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7"/>
          <p:cNvSpPr txBox="1"/>
          <p:nvPr/>
        </p:nvSpPr>
        <p:spPr>
          <a:xfrm>
            <a:off x="10423989" y="2960687"/>
            <a:ext cx="228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spc="150" dirty="0">
                <a:solidFill>
                  <a:srgbClr val="181433"/>
                </a:solidFill>
                <a:latin typeface="Arial"/>
                <a:cs typeface="Arial"/>
              </a:rPr>
              <a:t>Inversión</a:t>
            </a:r>
          </a:p>
        </p:txBody>
      </p:sp>
      <p:sp>
        <p:nvSpPr>
          <p:cNvPr id="10" name="CuadroTexto 6"/>
          <p:cNvSpPr txBox="1"/>
          <p:nvPr/>
        </p:nvSpPr>
        <p:spPr>
          <a:xfrm>
            <a:off x="-688193" y="3044852"/>
            <a:ext cx="260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spc="150" dirty="0">
                <a:solidFill>
                  <a:srgbClr val="181433"/>
                </a:solidFill>
                <a:latin typeface="Arial"/>
                <a:cs typeface="Arial"/>
              </a:rPr>
              <a:t>PIB</a:t>
            </a:r>
          </a:p>
          <a:p>
            <a:pPr algn="r"/>
            <a:r>
              <a:rPr lang="es-ES" sz="2400" b="1" spc="150" dirty="0">
                <a:solidFill>
                  <a:srgbClr val="181433"/>
                </a:solidFill>
                <a:latin typeface="Arial"/>
                <a:cs typeface="Arial"/>
              </a:rPr>
              <a:t>nacional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870" y="2570413"/>
            <a:ext cx="1411467" cy="6351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15784" y="3141982"/>
            <a:ext cx="1157301" cy="9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10 SUBÍNDICES</a:t>
            </a:r>
            <a:br>
              <a:rPr lang="es-MX" dirty="0"/>
            </a:br>
            <a:endParaRPr lang="es-MX" dirty="0"/>
          </a:p>
        </p:txBody>
      </p:sp>
      <p:sp>
        <p:nvSpPr>
          <p:cNvPr id="4" name="Rectangle 1"/>
          <p:cNvSpPr/>
          <p:nvPr/>
        </p:nvSpPr>
        <p:spPr>
          <a:xfrm>
            <a:off x="0" y="6082640"/>
            <a:ext cx="12192000" cy="22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30" dirty="0">
                <a:solidFill>
                  <a:srgbClr val="565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Los datos considerados en el ICU 2016 corresponden a 2014, debido a que una alta proporción de la información no se encuentra disponible para años posteriores. Este rezago es inherente a la construcción de las bases de datos de fuentes oficiales.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583" y="883328"/>
            <a:ext cx="5326674" cy="52911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96365" y="2822784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6A57DD"/>
                </a:solidFill>
                <a:latin typeface="Arial" charset="0"/>
                <a:ea typeface="Arial" charset="0"/>
                <a:cs typeface="Arial" charset="0"/>
              </a:rPr>
              <a:t>120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97095" y="3700832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81433"/>
                </a:solidFill>
                <a:latin typeface="Arial" charset="0"/>
                <a:ea typeface="Arial" charset="0"/>
                <a:cs typeface="Arial" charset="0"/>
              </a:rPr>
              <a:t>INDICADORES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11" y="1473634"/>
            <a:ext cx="694949" cy="694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954" y="2287688"/>
            <a:ext cx="694949" cy="6949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651" y="3272678"/>
            <a:ext cx="694949" cy="694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1955" y="4327902"/>
            <a:ext cx="694949" cy="694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297" y="5182117"/>
            <a:ext cx="694949" cy="694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90961" y="5184625"/>
            <a:ext cx="694949" cy="694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1811" y="4327902"/>
            <a:ext cx="694949" cy="6949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8472" y="2287688"/>
            <a:ext cx="694949" cy="6949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0854" y="3272678"/>
            <a:ext cx="694949" cy="694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0961" y="1473634"/>
            <a:ext cx="694949" cy="6949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00270" y="1636442"/>
            <a:ext cx="1654620" cy="369332"/>
          </a:xfrm>
          <a:prstGeom prst="rect">
            <a:avLst/>
          </a:prstGeom>
          <a:solidFill>
            <a:srgbClr val="EA485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DERECHO | 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70609" y="2450496"/>
            <a:ext cx="2616550" cy="369332"/>
          </a:xfrm>
          <a:prstGeom prst="rect">
            <a:avLst/>
          </a:prstGeom>
          <a:solidFill>
            <a:srgbClr val="57BB4B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MEDIO AMBIENTE | 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57898" y="3435486"/>
            <a:ext cx="1834156" cy="369332"/>
          </a:xfrm>
          <a:prstGeom prst="rect">
            <a:avLst/>
          </a:prstGeom>
          <a:solidFill>
            <a:srgbClr val="A35CC8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SOCIEDAD | 24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8900" y="4490710"/>
            <a:ext cx="2771725" cy="369332"/>
          </a:xfrm>
          <a:prstGeom prst="rect">
            <a:avLst/>
          </a:prstGeom>
          <a:solidFill>
            <a:srgbClr val="F8993D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SISTEMA POL</a:t>
            </a:r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ÍTICO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| 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94035" y="5375702"/>
            <a:ext cx="2026517" cy="369332"/>
          </a:xfrm>
          <a:prstGeom prst="rect">
            <a:avLst/>
          </a:prstGeom>
          <a:solidFill>
            <a:srgbClr val="29489A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GOBIERNOS | 14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29230" y="5375702"/>
            <a:ext cx="3397853" cy="369332"/>
          </a:xfrm>
          <a:prstGeom prst="rect">
            <a:avLst/>
          </a:prstGeom>
          <a:solidFill>
            <a:srgbClr val="F7C248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MERCADO</a:t>
            </a:r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FACTORES | 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60552" y="4490710"/>
            <a:ext cx="1872757" cy="369332"/>
          </a:xfrm>
          <a:prstGeom prst="rect">
            <a:avLst/>
          </a:prstGeom>
          <a:solidFill>
            <a:srgbClr val="A39F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ECONOM</a:t>
            </a:r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ÍA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| 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2450496"/>
            <a:ext cx="2990309" cy="369332"/>
          </a:xfrm>
          <a:prstGeom prst="rect">
            <a:avLst/>
          </a:prstGeom>
          <a:solidFill>
            <a:srgbClr val="2BC09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R. INTERNACIONALES |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2730" y="3435486"/>
            <a:ext cx="2411238" cy="369332"/>
          </a:xfrm>
          <a:prstGeom prst="rect">
            <a:avLst/>
          </a:prstGeom>
          <a:solidFill>
            <a:srgbClr val="F66C89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PRECURSORES | 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95312" y="1636442"/>
            <a:ext cx="1945341" cy="369332"/>
          </a:xfrm>
          <a:prstGeom prst="rect">
            <a:avLst/>
          </a:prstGeom>
          <a:solidFill>
            <a:srgbClr val="007BE5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INNOVACI</a:t>
            </a:r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ÓN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 7</a:t>
            </a:r>
          </a:p>
        </p:txBody>
      </p:sp>
    </p:spTree>
    <p:extLst>
      <p:ext uri="{BB962C8B-B14F-4D97-AF65-F5344CB8AC3E}">
        <p14:creationId xmlns:p14="http://schemas.microsoft.com/office/powerpoint/2010/main" val="159336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" y="1127125"/>
            <a:ext cx="6150279" cy="5263439"/>
          </a:xfrm>
          <a:prstGeom prst="rect">
            <a:avLst/>
          </a:prstGeom>
          <a:solidFill>
            <a:schemeClr val="tx1">
              <a:lumMod val="95000"/>
              <a:lumOff val="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ítulo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"/>
                <a:cs typeface="Arial"/>
              </a:rPr>
              <a:t>Ciudades de</a:t>
            </a:r>
            <a:r>
              <a:rPr lang="es-ES" b="1" dirty="0">
                <a:latin typeface="Arial"/>
                <a:cs typeface="Arial"/>
              </a:rPr>
              <a:t> más de un millón </a:t>
            </a:r>
            <a:r>
              <a:rPr lang="es-ES" dirty="0">
                <a:latin typeface="Arial"/>
                <a:cs typeface="Arial"/>
              </a:rPr>
              <a:t>de habitantes</a:t>
            </a:r>
            <a:br>
              <a:rPr lang="es-ES" dirty="0">
                <a:latin typeface="Arial"/>
                <a:cs typeface="Arial"/>
              </a:rPr>
            </a:br>
            <a:endParaRPr lang="es-MX" dirty="0"/>
          </a:p>
        </p:txBody>
      </p:sp>
      <p:graphicFrame>
        <p:nvGraphicFramePr>
          <p:cNvPr id="4" name="Tabla 1"/>
          <p:cNvGraphicFramePr>
            <a:graphicFrameLocks noGrp="1"/>
          </p:cNvGraphicFramePr>
          <p:nvPr/>
        </p:nvGraphicFramePr>
        <p:xfrm>
          <a:off x="371475" y="1643066"/>
          <a:ext cx="5594869" cy="385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Ciudad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Nivel de Competitividad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rgbClr val="5E78C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Valle de México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Juárez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Querétaro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Adecuada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Puebla-Tlaxcala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Mérida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San Luis Potosí-Soledad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Monterrey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Guadalajara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Mexicali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Tijuana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Gráfico 37"/>
          <p:cNvGraphicFramePr/>
          <p:nvPr/>
        </p:nvGraphicFramePr>
        <p:xfrm>
          <a:off x="3402879" y="2138219"/>
          <a:ext cx="763153" cy="4580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32"/>
          <p:cNvCxnSpPr/>
          <p:nvPr/>
        </p:nvCxnSpPr>
        <p:spPr>
          <a:xfrm>
            <a:off x="371475" y="2079144"/>
            <a:ext cx="5415550" cy="0"/>
          </a:xfrm>
          <a:prstGeom prst="line">
            <a:avLst/>
          </a:prstGeom>
          <a:ln w="19050">
            <a:solidFill>
              <a:srgbClr val="181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08793"/>
              </p:ext>
            </p:extLst>
          </p:nvPr>
        </p:nvGraphicFramePr>
        <p:xfrm>
          <a:off x="6601654" y="1643066"/>
          <a:ext cx="5247968" cy="478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05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#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Ciudad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Nivel de Competitividad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rgbClr val="5E78C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Aguascalientes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s-MX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Toluca</a:t>
                      </a:r>
                      <a:endParaRPr lang="es-ES" sz="16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La Laguna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Cuernavaca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León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1" i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s-ES" sz="1600" b="1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s-ES" sz="16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 Light" charset="0"/>
                        <a:ea typeface="Calibri Light" charset="0"/>
                        <a:cs typeface="Calibri Light" charset="0"/>
                      </a:endParaRPr>
                    </a:p>
                  </a:txBody>
                  <a:tcPr marL="12700" marR="12700" marT="468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2" name="Gráfico 37"/>
          <p:cNvGraphicFramePr/>
          <p:nvPr/>
        </p:nvGraphicFramePr>
        <p:xfrm>
          <a:off x="9304166" y="2101551"/>
          <a:ext cx="812799" cy="450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6" name="Straight Connector 32"/>
          <p:cNvCxnSpPr/>
          <p:nvPr/>
        </p:nvCxnSpPr>
        <p:spPr>
          <a:xfrm>
            <a:off x="6596391" y="2079144"/>
            <a:ext cx="5115445" cy="0"/>
          </a:xfrm>
          <a:prstGeom prst="line">
            <a:avLst/>
          </a:prstGeom>
          <a:ln w="19050">
            <a:solidFill>
              <a:srgbClr val="181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2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" y="1127125"/>
            <a:ext cx="6074612" cy="5263439"/>
          </a:xfrm>
          <a:prstGeom prst="rect">
            <a:avLst/>
          </a:prstGeom>
          <a:solidFill>
            <a:schemeClr val="tx1">
              <a:lumMod val="95000"/>
              <a:lumOff val="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ítulo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"/>
                <a:cs typeface="Arial"/>
              </a:rPr>
              <a:t>Ciudades de</a:t>
            </a:r>
            <a:r>
              <a:rPr lang="es-ES" b="1" dirty="0">
                <a:latin typeface="Arial"/>
                <a:cs typeface="Arial"/>
              </a:rPr>
              <a:t> 250 a </a:t>
            </a:r>
            <a:r>
              <a:rPr lang="es-MX" b="1" dirty="0">
                <a:latin typeface="Arial"/>
                <a:cs typeface="Arial"/>
              </a:rPr>
              <a:t>500 mil </a:t>
            </a:r>
            <a:r>
              <a:rPr lang="es-ES" dirty="0">
                <a:latin typeface="Arial"/>
                <a:cs typeface="Arial"/>
              </a:rPr>
              <a:t>habitantes</a:t>
            </a:r>
            <a:br>
              <a:rPr lang="es-ES" dirty="0">
                <a:latin typeface="Arial"/>
                <a:cs typeface="Arial"/>
              </a:rPr>
            </a:br>
            <a:endParaRPr lang="es-MX" dirty="0"/>
          </a:p>
        </p:txBody>
      </p:sp>
      <p:graphicFrame>
        <p:nvGraphicFramePr>
          <p:cNvPr id="22" name="Tabla 1"/>
          <p:cNvGraphicFramePr>
            <a:graphicFrameLocks noGrp="1"/>
          </p:cNvGraphicFramePr>
          <p:nvPr/>
        </p:nvGraphicFramePr>
        <p:xfrm>
          <a:off x="371475" y="1164447"/>
          <a:ext cx="5594869" cy="515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Ciudad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Nivel de Competitividad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rgbClr val="5E78C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Puerto Vallarta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Adecuada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Campeche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Adecuada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Los Cabos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Adecuada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Mazatlán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 Paz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Tapachula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Colima-Villa de Álvarez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Nuevo Laredo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Ciudad del Carmen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Zacatecas-Guadalupe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Tepic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Los Mochis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Uruapan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Monclova-Frontera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23" name="Straight Connector 32"/>
          <p:cNvCxnSpPr/>
          <p:nvPr/>
        </p:nvCxnSpPr>
        <p:spPr>
          <a:xfrm>
            <a:off x="371475" y="1518880"/>
            <a:ext cx="5415550" cy="0"/>
          </a:xfrm>
          <a:prstGeom prst="line">
            <a:avLst/>
          </a:prstGeom>
          <a:ln w="19050">
            <a:solidFill>
              <a:srgbClr val="181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a 1"/>
          <p:cNvGraphicFramePr>
            <a:graphicFrameLocks noGrp="1"/>
          </p:cNvGraphicFramePr>
          <p:nvPr/>
        </p:nvGraphicFramePr>
        <p:xfrm>
          <a:off x="6335686" y="1164447"/>
          <a:ext cx="5594869" cy="4815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5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Ciudad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Nivel de Competitividad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rgbClr val="5E78C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Ciudad Victoria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Tulancingo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Coatzacoalcos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Chilpancingo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San Juan del Río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Ciudad Obregón 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Salamanca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22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Orizaba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Tehuacán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Cárdenas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La Piedad-Pénjamo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26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Cuautla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Zamora-Jacona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Muy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cxnSp>
        <p:nvCxnSpPr>
          <p:cNvPr id="11" name="Straight Connector 32"/>
          <p:cNvCxnSpPr/>
          <p:nvPr/>
        </p:nvCxnSpPr>
        <p:spPr>
          <a:xfrm>
            <a:off x="6317008" y="1518880"/>
            <a:ext cx="5415550" cy="0"/>
          </a:xfrm>
          <a:prstGeom prst="line">
            <a:avLst/>
          </a:prstGeom>
          <a:ln w="19050">
            <a:solidFill>
              <a:srgbClr val="181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Gráfico 37"/>
          <p:cNvGraphicFramePr/>
          <p:nvPr/>
        </p:nvGraphicFramePr>
        <p:xfrm>
          <a:off x="3416191" y="1414970"/>
          <a:ext cx="851009" cy="490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37"/>
          <p:cNvGraphicFramePr/>
          <p:nvPr/>
        </p:nvGraphicFramePr>
        <p:xfrm>
          <a:off x="9401901" y="1553505"/>
          <a:ext cx="899387" cy="4552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27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"/>
                <a:cs typeface="Arial"/>
              </a:rPr>
              <a:t>Ciudades de</a:t>
            </a:r>
            <a:r>
              <a:rPr lang="es-ES" b="1" dirty="0">
                <a:latin typeface="Arial"/>
                <a:cs typeface="Arial"/>
              </a:rPr>
              <a:t> </a:t>
            </a:r>
            <a:r>
              <a:rPr lang="es-MX" b="1" dirty="0">
                <a:latin typeface="Arial"/>
                <a:cs typeface="Arial"/>
              </a:rPr>
              <a:t>menos de 250 mil </a:t>
            </a:r>
            <a:r>
              <a:rPr lang="es-ES" dirty="0">
                <a:latin typeface="Arial"/>
                <a:cs typeface="Arial"/>
              </a:rPr>
              <a:t>habitantes</a:t>
            </a:r>
            <a:br>
              <a:rPr lang="es-ES" dirty="0">
                <a:latin typeface="Arial"/>
                <a:cs typeface="Arial"/>
              </a:rPr>
            </a:br>
            <a:br>
              <a:rPr lang="es-ES" dirty="0">
                <a:latin typeface="Arial"/>
                <a:cs typeface="Arial"/>
              </a:rPr>
            </a:br>
            <a:endParaRPr lang="es-MX" dirty="0"/>
          </a:p>
        </p:txBody>
      </p:sp>
      <p:graphicFrame>
        <p:nvGraphicFramePr>
          <p:cNvPr id="12" name="Tabla 1"/>
          <p:cNvGraphicFramePr>
            <a:graphicFrameLocks noGrp="1"/>
          </p:cNvGraphicFramePr>
          <p:nvPr/>
        </p:nvGraphicFramePr>
        <p:xfrm>
          <a:off x="2950874" y="1643066"/>
          <a:ext cx="6868988" cy="3508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#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Ciudad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b="1" i="0" dirty="0">
                          <a:solidFill>
                            <a:srgbClr val="18143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Nivel de Competitividad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600" b="0" dirty="0">
                        <a:solidFill>
                          <a:srgbClr val="5E78C6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Piedras Negras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Adecuada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Manzanillo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alta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Chetumal 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Guaymas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Tula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Rioverde-Ciudad Fernández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Media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Tecomán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San Francisco del Rincón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68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Tehuantepec-Salina Cruz</a:t>
                      </a:r>
                    </a:p>
                  </a:txBody>
                  <a:tcPr marL="22860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sz="16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l" defTabSz="914400" rtl="0" eaLnBrk="1" fontAlgn="ctr" latinLnBrk="0" hangingPunct="1"/>
                      <a:r>
                        <a:rPr lang="es-MX" sz="16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Muy baja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20" name="Straight Connector 32"/>
          <p:cNvCxnSpPr/>
          <p:nvPr/>
        </p:nvCxnSpPr>
        <p:spPr>
          <a:xfrm>
            <a:off x="2782957" y="2092396"/>
            <a:ext cx="6400800" cy="0"/>
          </a:xfrm>
          <a:prstGeom prst="line">
            <a:avLst/>
          </a:prstGeom>
          <a:ln w="19050">
            <a:solidFill>
              <a:srgbClr val="1814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áfico 37"/>
          <p:cNvGraphicFramePr/>
          <p:nvPr/>
        </p:nvGraphicFramePr>
        <p:xfrm>
          <a:off x="6681450" y="2157199"/>
          <a:ext cx="1045230" cy="454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63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70000" y="1968983"/>
            <a:ext cx="965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spc="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LEÓN</a:t>
            </a:r>
          </a:p>
        </p:txBody>
      </p:sp>
      <p:sp>
        <p:nvSpPr>
          <p:cNvPr id="9" name="Rectangle 8"/>
          <p:cNvSpPr/>
          <p:nvPr/>
        </p:nvSpPr>
        <p:spPr>
          <a:xfrm>
            <a:off x="4940300" y="1390301"/>
            <a:ext cx="2311400" cy="369332"/>
          </a:xfrm>
          <a:prstGeom prst="rect">
            <a:avLst/>
          </a:prstGeom>
          <a:solidFill>
            <a:srgbClr val="181433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spc="3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RESULTADOS</a:t>
            </a:r>
          </a:p>
        </p:txBody>
      </p:sp>
      <p:sp>
        <p:nvSpPr>
          <p:cNvPr id="4" name="Rectangle 5"/>
          <p:cNvSpPr/>
          <p:nvPr/>
        </p:nvSpPr>
        <p:spPr>
          <a:xfrm>
            <a:off x="1161142" y="3076979"/>
            <a:ext cx="965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spc="6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GUANAJUATO</a:t>
            </a:r>
          </a:p>
        </p:txBody>
      </p:sp>
    </p:spTree>
    <p:extLst>
      <p:ext uri="{BB962C8B-B14F-4D97-AF65-F5344CB8AC3E}">
        <p14:creationId xmlns:p14="http://schemas.microsoft.com/office/powerpoint/2010/main" val="1382363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68" y="2623097"/>
            <a:ext cx="1116000" cy="111600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136" y="2623097"/>
            <a:ext cx="1116000" cy="1116000"/>
          </a:xfrm>
          <a:prstGeom prst="rect">
            <a:avLst/>
          </a:prstGeom>
        </p:spPr>
      </p:pic>
      <p:pic>
        <p:nvPicPr>
          <p:cNvPr id="4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592" y="2623097"/>
            <a:ext cx="1116000" cy="1116000"/>
          </a:xfrm>
          <a:prstGeom prst="rect">
            <a:avLst/>
          </a:prstGeom>
        </p:spPr>
      </p:pic>
      <p:pic>
        <p:nvPicPr>
          <p:cNvPr id="50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833" y="2623097"/>
            <a:ext cx="1116000" cy="1116000"/>
          </a:xfrm>
          <a:prstGeom prst="rect">
            <a:avLst/>
          </a:prstGeom>
        </p:spPr>
      </p:pic>
      <p:pic>
        <p:nvPicPr>
          <p:cNvPr id="51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275" y="2627998"/>
            <a:ext cx="1116000" cy="1116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4910" y="370110"/>
            <a:ext cx="7476423" cy="597649"/>
          </a:xfrm>
        </p:spPr>
        <p:txBody>
          <a:bodyPr/>
          <a:lstStyle/>
          <a:p>
            <a:r>
              <a:rPr lang="es-ES" b="1" spc="300" dirty="0">
                <a:latin typeface="Arial"/>
                <a:cs typeface="Arial"/>
              </a:rPr>
              <a:t>León</a:t>
            </a:r>
            <a:endParaRPr lang="es-MX" dirty="0"/>
          </a:p>
        </p:txBody>
      </p:sp>
      <p:grpSp>
        <p:nvGrpSpPr>
          <p:cNvPr id="3" name="Group 8"/>
          <p:cNvGrpSpPr/>
          <p:nvPr/>
        </p:nvGrpSpPr>
        <p:grpSpPr>
          <a:xfrm>
            <a:off x="2071212" y="5859972"/>
            <a:ext cx="8049577" cy="329093"/>
            <a:chOff x="732121" y="5661049"/>
            <a:chExt cx="8049577" cy="329093"/>
          </a:xfrm>
        </p:grpSpPr>
        <p:sp>
          <p:nvSpPr>
            <p:cNvPr id="4" name="Elipse 2"/>
            <p:cNvSpPr/>
            <p:nvPr/>
          </p:nvSpPr>
          <p:spPr>
            <a:xfrm>
              <a:off x="732121" y="5769294"/>
              <a:ext cx="148423" cy="148423"/>
            </a:xfrm>
            <a:prstGeom prst="ellipse">
              <a:avLst/>
            </a:prstGeom>
            <a:solidFill>
              <a:srgbClr val="16A60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5" name="CuadroTexto 3"/>
            <p:cNvSpPr txBox="1"/>
            <p:nvPr/>
          </p:nvSpPr>
          <p:spPr>
            <a:xfrm>
              <a:off x="845746" y="5681220"/>
              <a:ext cx="467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Alta</a:t>
              </a:r>
            </a:p>
          </p:txBody>
        </p:sp>
        <p:sp>
          <p:nvSpPr>
            <p:cNvPr id="6" name="Elipse 13"/>
            <p:cNvSpPr/>
            <p:nvPr/>
          </p:nvSpPr>
          <p:spPr>
            <a:xfrm>
              <a:off x="1894396" y="5765282"/>
              <a:ext cx="148423" cy="148423"/>
            </a:xfrm>
            <a:prstGeom prst="ellipse">
              <a:avLst/>
            </a:prstGeom>
            <a:solidFill>
              <a:srgbClr val="65BF4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7" name="CuadroTexto 14"/>
            <p:cNvSpPr txBox="1"/>
            <p:nvPr/>
          </p:nvSpPr>
          <p:spPr>
            <a:xfrm>
              <a:off x="2012032" y="5681220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Adecuada</a:t>
              </a:r>
            </a:p>
          </p:txBody>
        </p:sp>
        <p:sp>
          <p:nvSpPr>
            <p:cNvPr id="8" name="Elipse 23"/>
            <p:cNvSpPr/>
            <p:nvPr/>
          </p:nvSpPr>
          <p:spPr>
            <a:xfrm>
              <a:off x="3478885" y="5770439"/>
              <a:ext cx="148423" cy="148423"/>
            </a:xfrm>
            <a:prstGeom prst="ellipse">
              <a:avLst/>
            </a:prstGeom>
            <a:solidFill>
              <a:srgbClr val="FFCE1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CuadroTexto 24"/>
            <p:cNvSpPr txBox="1"/>
            <p:nvPr/>
          </p:nvSpPr>
          <p:spPr>
            <a:xfrm>
              <a:off x="3588499" y="5682365"/>
              <a:ext cx="950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Media alta</a:t>
              </a:r>
            </a:p>
          </p:txBody>
        </p:sp>
        <p:sp>
          <p:nvSpPr>
            <p:cNvPr id="10" name="Elipse 26"/>
            <p:cNvSpPr/>
            <p:nvPr/>
          </p:nvSpPr>
          <p:spPr>
            <a:xfrm>
              <a:off x="4996969" y="5745111"/>
              <a:ext cx="148423" cy="148423"/>
            </a:xfrm>
            <a:prstGeom prst="ellipse">
              <a:avLst/>
            </a:prstGeom>
            <a:solidFill>
              <a:srgbClr val="FD7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1" name="CuadroTexto 27"/>
            <p:cNvSpPr txBox="1"/>
            <p:nvPr/>
          </p:nvSpPr>
          <p:spPr>
            <a:xfrm>
              <a:off x="5114605" y="5661049"/>
              <a:ext cx="987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Media baja</a:t>
              </a:r>
            </a:p>
          </p:txBody>
        </p:sp>
        <p:sp>
          <p:nvSpPr>
            <p:cNvPr id="12" name="Elipse 29"/>
            <p:cNvSpPr/>
            <p:nvPr/>
          </p:nvSpPr>
          <p:spPr>
            <a:xfrm>
              <a:off x="6658502" y="5749123"/>
              <a:ext cx="148423" cy="148423"/>
            </a:xfrm>
            <a:prstGeom prst="ellipse">
              <a:avLst/>
            </a:prstGeom>
            <a:solidFill>
              <a:srgbClr val="D7401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3" name="CuadroTexto 30"/>
            <p:cNvSpPr txBox="1"/>
            <p:nvPr/>
          </p:nvSpPr>
          <p:spPr>
            <a:xfrm>
              <a:off x="6764105" y="566104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Baja</a:t>
              </a:r>
            </a:p>
          </p:txBody>
        </p:sp>
        <p:sp>
          <p:nvSpPr>
            <p:cNvPr id="14" name="Elipse 32"/>
            <p:cNvSpPr/>
            <p:nvPr/>
          </p:nvSpPr>
          <p:spPr>
            <a:xfrm>
              <a:off x="7810943" y="5765282"/>
              <a:ext cx="148423" cy="148423"/>
            </a:xfrm>
            <a:prstGeom prst="ellipse">
              <a:avLst/>
            </a:prstGeom>
            <a:solidFill>
              <a:srgbClr val="A3140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5" name="CuadroTexto 33"/>
            <p:cNvSpPr txBox="1"/>
            <p:nvPr/>
          </p:nvSpPr>
          <p:spPr>
            <a:xfrm>
              <a:off x="7928579" y="5681220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Muy baja</a:t>
              </a:r>
            </a:p>
          </p:txBody>
        </p:sp>
      </p:grpSp>
      <p:sp>
        <p:nvSpPr>
          <p:cNvPr id="16" name="CuadroTexto 3"/>
          <p:cNvSpPr txBox="1"/>
          <p:nvPr/>
        </p:nvSpPr>
        <p:spPr>
          <a:xfrm>
            <a:off x="8420100" y="329707"/>
            <a:ext cx="366469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defRPr/>
            </a:pPr>
            <a:r>
              <a:rPr lang="es-ES" sz="2400" b="1" spc="50" dirty="0">
                <a:solidFill>
                  <a:srgbClr val="87A8A7"/>
                </a:solidFill>
                <a:latin typeface="Arial"/>
                <a:cs typeface="Arial"/>
              </a:rPr>
              <a:t>Resultados generales</a:t>
            </a:r>
            <a:endParaRPr lang="es-ES" sz="2400" spc="50" dirty="0">
              <a:solidFill>
                <a:srgbClr val="87A8A7"/>
              </a:solidFill>
              <a:latin typeface="Arial"/>
              <a:cs typeface="Arial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983859" y="2212539"/>
            <a:ext cx="97866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Derecho</a:t>
            </a:r>
          </a:p>
        </p:txBody>
      </p:sp>
      <p:sp>
        <p:nvSpPr>
          <p:cNvPr id="18" name="Rectángulo 27"/>
          <p:cNvSpPr/>
          <p:nvPr/>
        </p:nvSpPr>
        <p:spPr>
          <a:xfrm>
            <a:off x="3746390" y="1990941"/>
            <a:ext cx="110087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Medio 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Ambiente</a:t>
            </a:r>
          </a:p>
        </p:txBody>
      </p:sp>
      <p:sp>
        <p:nvSpPr>
          <p:cNvPr id="19" name="Rectángulo 28"/>
          <p:cNvSpPr/>
          <p:nvPr/>
        </p:nvSpPr>
        <p:spPr>
          <a:xfrm>
            <a:off x="5600935" y="2212539"/>
            <a:ext cx="103906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Sociedad</a:t>
            </a:r>
          </a:p>
        </p:txBody>
      </p:sp>
      <p:sp>
        <p:nvSpPr>
          <p:cNvPr id="20" name="Rectángulo 29"/>
          <p:cNvSpPr/>
          <p:nvPr/>
        </p:nvSpPr>
        <p:spPr>
          <a:xfrm>
            <a:off x="7418504" y="1990941"/>
            <a:ext cx="98347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Sistema 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Político</a:t>
            </a:r>
          </a:p>
        </p:txBody>
      </p:sp>
      <p:sp>
        <p:nvSpPr>
          <p:cNvPr id="21" name="Rectángulo 30"/>
          <p:cNvSpPr/>
          <p:nvPr/>
        </p:nvSpPr>
        <p:spPr>
          <a:xfrm>
            <a:off x="9164450" y="2212539"/>
            <a:ext cx="1071126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Gobierno</a:t>
            </a:r>
          </a:p>
        </p:txBody>
      </p:sp>
      <p:sp>
        <p:nvSpPr>
          <p:cNvPr id="22" name="Rectángulo 60"/>
          <p:cNvSpPr/>
          <p:nvPr/>
        </p:nvSpPr>
        <p:spPr>
          <a:xfrm>
            <a:off x="1851009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23" name="Rectángulo 61"/>
          <p:cNvSpPr/>
          <p:nvPr/>
        </p:nvSpPr>
        <p:spPr>
          <a:xfrm>
            <a:off x="2504539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24" name="Rectángulo 92"/>
          <p:cNvSpPr/>
          <p:nvPr/>
        </p:nvSpPr>
        <p:spPr>
          <a:xfrm>
            <a:off x="3636411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25" name="Rectángulo 93"/>
          <p:cNvSpPr/>
          <p:nvPr/>
        </p:nvSpPr>
        <p:spPr>
          <a:xfrm>
            <a:off x="4289940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26" name="Rectángulo 97"/>
          <p:cNvSpPr/>
          <p:nvPr/>
        </p:nvSpPr>
        <p:spPr>
          <a:xfrm>
            <a:off x="5483265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27" name="Rectángulo 98"/>
          <p:cNvSpPr/>
          <p:nvPr/>
        </p:nvSpPr>
        <p:spPr>
          <a:xfrm>
            <a:off x="6136794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28" name="Rectángulo 102"/>
          <p:cNvSpPr/>
          <p:nvPr/>
        </p:nvSpPr>
        <p:spPr>
          <a:xfrm>
            <a:off x="7277809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29" name="Rectángulo 103"/>
          <p:cNvSpPr/>
          <p:nvPr/>
        </p:nvSpPr>
        <p:spPr>
          <a:xfrm>
            <a:off x="7931339" y="446968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30" name="Rectángulo 107"/>
          <p:cNvSpPr/>
          <p:nvPr/>
        </p:nvSpPr>
        <p:spPr>
          <a:xfrm>
            <a:off x="9059573" y="4472595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31" name="Rectángulo 108"/>
          <p:cNvSpPr/>
          <p:nvPr/>
        </p:nvSpPr>
        <p:spPr>
          <a:xfrm>
            <a:off x="9713103" y="446968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37" name="Rectángulo 10"/>
          <p:cNvSpPr>
            <a:spLocks noChangeArrowheads="1"/>
          </p:cNvSpPr>
          <p:nvPr/>
        </p:nvSpPr>
        <p:spPr bwMode="auto">
          <a:xfrm>
            <a:off x="1990323" y="4010037"/>
            <a:ext cx="3786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38" name="Rectángulo 10"/>
          <p:cNvSpPr>
            <a:spLocks noChangeArrowheads="1"/>
          </p:cNvSpPr>
          <p:nvPr/>
        </p:nvSpPr>
        <p:spPr bwMode="auto">
          <a:xfrm>
            <a:off x="3775725" y="4010037"/>
            <a:ext cx="3786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39" name="Rectángulo 10"/>
          <p:cNvSpPr>
            <a:spLocks noChangeArrowheads="1"/>
          </p:cNvSpPr>
          <p:nvPr/>
        </p:nvSpPr>
        <p:spPr bwMode="auto">
          <a:xfrm>
            <a:off x="5525596" y="4010037"/>
            <a:ext cx="57259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40" name="Rectángulo 11"/>
          <p:cNvSpPr>
            <a:spLocks noChangeArrowheads="1"/>
          </p:cNvSpPr>
          <p:nvPr/>
        </p:nvSpPr>
        <p:spPr bwMode="auto">
          <a:xfrm>
            <a:off x="6164045" y="4010186"/>
            <a:ext cx="572594" cy="461665"/>
          </a:xfrm>
          <a:prstGeom prst="rect">
            <a:avLst/>
          </a:prstGeom>
          <a:solidFill>
            <a:srgbClr val="FD7B1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41" name="Rectángulo 10"/>
          <p:cNvSpPr>
            <a:spLocks noChangeArrowheads="1"/>
          </p:cNvSpPr>
          <p:nvPr/>
        </p:nvSpPr>
        <p:spPr bwMode="auto">
          <a:xfrm>
            <a:off x="7417123" y="4010037"/>
            <a:ext cx="3786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42" name="Rectángulo 10"/>
          <p:cNvSpPr>
            <a:spLocks noChangeArrowheads="1"/>
          </p:cNvSpPr>
          <p:nvPr/>
        </p:nvSpPr>
        <p:spPr bwMode="auto">
          <a:xfrm>
            <a:off x="9101904" y="4010037"/>
            <a:ext cx="57259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13</a:t>
            </a:r>
          </a:p>
        </p:txBody>
      </p:sp>
      <p:sp>
        <p:nvSpPr>
          <p:cNvPr id="43" name="Rectángulo 11"/>
          <p:cNvSpPr>
            <a:spLocks noChangeArrowheads="1"/>
          </p:cNvSpPr>
          <p:nvPr/>
        </p:nvSpPr>
        <p:spPr bwMode="auto">
          <a:xfrm>
            <a:off x="2632933" y="4010186"/>
            <a:ext cx="378630" cy="461665"/>
          </a:xfrm>
          <a:prstGeom prst="rect">
            <a:avLst/>
          </a:prstGeom>
          <a:solidFill>
            <a:srgbClr val="FFCE19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44" name="Rectángulo 11"/>
          <p:cNvSpPr>
            <a:spLocks noChangeArrowheads="1"/>
          </p:cNvSpPr>
          <p:nvPr/>
        </p:nvSpPr>
        <p:spPr bwMode="auto">
          <a:xfrm>
            <a:off x="4407574" y="4010186"/>
            <a:ext cx="378630" cy="461665"/>
          </a:xfrm>
          <a:prstGeom prst="rect">
            <a:avLst/>
          </a:prstGeom>
          <a:solidFill>
            <a:srgbClr val="FFCE19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45" name="Rectángulo 11"/>
          <p:cNvSpPr>
            <a:spLocks noChangeArrowheads="1"/>
          </p:cNvSpPr>
          <p:nvPr/>
        </p:nvSpPr>
        <p:spPr bwMode="auto">
          <a:xfrm>
            <a:off x="9723151" y="4009511"/>
            <a:ext cx="572594" cy="461665"/>
          </a:xfrm>
          <a:prstGeom prst="rect">
            <a:avLst/>
          </a:prstGeom>
          <a:solidFill>
            <a:srgbClr val="FD7B1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46" name="Rectángulo 11"/>
          <p:cNvSpPr>
            <a:spLocks noChangeArrowheads="1"/>
          </p:cNvSpPr>
          <p:nvPr/>
        </p:nvSpPr>
        <p:spPr bwMode="auto">
          <a:xfrm>
            <a:off x="8038368" y="4010186"/>
            <a:ext cx="378630" cy="461665"/>
          </a:xfrm>
          <a:prstGeom prst="rect">
            <a:avLst/>
          </a:prstGeom>
          <a:solidFill>
            <a:srgbClr val="FFCE19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3</a:t>
            </a:r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F8C804D9-5F82-4405-8D6C-32BC56EFEDC9}"/>
              </a:ext>
            </a:extLst>
          </p:cNvPr>
          <p:cNvSpPr/>
          <p:nvPr/>
        </p:nvSpPr>
        <p:spPr>
          <a:xfrm>
            <a:off x="7142205" y="0"/>
            <a:ext cx="5049795" cy="294818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6944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41" y="2620345"/>
            <a:ext cx="1116000" cy="1116000"/>
          </a:xfrm>
          <a:prstGeom prst="rect">
            <a:avLst/>
          </a:prstGeom>
        </p:spPr>
      </p:pic>
      <p:pic>
        <p:nvPicPr>
          <p:cNvPr id="59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042" y="2620345"/>
            <a:ext cx="1116000" cy="1116000"/>
          </a:xfrm>
          <a:prstGeom prst="rect">
            <a:avLst/>
          </a:prstGeom>
        </p:spPr>
      </p:pic>
      <p:pic>
        <p:nvPicPr>
          <p:cNvPr id="60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599" y="2620345"/>
            <a:ext cx="1116000" cy="1116000"/>
          </a:xfrm>
          <a:prstGeom prst="rect">
            <a:avLst/>
          </a:prstGeom>
        </p:spPr>
      </p:pic>
      <p:pic>
        <p:nvPicPr>
          <p:cNvPr id="61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2928" y="2620345"/>
            <a:ext cx="1116000" cy="1116000"/>
          </a:xfrm>
          <a:prstGeom prst="rect">
            <a:avLst/>
          </a:prstGeom>
        </p:spPr>
      </p:pic>
      <p:pic>
        <p:nvPicPr>
          <p:cNvPr id="62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1981" y="2621945"/>
            <a:ext cx="1116000" cy="1116000"/>
          </a:xfrm>
          <a:prstGeom prst="rect">
            <a:avLst/>
          </a:prstGeom>
        </p:spPr>
      </p:pic>
      <p:grpSp>
        <p:nvGrpSpPr>
          <p:cNvPr id="3" name="Group 8"/>
          <p:cNvGrpSpPr/>
          <p:nvPr/>
        </p:nvGrpSpPr>
        <p:grpSpPr>
          <a:xfrm>
            <a:off x="2071212" y="5859972"/>
            <a:ext cx="8049577" cy="329093"/>
            <a:chOff x="732121" y="5661049"/>
            <a:chExt cx="8049577" cy="329093"/>
          </a:xfrm>
        </p:grpSpPr>
        <p:sp>
          <p:nvSpPr>
            <p:cNvPr id="4" name="Elipse 2"/>
            <p:cNvSpPr/>
            <p:nvPr/>
          </p:nvSpPr>
          <p:spPr>
            <a:xfrm>
              <a:off x="732121" y="5769294"/>
              <a:ext cx="148423" cy="148423"/>
            </a:xfrm>
            <a:prstGeom prst="ellipse">
              <a:avLst/>
            </a:prstGeom>
            <a:solidFill>
              <a:srgbClr val="16A603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5" name="CuadroTexto 3"/>
            <p:cNvSpPr txBox="1"/>
            <p:nvPr/>
          </p:nvSpPr>
          <p:spPr>
            <a:xfrm>
              <a:off x="845746" y="5681220"/>
              <a:ext cx="4675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Alta</a:t>
              </a:r>
            </a:p>
          </p:txBody>
        </p:sp>
        <p:sp>
          <p:nvSpPr>
            <p:cNvPr id="6" name="Elipse 13"/>
            <p:cNvSpPr/>
            <p:nvPr/>
          </p:nvSpPr>
          <p:spPr>
            <a:xfrm>
              <a:off x="1894396" y="5765282"/>
              <a:ext cx="148423" cy="148423"/>
            </a:xfrm>
            <a:prstGeom prst="ellipse">
              <a:avLst/>
            </a:prstGeom>
            <a:solidFill>
              <a:srgbClr val="65BF4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7" name="CuadroTexto 14"/>
            <p:cNvSpPr txBox="1"/>
            <p:nvPr/>
          </p:nvSpPr>
          <p:spPr>
            <a:xfrm>
              <a:off x="2012032" y="5681220"/>
              <a:ext cx="899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Adecuada</a:t>
              </a:r>
            </a:p>
          </p:txBody>
        </p:sp>
        <p:sp>
          <p:nvSpPr>
            <p:cNvPr id="8" name="Elipse 23"/>
            <p:cNvSpPr/>
            <p:nvPr/>
          </p:nvSpPr>
          <p:spPr>
            <a:xfrm>
              <a:off x="3478885" y="5770439"/>
              <a:ext cx="148423" cy="148423"/>
            </a:xfrm>
            <a:prstGeom prst="ellipse">
              <a:avLst/>
            </a:prstGeom>
            <a:solidFill>
              <a:srgbClr val="FFCE1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9" name="CuadroTexto 24"/>
            <p:cNvSpPr txBox="1"/>
            <p:nvPr/>
          </p:nvSpPr>
          <p:spPr>
            <a:xfrm>
              <a:off x="3588499" y="5682365"/>
              <a:ext cx="9500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Media alta</a:t>
              </a:r>
            </a:p>
          </p:txBody>
        </p:sp>
        <p:sp>
          <p:nvSpPr>
            <p:cNvPr id="10" name="Elipse 26"/>
            <p:cNvSpPr/>
            <p:nvPr/>
          </p:nvSpPr>
          <p:spPr>
            <a:xfrm>
              <a:off x="4996969" y="5745111"/>
              <a:ext cx="148423" cy="148423"/>
            </a:xfrm>
            <a:prstGeom prst="ellipse">
              <a:avLst/>
            </a:prstGeom>
            <a:solidFill>
              <a:srgbClr val="FD7B1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1" name="CuadroTexto 27"/>
            <p:cNvSpPr txBox="1"/>
            <p:nvPr/>
          </p:nvSpPr>
          <p:spPr>
            <a:xfrm>
              <a:off x="5114605" y="5661049"/>
              <a:ext cx="987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Media baja</a:t>
              </a:r>
            </a:p>
          </p:txBody>
        </p:sp>
        <p:sp>
          <p:nvSpPr>
            <p:cNvPr id="12" name="Elipse 29"/>
            <p:cNvSpPr/>
            <p:nvPr/>
          </p:nvSpPr>
          <p:spPr>
            <a:xfrm>
              <a:off x="6658502" y="5749123"/>
              <a:ext cx="148423" cy="148423"/>
            </a:xfrm>
            <a:prstGeom prst="ellipse">
              <a:avLst/>
            </a:prstGeom>
            <a:solidFill>
              <a:srgbClr val="D7401E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3" name="CuadroTexto 30"/>
            <p:cNvSpPr txBox="1"/>
            <p:nvPr/>
          </p:nvSpPr>
          <p:spPr>
            <a:xfrm>
              <a:off x="6764105" y="5661049"/>
              <a:ext cx="4924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Baja</a:t>
              </a:r>
            </a:p>
          </p:txBody>
        </p:sp>
        <p:sp>
          <p:nvSpPr>
            <p:cNvPr id="14" name="Elipse 32"/>
            <p:cNvSpPr/>
            <p:nvPr/>
          </p:nvSpPr>
          <p:spPr>
            <a:xfrm>
              <a:off x="7810943" y="5765282"/>
              <a:ext cx="148423" cy="148423"/>
            </a:xfrm>
            <a:prstGeom prst="ellipse">
              <a:avLst/>
            </a:prstGeom>
            <a:solidFill>
              <a:srgbClr val="A3140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sz="1400" dirty="0">
                <a:solidFill>
                  <a:srgbClr val="948A73"/>
                </a:solidFill>
                <a:ea typeface="Calibri" charset="0"/>
                <a:cs typeface="Calibri" charset="0"/>
              </a:endParaRPr>
            </a:p>
          </p:txBody>
        </p:sp>
        <p:sp>
          <p:nvSpPr>
            <p:cNvPr id="15" name="CuadroTexto 33"/>
            <p:cNvSpPr txBox="1"/>
            <p:nvPr/>
          </p:nvSpPr>
          <p:spPr>
            <a:xfrm>
              <a:off x="7928579" y="5681220"/>
              <a:ext cx="853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948A73"/>
                  </a:solidFill>
                  <a:latin typeface="Calibri Light" panose="020F0302020204030204"/>
                  <a:ea typeface="Calibri" charset="0"/>
                  <a:cs typeface="Calibri" charset="0"/>
                </a:rPr>
                <a:t>Muy baja</a:t>
              </a:r>
            </a:p>
          </p:txBody>
        </p:sp>
      </p:grpSp>
      <p:sp>
        <p:nvSpPr>
          <p:cNvPr id="16" name="CuadroTexto 3"/>
          <p:cNvSpPr txBox="1"/>
          <p:nvPr/>
        </p:nvSpPr>
        <p:spPr>
          <a:xfrm>
            <a:off x="8420100" y="329707"/>
            <a:ext cx="366469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90000"/>
              </a:lnSpc>
              <a:defRPr/>
            </a:pPr>
            <a:r>
              <a:rPr lang="es-ES" sz="2400" b="1" spc="50" dirty="0">
                <a:solidFill>
                  <a:srgbClr val="87A8A7"/>
                </a:solidFill>
                <a:latin typeface="Arial"/>
                <a:cs typeface="Arial"/>
              </a:rPr>
              <a:t>Resultados generales</a:t>
            </a:r>
            <a:endParaRPr lang="es-ES" sz="2400" spc="50" dirty="0">
              <a:solidFill>
                <a:srgbClr val="87A8A7"/>
              </a:solidFill>
              <a:latin typeface="Arial"/>
              <a:cs typeface="Arial"/>
            </a:endParaRPr>
          </a:p>
        </p:txBody>
      </p:sp>
      <p:sp>
        <p:nvSpPr>
          <p:cNvPr id="37" name="Rectángulo 10"/>
          <p:cNvSpPr>
            <a:spLocks noChangeArrowheads="1"/>
          </p:cNvSpPr>
          <p:nvPr/>
        </p:nvSpPr>
        <p:spPr bwMode="auto">
          <a:xfrm>
            <a:off x="1893341" y="4010037"/>
            <a:ext cx="57259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38" name="Rectángulo 10"/>
          <p:cNvSpPr>
            <a:spLocks noChangeArrowheads="1"/>
          </p:cNvSpPr>
          <p:nvPr/>
        </p:nvSpPr>
        <p:spPr bwMode="auto">
          <a:xfrm>
            <a:off x="3775725" y="4010037"/>
            <a:ext cx="3786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4</a:t>
            </a:r>
          </a:p>
        </p:txBody>
      </p:sp>
      <p:sp>
        <p:nvSpPr>
          <p:cNvPr id="39" name="Rectángulo 10"/>
          <p:cNvSpPr>
            <a:spLocks noChangeArrowheads="1"/>
          </p:cNvSpPr>
          <p:nvPr/>
        </p:nvSpPr>
        <p:spPr bwMode="auto">
          <a:xfrm>
            <a:off x="5622578" y="4010037"/>
            <a:ext cx="3786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7</a:t>
            </a:r>
          </a:p>
        </p:txBody>
      </p:sp>
      <p:sp>
        <p:nvSpPr>
          <p:cNvPr id="40" name="Rectángulo 11"/>
          <p:cNvSpPr>
            <a:spLocks noChangeArrowheads="1"/>
          </p:cNvSpPr>
          <p:nvPr/>
        </p:nvSpPr>
        <p:spPr bwMode="auto">
          <a:xfrm>
            <a:off x="6261027" y="4010186"/>
            <a:ext cx="378630" cy="461665"/>
          </a:xfrm>
          <a:prstGeom prst="rect">
            <a:avLst/>
          </a:prstGeom>
          <a:solidFill>
            <a:srgbClr val="FD7B1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41" name="Rectángulo 10"/>
          <p:cNvSpPr>
            <a:spLocks noChangeArrowheads="1"/>
          </p:cNvSpPr>
          <p:nvPr/>
        </p:nvSpPr>
        <p:spPr bwMode="auto">
          <a:xfrm>
            <a:off x="7320141" y="4010037"/>
            <a:ext cx="57259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42" name="Rectángulo 10"/>
          <p:cNvSpPr>
            <a:spLocks noChangeArrowheads="1"/>
          </p:cNvSpPr>
          <p:nvPr/>
        </p:nvSpPr>
        <p:spPr bwMode="auto">
          <a:xfrm>
            <a:off x="9198886" y="4010037"/>
            <a:ext cx="37863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spc="300" dirty="0">
                <a:solidFill>
                  <a:prstClr val="white"/>
                </a:solidFill>
                <a:ea typeface="Calibri" charset="0"/>
                <a:cs typeface="Calibri" charset="0"/>
              </a:rPr>
              <a:t>9</a:t>
            </a:r>
          </a:p>
        </p:txBody>
      </p:sp>
      <p:sp>
        <p:nvSpPr>
          <p:cNvPr id="43" name="Rectángulo 11"/>
          <p:cNvSpPr>
            <a:spLocks noChangeArrowheads="1"/>
          </p:cNvSpPr>
          <p:nvPr/>
        </p:nvSpPr>
        <p:spPr bwMode="auto">
          <a:xfrm>
            <a:off x="2535951" y="4010186"/>
            <a:ext cx="572594" cy="461665"/>
          </a:xfrm>
          <a:prstGeom prst="rect">
            <a:avLst/>
          </a:prstGeom>
          <a:solidFill>
            <a:srgbClr val="D7401E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15</a:t>
            </a:r>
          </a:p>
        </p:txBody>
      </p:sp>
      <p:sp>
        <p:nvSpPr>
          <p:cNvPr id="44" name="Rectángulo 11"/>
          <p:cNvSpPr>
            <a:spLocks noChangeArrowheads="1"/>
          </p:cNvSpPr>
          <p:nvPr/>
        </p:nvSpPr>
        <p:spPr bwMode="auto">
          <a:xfrm>
            <a:off x="4407574" y="4010186"/>
            <a:ext cx="378630" cy="461665"/>
          </a:xfrm>
          <a:prstGeom prst="rect">
            <a:avLst/>
          </a:prstGeom>
          <a:solidFill>
            <a:srgbClr val="FFCE19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5</a:t>
            </a:r>
          </a:p>
        </p:txBody>
      </p:sp>
      <p:sp>
        <p:nvSpPr>
          <p:cNvPr id="45" name="Rectángulo 11"/>
          <p:cNvSpPr>
            <a:spLocks noChangeArrowheads="1"/>
          </p:cNvSpPr>
          <p:nvPr/>
        </p:nvSpPr>
        <p:spPr bwMode="auto">
          <a:xfrm>
            <a:off x="9723151" y="4009511"/>
            <a:ext cx="572594" cy="461665"/>
          </a:xfrm>
          <a:prstGeom prst="rect">
            <a:avLst/>
          </a:prstGeom>
          <a:solidFill>
            <a:srgbClr val="FD7B1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12</a:t>
            </a:r>
          </a:p>
        </p:txBody>
      </p:sp>
      <p:sp>
        <p:nvSpPr>
          <p:cNvPr id="46" name="Rectángulo 11"/>
          <p:cNvSpPr>
            <a:spLocks noChangeArrowheads="1"/>
          </p:cNvSpPr>
          <p:nvPr/>
        </p:nvSpPr>
        <p:spPr bwMode="auto">
          <a:xfrm>
            <a:off x="7941386" y="4010186"/>
            <a:ext cx="572594" cy="461665"/>
          </a:xfrm>
          <a:prstGeom prst="rect">
            <a:avLst/>
          </a:prstGeom>
          <a:solidFill>
            <a:srgbClr val="FD7B11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ES" sz="2400" b="1" spc="300" dirty="0">
                <a:solidFill>
                  <a:srgbClr val="FFFFFF"/>
                </a:solidFill>
                <a:ea typeface="Calibri" charset="0"/>
                <a:cs typeface="Calibri" charset="0"/>
              </a:rPr>
              <a:t>10</a:t>
            </a:r>
          </a:p>
        </p:txBody>
      </p:sp>
      <p:sp>
        <p:nvSpPr>
          <p:cNvPr id="47" name="Rectángulo 46"/>
          <p:cNvSpPr/>
          <p:nvPr/>
        </p:nvSpPr>
        <p:spPr>
          <a:xfrm>
            <a:off x="1821700" y="1944774"/>
            <a:ext cx="130298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Mercado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De Factores</a:t>
            </a:r>
          </a:p>
        </p:txBody>
      </p:sp>
      <p:sp>
        <p:nvSpPr>
          <p:cNvPr id="48" name="Rectángulo 27"/>
          <p:cNvSpPr/>
          <p:nvPr/>
        </p:nvSpPr>
        <p:spPr>
          <a:xfrm>
            <a:off x="3745013" y="2217446"/>
            <a:ext cx="110363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Economía</a:t>
            </a:r>
          </a:p>
        </p:txBody>
      </p:sp>
      <p:sp>
        <p:nvSpPr>
          <p:cNvPr id="49" name="Rectángulo 28"/>
          <p:cNvSpPr/>
          <p:nvPr/>
        </p:nvSpPr>
        <p:spPr>
          <a:xfrm>
            <a:off x="5466701" y="2212539"/>
            <a:ext cx="130753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Precursores</a:t>
            </a:r>
          </a:p>
        </p:txBody>
      </p:sp>
      <p:sp>
        <p:nvSpPr>
          <p:cNvPr id="50" name="Rectángulo 29"/>
          <p:cNvSpPr/>
          <p:nvPr/>
        </p:nvSpPr>
        <p:spPr>
          <a:xfrm>
            <a:off x="7036444" y="1990941"/>
            <a:ext cx="174759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Relaciones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 Internacionales</a:t>
            </a:r>
          </a:p>
        </p:txBody>
      </p:sp>
      <p:sp>
        <p:nvSpPr>
          <p:cNvPr id="51" name="Rectángulo 30"/>
          <p:cNvSpPr/>
          <p:nvPr/>
        </p:nvSpPr>
        <p:spPr>
          <a:xfrm>
            <a:off x="9066667" y="2212539"/>
            <a:ext cx="1266692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" sz="1600" spc="10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Innovación</a:t>
            </a:r>
          </a:p>
        </p:txBody>
      </p:sp>
      <p:sp>
        <p:nvSpPr>
          <p:cNvPr id="63" name="Rectángulo 60"/>
          <p:cNvSpPr/>
          <p:nvPr/>
        </p:nvSpPr>
        <p:spPr>
          <a:xfrm>
            <a:off x="1851009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64" name="Rectángulo 61"/>
          <p:cNvSpPr/>
          <p:nvPr/>
        </p:nvSpPr>
        <p:spPr>
          <a:xfrm>
            <a:off x="2504539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65" name="Rectángulo 92"/>
          <p:cNvSpPr/>
          <p:nvPr/>
        </p:nvSpPr>
        <p:spPr>
          <a:xfrm>
            <a:off x="3636411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66" name="Rectángulo 93"/>
          <p:cNvSpPr/>
          <p:nvPr/>
        </p:nvSpPr>
        <p:spPr>
          <a:xfrm>
            <a:off x="4289940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67" name="Rectángulo 97"/>
          <p:cNvSpPr/>
          <p:nvPr/>
        </p:nvSpPr>
        <p:spPr>
          <a:xfrm>
            <a:off x="5483265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68" name="Rectángulo 98"/>
          <p:cNvSpPr/>
          <p:nvPr/>
        </p:nvSpPr>
        <p:spPr>
          <a:xfrm>
            <a:off x="6136794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69" name="Rectángulo 102"/>
          <p:cNvSpPr/>
          <p:nvPr/>
        </p:nvSpPr>
        <p:spPr>
          <a:xfrm>
            <a:off x="7277809" y="4469683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70" name="Rectángulo 103"/>
          <p:cNvSpPr/>
          <p:nvPr/>
        </p:nvSpPr>
        <p:spPr>
          <a:xfrm>
            <a:off x="7931339" y="446968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71" name="Rectángulo 107"/>
          <p:cNvSpPr/>
          <p:nvPr/>
        </p:nvSpPr>
        <p:spPr>
          <a:xfrm>
            <a:off x="9059573" y="4472595"/>
            <a:ext cx="62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2014</a:t>
            </a:r>
          </a:p>
        </p:txBody>
      </p:sp>
      <p:sp>
        <p:nvSpPr>
          <p:cNvPr id="72" name="Rectángulo 108"/>
          <p:cNvSpPr/>
          <p:nvPr/>
        </p:nvSpPr>
        <p:spPr>
          <a:xfrm>
            <a:off x="9713103" y="446968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400" spc="150" dirty="0">
                <a:solidFill>
                  <a:prstClr val="white">
                    <a:lumMod val="65000"/>
                  </a:prstClr>
                </a:solidFill>
                <a:ea typeface="Calibri" charset="0"/>
                <a:cs typeface="Calibri" charset="0"/>
              </a:rPr>
              <a:t>2016</a:t>
            </a:r>
          </a:p>
        </p:txBody>
      </p:sp>
      <p:sp>
        <p:nvSpPr>
          <p:cNvPr id="52" name="Título 1">
            <a:extLst>
              <a:ext uri="{FF2B5EF4-FFF2-40B4-BE49-F238E27FC236}">
                <a16:creationId xmlns:a16="http://schemas.microsoft.com/office/drawing/2014/main" id="{03F5B12D-B3AE-4F74-A5B3-967123CD6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10" y="370110"/>
            <a:ext cx="7476423" cy="597649"/>
          </a:xfrm>
        </p:spPr>
        <p:txBody>
          <a:bodyPr/>
          <a:lstStyle/>
          <a:p>
            <a:r>
              <a:rPr lang="es-ES" b="1" spc="300" dirty="0">
                <a:latin typeface="Arial"/>
                <a:cs typeface="Arial"/>
              </a:rPr>
              <a:t>León</a:t>
            </a:r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08BDF8A-2DE6-4762-8672-203354BF1757}"/>
              </a:ext>
            </a:extLst>
          </p:cNvPr>
          <p:cNvSpPr/>
          <p:nvPr/>
        </p:nvSpPr>
        <p:spPr>
          <a:xfrm>
            <a:off x="7142205" y="0"/>
            <a:ext cx="5049795" cy="294818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02298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0">
            <a:extLst>
              <a:ext uri="{FF2B5EF4-FFF2-40B4-BE49-F238E27FC236}">
                <a16:creationId xmlns:a16="http://schemas.microsoft.com/office/drawing/2014/main" id="{5533C5B2-ABF0-41BA-A5C8-6A37B0C96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55" y="4807429"/>
            <a:ext cx="685800" cy="6858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980034" y="1385550"/>
            <a:ext cx="102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spc="100" dirty="0">
                <a:solidFill>
                  <a:srgbClr val="F8993D"/>
                </a:solidFill>
                <a:latin typeface="Arial" charset="0"/>
                <a:cs typeface="Arial" charset="0"/>
              </a:rPr>
              <a:t>Político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2816" y="375433"/>
            <a:ext cx="7476423" cy="597649"/>
          </a:xfrm>
        </p:spPr>
        <p:txBody>
          <a:bodyPr/>
          <a:lstStyle/>
          <a:p>
            <a:r>
              <a:rPr lang="es-ES" b="1" spc="300" dirty="0">
                <a:latin typeface="Arial"/>
                <a:cs typeface="Arial"/>
              </a:rPr>
              <a:t>León</a:t>
            </a:r>
            <a:endParaRPr lang="en-US" dirty="0"/>
          </a:p>
        </p:txBody>
      </p:sp>
      <p:sp>
        <p:nvSpPr>
          <p:cNvPr id="82" name="Rectángulo 66"/>
          <p:cNvSpPr>
            <a:spLocks noChangeArrowheads="1"/>
          </p:cNvSpPr>
          <p:nvPr/>
        </p:nvSpPr>
        <p:spPr bwMode="auto">
          <a:xfrm>
            <a:off x="5830019" y="1768256"/>
            <a:ext cx="4828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6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100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3%</a:t>
            </a:r>
          </a:p>
        </p:txBody>
      </p:sp>
      <p:sp>
        <p:nvSpPr>
          <p:cNvPr id="83" name="Rectángulo 67"/>
          <p:cNvSpPr>
            <a:spLocks noChangeArrowheads="1"/>
          </p:cNvSpPr>
          <p:nvPr/>
        </p:nvSpPr>
        <p:spPr bwMode="auto">
          <a:xfrm>
            <a:off x="5873563" y="3457094"/>
            <a:ext cx="4828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178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2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13</a:t>
            </a:r>
          </a:p>
        </p:txBody>
      </p:sp>
      <p:sp>
        <p:nvSpPr>
          <p:cNvPr id="84" name="Rectángulo 69"/>
          <p:cNvSpPr>
            <a:spLocks noChangeArrowheads="1"/>
          </p:cNvSpPr>
          <p:nvPr/>
        </p:nvSpPr>
        <p:spPr bwMode="auto">
          <a:xfrm>
            <a:off x="5793410" y="5158376"/>
            <a:ext cx="64312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3.8% 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756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78%</a:t>
            </a:r>
          </a:p>
        </p:txBody>
      </p:sp>
      <p:cxnSp>
        <p:nvCxnSpPr>
          <p:cNvPr id="85" name="Conector recto 37"/>
          <p:cNvCxnSpPr/>
          <p:nvPr/>
        </p:nvCxnSpPr>
        <p:spPr>
          <a:xfrm>
            <a:off x="107208" y="1262373"/>
            <a:ext cx="11977584" cy="0"/>
          </a:xfrm>
          <a:prstGeom prst="line">
            <a:avLst/>
          </a:prstGeom>
          <a:ln w="12700" cmpd="sng">
            <a:solidFill>
              <a:srgbClr val="6A57D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CuadroTexto 3"/>
          <p:cNvSpPr txBox="1"/>
          <p:nvPr/>
        </p:nvSpPr>
        <p:spPr>
          <a:xfrm>
            <a:off x="8420100" y="329707"/>
            <a:ext cx="3664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spc="300" dirty="0">
                <a:solidFill>
                  <a:srgbClr val="00B050"/>
                </a:solidFill>
                <a:latin typeface="Arial"/>
                <a:cs typeface="Arial"/>
              </a:rPr>
              <a:t>FORTALEZAS</a:t>
            </a:r>
            <a:endParaRPr lang="es-ES" sz="3200" b="1" spc="3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07" name="Rectángulo 29"/>
          <p:cNvSpPr/>
          <p:nvPr/>
        </p:nvSpPr>
        <p:spPr>
          <a:xfrm>
            <a:off x="5803157" y="897496"/>
            <a:ext cx="623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108" name="Rectángulo 29"/>
          <p:cNvSpPr/>
          <p:nvPr/>
        </p:nvSpPr>
        <p:spPr>
          <a:xfrm>
            <a:off x="6647227" y="897496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Unidades</a:t>
            </a:r>
          </a:p>
        </p:txBody>
      </p:sp>
      <p:sp>
        <p:nvSpPr>
          <p:cNvPr id="109" name="CuadroTexto 44"/>
          <p:cNvSpPr txBox="1">
            <a:spLocks noChangeArrowheads="1"/>
          </p:cNvSpPr>
          <p:nvPr/>
        </p:nvSpPr>
        <p:spPr bwMode="auto">
          <a:xfrm>
            <a:off x="966787" y="1783559"/>
            <a:ext cx="468029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133350">
              <a:buClr>
                <a:srgbClr val="F8993D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Duración máxima de periodos de alcaldes</a:t>
            </a:r>
          </a:p>
          <a:p>
            <a:pPr indent="133350">
              <a:buClr>
                <a:srgbClr val="F8993D"/>
              </a:buClr>
              <a:buSzPct val="140000"/>
              <a:buFont typeface="Arial"/>
              <a:buChar char="•"/>
              <a:defRPr/>
            </a:pPr>
            <a:endParaRPr lang="es-ES" sz="9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F8993D"/>
              </a:buClr>
              <a:buSzPct val="140000"/>
              <a:buFont typeface="Arial"/>
              <a:buChar char="•"/>
              <a:defRPr/>
            </a:pPr>
            <a:r>
              <a:rPr lang="es-ES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Formulas cabildo</a:t>
            </a:r>
          </a:p>
          <a:p>
            <a:pPr indent="133350">
              <a:buClr>
                <a:srgbClr val="F8993D"/>
              </a:buClr>
              <a:buSzPct val="140000"/>
              <a:buFont typeface="Arial"/>
              <a:buChar char="•"/>
              <a:defRPr/>
            </a:pPr>
            <a:endParaRPr lang="es-ES" sz="10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F8993D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Barreras para candidatos independientes</a:t>
            </a:r>
          </a:p>
        </p:txBody>
      </p:sp>
      <p:sp>
        <p:nvSpPr>
          <p:cNvPr id="110" name="CuadroTexto 45"/>
          <p:cNvSpPr txBox="1">
            <a:spLocks noChangeArrowheads="1"/>
          </p:cNvSpPr>
          <p:nvPr/>
        </p:nvSpPr>
        <p:spPr bwMode="auto">
          <a:xfrm>
            <a:off x="966788" y="3447880"/>
            <a:ext cx="41050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>
              <a:buClr>
                <a:srgbClr val="EA485C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/>
                <a:cs typeface="Arial"/>
              </a:rPr>
              <a:t>Ejecución de contratos</a:t>
            </a:r>
          </a:p>
          <a:p>
            <a:pPr>
              <a:buClr>
                <a:srgbClr val="EA485C"/>
              </a:buClr>
              <a:buSzPct val="140000"/>
              <a:defRPr/>
            </a:pPr>
            <a:endParaRPr lang="es-MX" sz="900" b="1" dirty="0">
              <a:solidFill>
                <a:srgbClr val="181433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EA485C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/>
                <a:cs typeface="Arial"/>
              </a:rPr>
              <a:t>Robo de vehículos</a:t>
            </a:r>
          </a:p>
          <a:p>
            <a:pPr marL="285750" indent="-285750">
              <a:buClr>
                <a:srgbClr val="EA485C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es-MX" sz="900" b="1" dirty="0">
              <a:solidFill>
                <a:srgbClr val="181433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EA485C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/>
                <a:cs typeface="Arial"/>
              </a:rPr>
              <a:t>Competencia en servicios notariales</a:t>
            </a:r>
          </a:p>
          <a:p>
            <a:pPr marL="285750" indent="-285750">
              <a:buClr>
                <a:srgbClr val="EA485C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es-MX" sz="1400" b="1" dirty="0">
              <a:solidFill>
                <a:srgbClr val="181433"/>
              </a:solidFill>
              <a:latin typeface="Arial"/>
              <a:cs typeface="Arial"/>
            </a:endParaRPr>
          </a:p>
          <a:p>
            <a:pPr indent="133350">
              <a:buClr>
                <a:srgbClr val="F7C248"/>
              </a:buClr>
              <a:buSzPct val="140000"/>
              <a:defRPr/>
            </a:pPr>
            <a:endParaRPr lang="es-MX" sz="1000" b="1" dirty="0">
              <a:solidFill>
                <a:srgbClr val="181433"/>
              </a:solidFill>
              <a:latin typeface="Arial"/>
              <a:cs typeface="Arial"/>
            </a:endParaRPr>
          </a:p>
        </p:txBody>
      </p:sp>
      <p:sp>
        <p:nvSpPr>
          <p:cNvPr id="111" name="CuadroTexto 47"/>
          <p:cNvSpPr txBox="1"/>
          <p:nvPr/>
        </p:nvSpPr>
        <p:spPr>
          <a:xfrm>
            <a:off x="864539" y="5076136"/>
            <a:ext cx="47825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>
              <a:buClr>
                <a:srgbClr val="A39FFF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Crecimiento del PIB estatal</a:t>
            </a:r>
          </a:p>
          <a:p>
            <a:pPr indent="133350">
              <a:buClr>
                <a:srgbClr val="A39FFF"/>
              </a:buClr>
              <a:buSzPct val="140000"/>
              <a:buFont typeface="Arial"/>
              <a:buChar char="•"/>
              <a:defRPr/>
            </a:pPr>
            <a:endParaRPr lang="es-MX" sz="9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A39FFF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Diversificación económica</a:t>
            </a:r>
          </a:p>
          <a:p>
            <a:pPr indent="133350">
              <a:buClr>
                <a:srgbClr val="A39FFF"/>
              </a:buClr>
              <a:buSzPct val="140000"/>
              <a:buFont typeface="Arial"/>
              <a:buChar char="•"/>
              <a:defRPr/>
            </a:pPr>
            <a:endParaRPr lang="es-MX" sz="9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A39FFF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Sectores que han presentado alto crecimiento</a:t>
            </a:r>
          </a:p>
          <a:p>
            <a:pPr indent="133350">
              <a:buClr>
                <a:srgbClr val="A39FFF"/>
              </a:buClr>
              <a:buSzPct val="140000"/>
              <a:buFont typeface="Arial"/>
              <a:buChar char="•"/>
              <a:defRPr/>
            </a:pPr>
            <a:endParaRPr lang="es-MX" sz="14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29489A"/>
              </a:buClr>
              <a:buSzPct val="140000"/>
              <a:defRPr/>
            </a:pPr>
            <a:endParaRPr lang="es-ES" sz="1400" b="1" dirty="0">
              <a:solidFill>
                <a:srgbClr val="181433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015455" y="3045451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spc="100" dirty="0">
                <a:solidFill>
                  <a:srgbClr val="EA485C"/>
                </a:solidFill>
                <a:latin typeface="Arial" charset="0"/>
                <a:ea typeface="ＭＳ Ｐゴシック" charset="0"/>
                <a:cs typeface="Arial" charset="0"/>
              </a:rPr>
              <a:t>Derecho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975270" y="4766242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spc="100" dirty="0">
                <a:solidFill>
                  <a:srgbClr val="A39FFF"/>
                </a:solidFill>
                <a:latin typeface="Arial" charset="0"/>
                <a:ea typeface="ＭＳ Ｐゴシック" charset="0"/>
                <a:cs typeface="Arial" charset="0"/>
              </a:rPr>
              <a:t>Economía</a:t>
            </a:r>
          </a:p>
        </p:txBody>
      </p:sp>
      <p:cxnSp>
        <p:nvCxnSpPr>
          <p:cNvPr id="115" name="Conector recto 37"/>
          <p:cNvCxnSpPr/>
          <p:nvPr/>
        </p:nvCxnSpPr>
        <p:spPr>
          <a:xfrm>
            <a:off x="112816" y="2943939"/>
            <a:ext cx="11971976" cy="0"/>
          </a:xfrm>
          <a:prstGeom prst="line">
            <a:avLst/>
          </a:prstGeom>
          <a:ln w="12700" cmpd="sng"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ector recto 37"/>
          <p:cNvCxnSpPr/>
          <p:nvPr/>
        </p:nvCxnSpPr>
        <p:spPr>
          <a:xfrm>
            <a:off x="112816" y="4682761"/>
            <a:ext cx="11971976" cy="0"/>
          </a:xfrm>
          <a:prstGeom prst="line">
            <a:avLst/>
          </a:prstGeom>
          <a:ln w="12700" cmpd="sng"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ctángulo 69"/>
          <p:cNvSpPr>
            <a:spLocks noChangeArrowheads="1"/>
          </p:cNvSpPr>
          <p:nvPr/>
        </p:nvSpPr>
        <p:spPr bwMode="auto">
          <a:xfrm>
            <a:off x="6600742" y="5144887"/>
            <a:ext cx="413128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C6E36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Tasa de crecimiento promedio anual estatal</a:t>
            </a:r>
          </a:p>
          <a:p>
            <a:pPr>
              <a:spcAft>
                <a:spcPts val="1200"/>
              </a:spcAft>
              <a:buClr>
                <a:srgbClr val="CC6E36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Número de sectores económicos presentes</a:t>
            </a:r>
          </a:p>
          <a:p>
            <a:pPr>
              <a:spcAft>
                <a:spcPts val="1200"/>
              </a:spcAft>
              <a:buClr>
                <a:srgbClr val="CC6E36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Porcentaje del PIB</a:t>
            </a:r>
          </a:p>
        </p:txBody>
      </p:sp>
      <p:sp>
        <p:nvSpPr>
          <p:cNvPr id="130" name="Rectángulo 69"/>
          <p:cNvSpPr>
            <a:spLocks noChangeArrowheads="1"/>
          </p:cNvSpPr>
          <p:nvPr/>
        </p:nvSpPr>
        <p:spPr bwMode="auto">
          <a:xfrm>
            <a:off x="6580372" y="3450543"/>
            <a:ext cx="550442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44D5E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/>
                <a:cs typeface="Arial"/>
              </a:rPr>
              <a:t>Días	</a:t>
            </a:r>
          </a:p>
          <a:p>
            <a:pPr>
              <a:spcAft>
                <a:spcPts val="1200"/>
              </a:spcAft>
              <a:buClr>
                <a:srgbClr val="C44D5E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/>
                <a:cs typeface="Arial"/>
              </a:rPr>
              <a:t>Por cada mil vehículos registrados</a:t>
            </a:r>
          </a:p>
          <a:p>
            <a:pPr>
              <a:spcAft>
                <a:spcPts val="1200"/>
              </a:spcAft>
              <a:buClr>
                <a:srgbClr val="C44D5E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/>
                <a:cs typeface="Arial"/>
              </a:rPr>
              <a:t>Notarios por cada 100 mil de PEA</a:t>
            </a:r>
          </a:p>
        </p:txBody>
      </p:sp>
      <p:sp>
        <p:nvSpPr>
          <p:cNvPr id="131" name="Rectángulo 69"/>
          <p:cNvSpPr>
            <a:spLocks noChangeArrowheads="1"/>
          </p:cNvSpPr>
          <p:nvPr/>
        </p:nvSpPr>
        <p:spPr bwMode="auto">
          <a:xfrm>
            <a:off x="6594886" y="1757914"/>
            <a:ext cx="548990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93AEB5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Años</a:t>
            </a:r>
          </a:p>
          <a:p>
            <a:pPr>
              <a:spcBef>
                <a:spcPts val="1200"/>
              </a:spcBef>
              <a:buClr>
                <a:srgbClr val="93AEB5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Aplica principio de representación (0-100)</a:t>
            </a:r>
          </a:p>
          <a:p>
            <a:pPr>
              <a:spcBef>
                <a:spcPts val="1200"/>
              </a:spcBef>
              <a:buClr>
                <a:srgbClr val="93AEB5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Porcentaje de la lista nominal</a:t>
            </a:r>
          </a:p>
        </p:txBody>
      </p:sp>
      <p:pic>
        <p:nvPicPr>
          <p:cNvPr id="5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43" y="1382669"/>
            <a:ext cx="685800" cy="685800"/>
          </a:xfrm>
          <a:prstGeom prst="rect">
            <a:avLst/>
          </a:prstGeom>
        </p:spPr>
      </p:pic>
      <p:sp>
        <p:nvSpPr>
          <p:cNvPr id="44" name="Rectángulo 69"/>
          <p:cNvSpPr>
            <a:spLocks noChangeArrowheads="1"/>
          </p:cNvSpPr>
          <p:nvPr/>
        </p:nvSpPr>
        <p:spPr bwMode="auto">
          <a:xfrm>
            <a:off x="10732023" y="6024650"/>
            <a:ext cx="1352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C6E36"/>
              </a:buClr>
              <a:defRPr/>
            </a:pPr>
            <a:r>
              <a:rPr lang="es-ES" sz="1400" dirty="0">
                <a:solidFill>
                  <a:schemeClr val="accent3"/>
                </a:solidFill>
                <a:latin typeface="Arial" charset="0"/>
                <a:cs typeface="Arial" charset="0"/>
              </a:rPr>
              <a:t>Datos de 2016</a:t>
            </a:r>
          </a:p>
        </p:txBody>
      </p:sp>
      <p:sp>
        <p:nvSpPr>
          <p:cNvPr id="26" name="Rectángulo 29"/>
          <p:cNvSpPr/>
          <p:nvPr/>
        </p:nvSpPr>
        <p:spPr>
          <a:xfrm>
            <a:off x="201894" y="897496"/>
            <a:ext cx="229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Subíndices / Indicadores</a:t>
            </a:r>
          </a:p>
        </p:txBody>
      </p:sp>
      <p:sp>
        <p:nvSpPr>
          <p:cNvPr id="27" name="Rectángulo 29"/>
          <p:cNvSpPr/>
          <p:nvPr/>
        </p:nvSpPr>
        <p:spPr>
          <a:xfrm>
            <a:off x="10902499" y="897496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181433"/>
                </a:solidFill>
                <a:latin typeface="Arial"/>
                <a:cs typeface="Arial"/>
              </a:rPr>
              <a:t>Promedio</a:t>
            </a:r>
          </a:p>
        </p:txBody>
      </p:sp>
      <p:sp>
        <p:nvSpPr>
          <p:cNvPr id="28" name="Rectángulo 66"/>
          <p:cNvSpPr>
            <a:spLocks noChangeArrowheads="1"/>
          </p:cNvSpPr>
          <p:nvPr/>
        </p:nvSpPr>
        <p:spPr bwMode="auto">
          <a:xfrm>
            <a:off x="11053170" y="1757914"/>
            <a:ext cx="59343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5.7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26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3.7%</a:t>
            </a:r>
          </a:p>
        </p:txBody>
      </p:sp>
      <p:sp>
        <p:nvSpPr>
          <p:cNvPr id="29" name="Rectángulo 67"/>
          <p:cNvSpPr>
            <a:spLocks noChangeArrowheads="1"/>
          </p:cNvSpPr>
          <p:nvPr/>
        </p:nvSpPr>
        <p:spPr bwMode="auto">
          <a:xfrm>
            <a:off x="11152016" y="3446752"/>
            <a:ext cx="48282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269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5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12</a:t>
            </a:r>
          </a:p>
        </p:txBody>
      </p:sp>
      <p:sp>
        <p:nvSpPr>
          <p:cNvPr id="30" name="Rectángulo 69"/>
          <p:cNvSpPr>
            <a:spLocks noChangeArrowheads="1"/>
          </p:cNvSpPr>
          <p:nvPr/>
        </p:nvSpPr>
        <p:spPr bwMode="auto">
          <a:xfrm>
            <a:off x="11096712" y="5148034"/>
            <a:ext cx="59343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2.3%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594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50%</a:t>
            </a: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3C7516C2-F459-4552-832F-C2B525E41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43" y="3086100"/>
            <a:ext cx="685800" cy="6858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F77557C2-7791-47D3-BFFD-D6F1515F3A11}"/>
              </a:ext>
            </a:extLst>
          </p:cNvPr>
          <p:cNvSpPr/>
          <p:nvPr/>
        </p:nvSpPr>
        <p:spPr>
          <a:xfrm>
            <a:off x="7142205" y="0"/>
            <a:ext cx="5049795" cy="294818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93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11">
            <a:extLst>
              <a:ext uri="{FF2B5EF4-FFF2-40B4-BE49-F238E27FC236}">
                <a16:creationId xmlns:a16="http://schemas.microsoft.com/office/drawing/2014/main" id="{ABB3103D-C88A-4B8D-8D41-5EE130708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04" y="4854026"/>
            <a:ext cx="685800" cy="685800"/>
          </a:xfrm>
          <a:prstGeom prst="rect">
            <a:avLst/>
          </a:prstGeom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id="{64AADDD3-5DBC-4B2A-B67E-067C935DC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04" y="1425241"/>
            <a:ext cx="685800" cy="685800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7E48559F-5B88-43D0-A398-A9F429669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15" y="3098921"/>
            <a:ext cx="685800" cy="685800"/>
          </a:xfrm>
          <a:prstGeom prst="rect">
            <a:avLst/>
          </a:prstGeom>
        </p:spPr>
      </p:pic>
      <p:sp>
        <p:nvSpPr>
          <p:cNvPr id="82" name="Rectángulo 66"/>
          <p:cNvSpPr>
            <a:spLocks noChangeArrowheads="1"/>
          </p:cNvSpPr>
          <p:nvPr/>
        </p:nvSpPr>
        <p:spPr bwMode="auto">
          <a:xfrm>
            <a:off x="5657747" y="1768256"/>
            <a:ext cx="54373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43%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10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34%</a:t>
            </a:r>
          </a:p>
        </p:txBody>
      </p:sp>
      <p:sp>
        <p:nvSpPr>
          <p:cNvPr id="83" name="Rectángulo 67"/>
          <p:cNvSpPr>
            <a:spLocks noChangeArrowheads="1"/>
          </p:cNvSpPr>
          <p:nvPr/>
        </p:nvSpPr>
        <p:spPr bwMode="auto">
          <a:xfrm>
            <a:off x="5632901" y="3457094"/>
            <a:ext cx="59343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6%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1.5%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19%</a:t>
            </a:r>
          </a:p>
        </p:txBody>
      </p:sp>
      <p:sp>
        <p:nvSpPr>
          <p:cNvPr id="84" name="Rectángulo 69"/>
          <p:cNvSpPr>
            <a:spLocks noChangeArrowheads="1"/>
          </p:cNvSpPr>
          <p:nvPr/>
        </p:nvSpPr>
        <p:spPr bwMode="auto">
          <a:xfrm>
            <a:off x="5701291" y="5129348"/>
            <a:ext cx="54373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85%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26%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9</a:t>
            </a:r>
          </a:p>
        </p:txBody>
      </p:sp>
      <p:cxnSp>
        <p:nvCxnSpPr>
          <p:cNvPr id="85" name="Conector recto 37"/>
          <p:cNvCxnSpPr/>
          <p:nvPr/>
        </p:nvCxnSpPr>
        <p:spPr>
          <a:xfrm>
            <a:off x="107208" y="1262373"/>
            <a:ext cx="11977584" cy="0"/>
          </a:xfrm>
          <a:prstGeom prst="line">
            <a:avLst/>
          </a:prstGeom>
          <a:ln w="12700" cmpd="sng">
            <a:solidFill>
              <a:srgbClr val="6A57D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CuadroTexto 3"/>
          <p:cNvSpPr txBox="1"/>
          <p:nvPr/>
        </p:nvSpPr>
        <p:spPr>
          <a:xfrm>
            <a:off x="8420100" y="329707"/>
            <a:ext cx="3664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spc="300" dirty="0">
                <a:solidFill>
                  <a:srgbClr val="EA485C"/>
                </a:solidFill>
                <a:latin typeface="Arial"/>
                <a:cs typeface="Arial"/>
              </a:rPr>
              <a:t>DEBILIDADES</a:t>
            </a:r>
            <a:endParaRPr lang="es-ES" sz="3200" b="1" spc="300" dirty="0">
              <a:solidFill>
                <a:srgbClr val="EA485C"/>
              </a:solidFill>
              <a:latin typeface="Arial"/>
              <a:cs typeface="Arial"/>
            </a:endParaRPr>
          </a:p>
        </p:txBody>
      </p:sp>
      <p:sp>
        <p:nvSpPr>
          <p:cNvPr id="107" name="Rectángulo 29"/>
          <p:cNvSpPr/>
          <p:nvPr/>
        </p:nvSpPr>
        <p:spPr>
          <a:xfrm>
            <a:off x="5617802" y="897496"/>
            <a:ext cx="623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Valor</a:t>
            </a:r>
          </a:p>
        </p:txBody>
      </p:sp>
      <p:sp>
        <p:nvSpPr>
          <p:cNvPr id="108" name="Rectángulo 29"/>
          <p:cNvSpPr/>
          <p:nvPr/>
        </p:nvSpPr>
        <p:spPr>
          <a:xfrm>
            <a:off x="6461872" y="897496"/>
            <a:ext cx="9893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Unidades</a:t>
            </a:r>
          </a:p>
        </p:txBody>
      </p:sp>
      <p:sp>
        <p:nvSpPr>
          <p:cNvPr id="109" name="CuadroTexto 44"/>
          <p:cNvSpPr txBox="1">
            <a:spLocks noChangeArrowheads="1"/>
          </p:cNvSpPr>
          <p:nvPr/>
        </p:nvSpPr>
        <p:spPr bwMode="auto">
          <a:xfrm>
            <a:off x="966787" y="1783559"/>
            <a:ext cx="41050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133350">
              <a:buClr>
                <a:srgbClr val="F7C248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Jornadas laborales muy largas</a:t>
            </a:r>
          </a:p>
          <a:p>
            <a:pPr indent="133350">
              <a:buClr>
                <a:srgbClr val="F7C248"/>
              </a:buClr>
              <a:buSzPct val="140000"/>
              <a:buFont typeface="Arial"/>
              <a:buChar char="•"/>
              <a:defRPr/>
            </a:pPr>
            <a:endParaRPr lang="es-ES" sz="10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F7C248"/>
              </a:buClr>
              <a:buSzPct val="140000"/>
              <a:buFont typeface="Arial"/>
              <a:buChar char="•"/>
              <a:defRPr/>
            </a:pPr>
            <a:r>
              <a:rPr lang="es-ES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Demandantes de conflicto laboral</a:t>
            </a:r>
          </a:p>
          <a:p>
            <a:pPr indent="133350">
              <a:buClr>
                <a:srgbClr val="F7C248"/>
              </a:buClr>
              <a:buSzPct val="140000"/>
              <a:buFont typeface="Arial"/>
              <a:buChar char="•"/>
              <a:defRPr/>
            </a:pPr>
            <a:endParaRPr lang="es-ES" sz="14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F7C248"/>
              </a:buClr>
              <a:buSzPct val="140000"/>
              <a:buFont typeface="Arial"/>
              <a:buChar char="•"/>
              <a:defRPr/>
            </a:pPr>
            <a:r>
              <a:rPr lang="es-ES" sz="1400" b="1" dirty="0">
                <a:solidFill>
                  <a:srgbClr val="181433"/>
                </a:solidFill>
                <a:latin typeface="Arial" charset="0"/>
                <a:cs typeface="Arial" charset="0"/>
              </a:rPr>
              <a:t>Población ocupada sin ingresos</a:t>
            </a:r>
          </a:p>
        </p:txBody>
      </p:sp>
      <p:sp>
        <p:nvSpPr>
          <p:cNvPr id="110" name="CuadroTexto 45"/>
          <p:cNvSpPr txBox="1">
            <a:spLocks noChangeArrowheads="1"/>
          </p:cNvSpPr>
          <p:nvPr/>
        </p:nvSpPr>
        <p:spPr bwMode="auto">
          <a:xfrm>
            <a:off x="966788" y="3447880"/>
            <a:ext cx="410508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133350">
              <a:buClr>
                <a:srgbClr val="29489A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/>
                <a:cs typeface="Arial"/>
              </a:rPr>
              <a:t>Agua surtida por pipas</a:t>
            </a:r>
          </a:p>
          <a:p>
            <a:pPr indent="133350">
              <a:buClr>
                <a:srgbClr val="57BB4B"/>
              </a:buClr>
              <a:buSzPct val="140000"/>
              <a:defRPr/>
            </a:pPr>
            <a:endParaRPr lang="es-MX" sz="900" b="1" dirty="0">
              <a:solidFill>
                <a:srgbClr val="181433"/>
              </a:solidFill>
              <a:latin typeface="Arial"/>
              <a:cs typeface="Arial"/>
            </a:endParaRPr>
          </a:p>
          <a:p>
            <a:pPr indent="133350">
              <a:buClr>
                <a:srgbClr val="29489A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/>
                <a:cs typeface="Arial"/>
              </a:rPr>
              <a:t>Crecimiento de la mancha urbana</a:t>
            </a:r>
          </a:p>
          <a:p>
            <a:pPr indent="133350">
              <a:buClr>
                <a:srgbClr val="57BB4B"/>
              </a:buClr>
              <a:buSzPct val="140000"/>
              <a:defRPr/>
            </a:pPr>
            <a:endParaRPr lang="es-MX" sz="900" b="1" dirty="0">
              <a:solidFill>
                <a:srgbClr val="181433"/>
              </a:solidFill>
              <a:latin typeface="Arial"/>
              <a:cs typeface="Arial"/>
            </a:endParaRPr>
          </a:p>
          <a:p>
            <a:pPr indent="133350">
              <a:buClr>
                <a:srgbClr val="29489A"/>
              </a:buClr>
              <a:buSzPct val="140000"/>
              <a:buFont typeface="Arial"/>
              <a:buChar char="•"/>
              <a:defRPr/>
            </a:pPr>
            <a:r>
              <a:rPr lang="es-MX" sz="1400" b="1" dirty="0">
                <a:solidFill>
                  <a:srgbClr val="181433"/>
                </a:solidFill>
                <a:latin typeface="Arial"/>
                <a:cs typeface="Arial"/>
              </a:rPr>
              <a:t>Mujeres en la administración municipal</a:t>
            </a:r>
          </a:p>
          <a:p>
            <a:pPr indent="133350">
              <a:buClr>
                <a:srgbClr val="57BB4B"/>
              </a:buClr>
              <a:buSzPct val="140000"/>
              <a:defRPr/>
            </a:pPr>
            <a:endParaRPr lang="es-MX" sz="1000" b="1" dirty="0">
              <a:solidFill>
                <a:srgbClr val="181433"/>
              </a:solidFill>
              <a:latin typeface="Arial"/>
              <a:cs typeface="Arial"/>
            </a:endParaRPr>
          </a:p>
        </p:txBody>
      </p:sp>
      <p:sp>
        <p:nvSpPr>
          <p:cNvPr id="111" name="CuadroTexto 47"/>
          <p:cNvSpPr txBox="1"/>
          <p:nvPr/>
        </p:nvSpPr>
        <p:spPr>
          <a:xfrm>
            <a:off x="952273" y="5126642"/>
            <a:ext cx="47090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3350">
              <a:buClr>
                <a:srgbClr val="A35CC8"/>
              </a:buClr>
              <a:buSzPct val="140000"/>
              <a:buFont typeface="Arial"/>
              <a:buChar char="•"/>
              <a:defRPr/>
            </a:pPr>
            <a:r>
              <a:rPr lang="es-MX" sz="1300" b="1" dirty="0">
                <a:solidFill>
                  <a:srgbClr val="181433"/>
                </a:solidFill>
                <a:latin typeface="Arial" charset="0"/>
                <a:cs typeface="Arial" charset="0"/>
              </a:rPr>
              <a:t>Mujeres que estudian 	</a:t>
            </a:r>
          </a:p>
          <a:p>
            <a:pPr indent="133350">
              <a:buClr>
                <a:srgbClr val="A35CC8"/>
              </a:buClr>
              <a:buSzPct val="140000"/>
              <a:buFont typeface="Arial"/>
              <a:buChar char="•"/>
              <a:defRPr/>
            </a:pPr>
            <a:endParaRPr lang="es-MX" sz="9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A35CC8"/>
              </a:buClr>
              <a:buSzPct val="140000"/>
              <a:buFont typeface="Arial"/>
              <a:buChar char="•"/>
              <a:defRPr/>
            </a:pPr>
            <a:r>
              <a:rPr lang="es-MX" sz="1300" b="1" dirty="0">
                <a:solidFill>
                  <a:srgbClr val="181433"/>
                </a:solidFill>
                <a:latin typeface="Arial" charset="0"/>
                <a:cs typeface="Arial" charset="0"/>
              </a:rPr>
              <a:t>Equidad salarial</a:t>
            </a:r>
          </a:p>
          <a:p>
            <a:pPr indent="133350">
              <a:buClr>
                <a:srgbClr val="A35CC8"/>
              </a:buClr>
              <a:buSzPct val="140000"/>
              <a:buFont typeface="Arial"/>
              <a:buChar char="•"/>
              <a:defRPr/>
            </a:pPr>
            <a:endParaRPr lang="es-MX" sz="1300" b="1" dirty="0">
              <a:solidFill>
                <a:srgbClr val="181433"/>
              </a:solidFill>
              <a:latin typeface="Arial" charset="0"/>
              <a:cs typeface="Arial" charset="0"/>
            </a:endParaRPr>
          </a:p>
          <a:p>
            <a:pPr indent="133350">
              <a:buClr>
                <a:srgbClr val="A35CC8"/>
              </a:buClr>
              <a:buSzPct val="140000"/>
              <a:buFont typeface="Arial"/>
              <a:buChar char="•"/>
              <a:defRPr/>
            </a:pPr>
            <a:r>
              <a:rPr lang="es-MX" sz="1300" b="1" dirty="0">
                <a:solidFill>
                  <a:srgbClr val="181433"/>
                </a:solidFill>
                <a:latin typeface="Arial" charset="0"/>
                <a:cs typeface="Arial" charset="0"/>
              </a:rPr>
              <a:t>Tasa de suicidios</a:t>
            </a:r>
          </a:p>
          <a:p>
            <a:pPr>
              <a:buClr>
                <a:srgbClr val="A35CC8"/>
              </a:buClr>
              <a:buSzPct val="140000"/>
              <a:defRPr/>
            </a:pPr>
            <a:endParaRPr lang="es-MX" sz="1300" b="1" dirty="0">
              <a:solidFill>
                <a:srgbClr val="181433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077130" y="3056174"/>
            <a:ext cx="1199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spc="100" dirty="0">
                <a:solidFill>
                  <a:srgbClr val="29489A"/>
                </a:solidFill>
                <a:latin typeface="Arial" charset="0"/>
                <a:cs typeface="Arial" charset="0"/>
              </a:rPr>
              <a:t>Gobierno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969835" y="1385571"/>
            <a:ext cx="2424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spc="100" dirty="0">
                <a:solidFill>
                  <a:srgbClr val="F7C248"/>
                </a:solidFill>
                <a:latin typeface="Arial" charset="0"/>
                <a:ea typeface="ＭＳ Ｐゴシック" charset="0"/>
                <a:cs typeface="Arial" charset="0"/>
              </a:rPr>
              <a:t>Mercado de factores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966788" y="4766242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b="1" spc="100" dirty="0">
                <a:solidFill>
                  <a:srgbClr val="A35CC8"/>
                </a:solidFill>
                <a:latin typeface="Arial" charset="0"/>
                <a:ea typeface="ＭＳ Ｐゴシック" charset="0"/>
                <a:cs typeface="Arial" charset="0"/>
              </a:rPr>
              <a:t>Sociedad</a:t>
            </a:r>
          </a:p>
        </p:txBody>
      </p:sp>
      <p:cxnSp>
        <p:nvCxnSpPr>
          <p:cNvPr id="115" name="Conector recto 37"/>
          <p:cNvCxnSpPr/>
          <p:nvPr/>
        </p:nvCxnSpPr>
        <p:spPr>
          <a:xfrm>
            <a:off x="112816" y="2943939"/>
            <a:ext cx="11971976" cy="0"/>
          </a:xfrm>
          <a:prstGeom prst="line">
            <a:avLst/>
          </a:prstGeom>
          <a:ln w="12700" cmpd="sng"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Conector recto 37"/>
          <p:cNvCxnSpPr/>
          <p:nvPr/>
        </p:nvCxnSpPr>
        <p:spPr>
          <a:xfrm>
            <a:off x="112816" y="4682761"/>
            <a:ext cx="11971976" cy="0"/>
          </a:xfrm>
          <a:prstGeom prst="line">
            <a:avLst/>
          </a:prstGeom>
          <a:ln w="12700" cmpd="sng"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ctángulo 69"/>
          <p:cNvSpPr>
            <a:spLocks noChangeArrowheads="1"/>
          </p:cNvSpPr>
          <p:nvPr/>
        </p:nvSpPr>
        <p:spPr bwMode="auto">
          <a:xfrm>
            <a:off x="6391573" y="5136825"/>
            <a:ext cx="4848154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C6E36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Porcentaje de mujeres en edad escolar que asisten</a:t>
            </a:r>
          </a:p>
          <a:p>
            <a:pPr>
              <a:spcAft>
                <a:spcPts val="1200"/>
              </a:spcAft>
              <a:buClr>
                <a:srgbClr val="CC6E36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Diferencia entre el ingreso promedio del hombre y la mujer</a:t>
            </a:r>
          </a:p>
          <a:p>
            <a:pPr>
              <a:spcAft>
                <a:spcPts val="1200"/>
              </a:spcAft>
              <a:buClr>
                <a:srgbClr val="CC6E36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Por cada 100 mil habitantes</a:t>
            </a:r>
          </a:p>
        </p:txBody>
      </p:sp>
      <p:sp>
        <p:nvSpPr>
          <p:cNvPr id="130" name="Rectángulo 69"/>
          <p:cNvSpPr>
            <a:spLocks noChangeArrowheads="1"/>
          </p:cNvSpPr>
          <p:nvPr/>
        </p:nvSpPr>
        <p:spPr bwMode="auto">
          <a:xfrm>
            <a:off x="6391573" y="3465057"/>
            <a:ext cx="429901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44D5E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/>
                <a:cs typeface="Arial"/>
              </a:rPr>
              <a:t>Porcentaje de hogares</a:t>
            </a:r>
          </a:p>
          <a:p>
            <a:pPr>
              <a:spcAft>
                <a:spcPts val="1200"/>
              </a:spcAft>
              <a:buClr>
                <a:srgbClr val="C44D5E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/>
                <a:cs typeface="Arial"/>
              </a:rPr>
              <a:t>Tasa promedio de crecimiento anual (2010-2015)</a:t>
            </a:r>
          </a:p>
          <a:p>
            <a:pPr>
              <a:spcAft>
                <a:spcPts val="1200"/>
              </a:spcAft>
              <a:buClr>
                <a:srgbClr val="C44D5E"/>
              </a:buClr>
              <a:defRPr/>
            </a:pPr>
            <a:r>
              <a:rPr lang="es-ES" sz="1400" dirty="0">
                <a:solidFill>
                  <a:srgbClr val="181433"/>
                </a:solidFill>
                <a:latin typeface="Arial"/>
                <a:cs typeface="Arial"/>
              </a:rPr>
              <a:t>Porcentaje de titulares</a:t>
            </a:r>
          </a:p>
        </p:txBody>
      </p:sp>
      <p:sp>
        <p:nvSpPr>
          <p:cNvPr id="131" name="Rectángulo 69"/>
          <p:cNvSpPr>
            <a:spLocks noChangeArrowheads="1"/>
          </p:cNvSpPr>
          <p:nvPr/>
        </p:nvSpPr>
        <p:spPr bwMode="auto">
          <a:xfrm>
            <a:off x="6391573" y="1780506"/>
            <a:ext cx="429901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93AEB5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De población ocupada que trabaja más de 48 horas</a:t>
            </a:r>
          </a:p>
          <a:p>
            <a:pPr>
              <a:spcBef>
                <a:spcPts val="1200"/>
              </a:spcBef>
              <a:buClr>
                <a:srgbClr val="93AEB5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Por cada mil PEA</a:t>
            </a:r>
          </a:p>
          <a:p>
            <a:pPr>
              <a:spcBef>
                <a:spcPts val="1200"/>
              </a:spcBef>
              <a:buClr>
                <a:srgbClr val="93AEB5"/>
              </a:buClr>
              <a:defRPr/>
            </a:pPr>
            <a:r>
              <a:rPr lang="es-MX" sz="1400" dirty="0">
                <a:solidFill>
                  <a:srgbClr val="181433"/>
                </a:solidFill>
                <a:latin typeface="Arial" charset="0"/>
                <a:cs typeface="Arial" charset="0"/>
              </a:rPr>
              <a:t>Porcentaje de la población ocupada</a:t>
            </a:r>
          </a:p>
        </p:txBody>
      </p:sp>
      <p:sp>
        <p:nvSpPr>
          <p:cNvPr id="34" name="Rectángulo 29"/>
          <p:cNvSpPr/>
          <p:nvPr/>
        </p:nvSpPr>
        <p:spPr>
          <a:xfrm>
            <a:off x="201894" y="897496"/>
            <a:ext cx="229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chemeClr val="bg1"/>
                </a:solidFill>
                <a:latin typeface="Arial"/>
                <a:cs typeface="Arial"/>
              </a:rPr>
              <a:t>Subíndices / Indicadores</a:t>
            </a:r>
          </a:p>
        </p:txBody>
      </p:sp>
      <p:sp>
        <p:nvSpPr>
          <p:cNvPr id="47" name="Rectángulo 69"/>
          <p:cNvSpPr>
            <a:spLocks noChangeArrowheads="1"/>
          </p:cNvSpPr>
          <p:nvPr/>
        </p:nvSpPr>
        <p:spPr bwMode="auto">
          <a:xfrm>
            <a:off x="10732023" y="6024650"/>
            <a:ext cx="1352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CC6E36"/>
              </a:buClr>
              <a:defRPr/>
            </a:pPr>
            <a:r>
              <a:rPr lang="es-ES" sz="1400" dirty="0">
                <a:solidFill>
                  <a:schemeClr val="accent3"/>
                </a:solidFill>
                <a:latin typeface="Arial" charset="0"/>
                <a:cs typeface="Arial" charset="0"/>
              </a:rPr>
              <a:t>Datos de 2016</a:t>
            </a:r>
          </a:p>
        </p:txBody>
      </p:sp>
      <p:sp>
        <p:nvSpPr>
          <p:cNvPr id="26" name="Rectángulo 29"/>
          <p:cNvSpPr/>
          <p:nvPr/>
        </p:nvSpPr>
        <p:spPr>
          <a:xfrm>
            <a:off x="10902499" y="897496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400" b="1" dirty="0">
                <a:solidFill>
                  <a:srgbClr val="181433"/>
                </a:solidFill>
                <a:latin typeface="Arial"/>
                <a:cs typeface="Arial"/>
              </a:rPr>
              <a:t>Promedio</a:t>
            </a:r>
          </a:p>
        </p:txBody>
      </p:sp>
      <p:sp>
        <p:nvSpPr>
          <p:cNvPr id="27" name="Rectángulo 66"/>
          <p:cNvSpPr>
            <a:spLocks noChangeArrowheads="1"/>
          </p:cNvSpPr>
          <p:nvPr/>
        </p:nvSpPr>
        <p:spPr bwMode="auto">
          <a:xfrm>
            <a:off x="11078015" y="1757914"/>
            <a:ext cx="54373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29%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6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25%</a:t>
            </a:r>
          </a:p>
        </p:txBody>
      </p:sp>
      <p:sp>
        <p:nvSpPr>
          <p:cNvPr id="28" name="Rectángulo 67"/>
          <p:cNvSpPr>
            <a:spLocks noChangeArrowheads="1"/>
          </p:cNvSpPr>
          <p:nvPr/>
        </p:nvSpPr>
        <p:spPr bwMode="auto">
          <a:xfrm>
            <a:off x="11096713" y="3446752"/>
            <a:ext cx="59343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0.8%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24%</a:t>
            </a:r>
          </a:p>
        </p:txBody>
      </p:sp>
      <p:sp>
        <p:nvSpPr>
          <p:cNvPr id="29" name="Rectángulo 69"/>
          <p:cNvSpPr>
            <a:spLocks noChangeArrowheads="1"/>
          </p:cNvSpPr>
          <p:nvPr/>
        </p:nvSpPr>
        <p:spPr bwMode="auto">
          <a:xfrm>
            <a:off x="11121558" y="5148034"/>
            <a:ext cx="54373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90%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19%</a:t>
            </a:r>
          </a:p>
          <a:p>
            <a:pPr algn="ctr">
              <a:spcAft>
                <a:spcPts val="1200"/>
              </a:spcAft>
            </a:pPr>
            <a:r>
              <a:rPr lang="es-ES" sz="1400" dirty="0">
                <a:solidFill>
                  <a:srgbClr val="181433"/>
                </a:solidFill>
                <a:latin typeface="Arial" charset="0"/>
                <a:cs typeface="Arial" charset="0"/>
              </a:rPr>
              <a:t>6</a:t>
            </a:r>
          </a:p>
        </p:txBody>
      </p:sp>
      <p:sp>
        <p:nvSpPr>
          <p:cNvPr id="32" name="Title 2">
            <a:extLst>
              <a:ext uri="{FF2B5EF4-FFF2-40B4-BE49-F238E27FC236}">
                <a16:creationId xmlns:a16="http://schemas.microsoft.com/office/drawing/2014/main" id="{092C9D49-A1D6-45D6-BDFE-504AA854C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16" y="375433"/>
            <a:ext cx="7476423" cy="597649"/>
          </a:xfrm>
        </p:spPr>
        <p:txBody>
          <a:bodyPr/>
          <a:lstStyle/>
          <a:p>
            <a:r>
              <a:rPr lang="es-ES" b="1" spc="300" dirty="0">
                <a:latin typeface="Arial"/>
                <a:cs typeface="Arial"/>
              </a:rPr>
              <a:t>León</a:t>
            </a:r>
            <a:endParaRPr lang="en-US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7EE3358-EFB9-4A31-A12A-397DDDF7C3DB}"/>
              </a:ext>
            </a:extLst>
          </p:cNvPr>
          <p:cNvSpPr/>
          <p:nvPr/>
        </p:nvSpPr>
        <p:spPr>
          <a:xfrm>
            <a:off x="7142205" y="0"/>
            <a:ext cx="5049795" cy="294818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941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El 59% de los municipios que tuvo elecciones en 2018 cambió de partido</a:t>
            </a:r>
            <a:endParaRPr lang="es-ES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A1CA3FC-509C-46B5-8B1B-7BE8FE832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0563875"/>
              </p:ext>
            </p:extLst>
          </p:nvPr>
        </p:nvGraphicFramePr>
        <p:xfrm>
          <a:off x="890553" y="1625600"/>
          <a:ext cx="10410894" cy="4274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2EC2E8F8-47D9-4A25-B895-C5DFC9537C99}"/>
              </a:ext>
            </a:extLst>
          </p:cNvPr>
          <p:cNvSpPr/>
          <p:nvPr/>
        </p:nvSpPr>
        <p:spPr>
          <a:xfrm>
            <a:off x="0" y="6127491"/>
            <a:ext cx="10884502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latin typeface="Arial"/>
                <a:ea typeface="Calibri" panose="020F0502020204030204" pitchFamily="34" charset="0"/>
                <a:cs typeface="Arial"/>
              </a:rPr>
              <a:t>Fuente: Elaborado por el IMCO con base en solicitudes de información y páginas electrónicas de los institutos electorales locales.</a:t>
            </a:r>
            <a:endParaRPr lang="es-MX" sz="1100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298243" y="3576074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Arial" charset="0"/>
                <a:ea typeface="Arial" charset="0"/>
                <a:cs typeface="Arial" charset="0"/>
              </a:rPr>
              <a:t>Municipios</a:t>
            </a:r>
          </a:p>
        </p:txBody>
      </p:sp>
    </p:spTree>
    <p:extLst>
      <p:ext uri="{BB962C8B-B14F-4D97-AF65-F5344CB8AC3E}">
        <p14:creationId xmlns:p14="http://schemas.microsoft.com/office/powerpoint/2010/main" val="3676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1567" y="2972517"/>
            <a:ext cx="2556347" cy="489467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2508" y="2396481"/>
            <a:ext cx="6953482" cy="489467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2287204"/>
            <a:ext cx="11428890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b="1" dirty="0">
                <a:sym typeface="Calibri"/>
              </a:rPr>
              <a:t>La evaluación nos permite dar recomendaciones y  propuestas pertinentes.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93630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6478" y="2410488"/>
            <a:ext cx="11165968" cy="371245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Policías efectivas y confiables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Ciudades compactas y transporte público de calidad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Datos, mentiras y universidades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Información para evitar brechas en los servicios de salud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Exceso de trámites: ventanillas para la extorsión</a:t>
            </a:r>
          </a:p>
          <a:p>
            <a:pPr>
              <a:lnSpc>
                <a:spcPct val="150000"/>
              </a:lnSpc>
            </a:pPr>
            <a:endParaRPr lang="es-ES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530173"/>
            <a:ext cx="8872151" cy="703989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Retos que definirán el futuro de las</a:t>
            </a:r>
            <a:endParaRPr lang="es-ES" sz="4000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0" y="1304717"/>
            <a:ext cx="2937164" cy="745553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 ciudades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35955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911" y="2551662"/>
            <a:ext cx="5441202" cy="479685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46478" y="2410488"/>
            <a:ext cx="11165968" cy="371245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b="1" dirty="0"/>
              <a:t>Policías efectivas y confiables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Ciudades compactas y transporte público de calidad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Datos, mentiras y universidades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Información para evitar brechas en los servicios de salud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Exceso de trámites: ventanillas para la extorsión</a:t>
            </a: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0" y="530173"/>
            <a:ext cx="8859795" cy="703989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Retos que definirán el futuro de las</a:t>
            </a:r>
            <a:endParaRPr lang="es-ES" sz="40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0" y="1304717"/>
            <a:ext cx="2937164" cy="745553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 ciudades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9960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La inseguridad es lo que más nos preocupa a los mexicanos: </a:t>
            </a:r>
            <a:br>
              <a:rPr lang="en-US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</a:br>
            <a:endParaRPr lang="es-E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6649" y="2053729"/>
            <a:ext cx="9144000" cy="1655762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Más del 68% se siente inseguro al salir a la calle.</a:t>
            </a:r>
            <a:endParaRPr lang="en-US" dirty="0">
              <a:latin typeface="Arial"/>
              <a:cs typeface="Arial"/>
            </a:endParaRPr>
          </a:p>
          <a:p>
            <a:pPr marL="285750" lvl="0" indent="-133350">
              <a:spcBef>
                <a:spcPts val="0"/>
              </a:spcBef>
              <a:buClr>
                <a:srgbClr val="6A57DD"/>
              </a:buClr>
              <a:buSzPct val="150000"/>
            </a:pPr>
            <a:endParaRPr lang="en-US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  <a:p>
            <a:pPr marL="285750" lvl="0" indent="-285750">
              <a:spcBef>
                <a:spcPts val="0"/>
              </a:spcBef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El 51% dejó de salir de noche.</a:t>
            </a:r>
            <a:endParaRPr lang="en-US" dirty="0">
              <a:latin typeface="Arial"/>
              <a:cs typeface="Arial"/>
            </a:endParaRPr>
          </a:p>
          <a:p>
            <a:pPr marL="285750" lvl="0" indent="-133350">
              <a:spcBef>
                <a:spcPts val="0"/>
              </a:spcBef>
              <a:buClr>
                <a:srgbClr val="6A57DD"/>
              </a:buClr>
              <a:buSzPct val="150000"/>
            </a:pPr>
            <a:endParaRPr lang="en-US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  <a:p>
            <a:pPr marL="285750" lvl="0" indent="-285750">
              <a:spcBef>
                <a:spcPts val="0"/>
              </a:spcBef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El 77% se percibe como posible víctima de un crimen.</a:t>
            </a:r>
            <a:endParaRPr lang="en-US" dirty="0">
              <a:latin typeface="Arial"/>
              <a:cs typeface="Arial"/>
            </a:endParaRPr>
          </a:p>
          <a:p>
            <a:pPr>
              <a:buClr>
                <a:srgbClr val="6A57DD"/>
              </a:buClr>
              <a:buSzPct val="150000"/>
            </a:pPr>
            <a:endParaRPr lang="es-ES" dirty="0">
              <a:latin typeface="Arial"/>
              <a:cs typeface="Arial"/>
            </a:endParaRPr>
          </a:p>
        </p:txBody>
      </p:sp>
      <p:sp>
        <p:nvSpPr>
          <p:cNvPr id="5" name="Google Shape;450;p66"/>
          <p:cNvSpPr txBox="1"/>
          <p:nvPr/>
        </p:nvSpPr>
        <p:spPr>
          <a:xfrm>
            <a:off x="0" y="6163156"/>
            <a:ext cx="11688661" cy="22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Encuesta Nacional de Victimización y Percepción sobre Seguridad Pública (Envipe) 2017.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INSEGURIDAD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1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-1" y="1469036"/>
            <a:ext cx="4031673" cy="4921528"/>
          </a:xfrm>
          <a:prstGeom prst="rect">
            <a:avLst/>
          </a:prstGeom>
          <a:solidFill>
            <a:schemeClr val="tx1">
              <a:lumMod val="95000"/>
              <a:lumOff val="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458;p67"/>
          <p:cNvSpPr txBox="1"/>
          <p:nvPr/>
        </p:nvSpPr>
        <p:spPr>
          <a:xfrm>
            <a:off x="0" y="6122214"/>
            <a:ext cx="11717385" cy="22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Fuente: Elaborado por el IMCO con datos del Inegi, Oficina de las Naciones Unidades contra la Droga y el Delito (UNODC) y la Oficina Federal de Investigación de Estados Unidos (FBI).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" name="Google Shape;460;p67"/>
          <p:cNvSpPr txBox="1"/>
          <p:nvPr/>
        </p:nvSpPr>
        <p:spPr>
          <a:xfrm>
            <a:off x="91439" y="1731266"/>
            <a:ext cx="4111215" cy="95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Comparativo en tasa de homicidios, 2003-2017</a:t>
            </a:r>
            <a:endParaRPr sz="2400" b="1" dirty="0">
              <a:solidFill>
                <a:schemeClr val="dk1"/>
              </a:solidFill>
              <a:latin typeface="Arial"/>
              <a:ea typeface="Calibri"/>
              <a:cs typeface="Arial"/>
              <a:sym typeface="Calibri"/>
            </a:endParaRPr>
          </a:p>
        </p:txBody>
      </p:sp>
      <p:sp>
        <p:nvSpPr>
          <p:cNvPr id="9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INSEGURIDAD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79" y="1929540"/>
            <a:ext cx="7226952" cy="407256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8630" y="3441765"/>
            <a:ext cx="172491" cy="172491"/>
          </a:xfrm>
          <a:prstGeom prst="ellipse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28630" y="4170981"/>
            <a:ext cx="172491" cy="17249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Google Shape;483;p70"/>
          <p:cNvSpPr txBox="1"/>
          <p:nvPr/>
        </p:nvSpPr>
        <p:spPr>
          <a:xfrm>
            <a:off x="653516" y="3339924"/>
            <a:ext cx="15684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M</a:t>
            </a:r>
            <a:r>
              <a:rPr lang="es-ES" sz="1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éxico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Google Shape;483;p70"/>
          <p:cNvSpPr txBox="1"/>
          <p:nvPr/>
        </p:nvSpPr>
        <p:spPr>
          <a:xfrm>
            <a:off x="653516" y="4076995"/>
            <a:ext cx="2769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Nicaragua</a:t>
            </a:r>
            <a:endParaRPr dirty="0">
              <a:latin typeface="Arial"/>
              <a:cs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88424" y="2909044"/>
            <a:ext cx="3142605" cy="819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8630" y="4943839"/>
            <a:ext cx="172491" cy="172491"/>
          </a:xfrm>
          <a:prstGeom prst="ellipse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Google Shape;483;p70"/>
          <p:cNvSpPr txBox="1"/>
          <p:nvPr/>
        </p:nvSpPr>
        <p:spPr>
          <a:xfrm>
            <a:off x="653516" y="4849853"/>
            <a:ext cx="2769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Estados Unidos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78AEE930-E11F-462F-9037-ADFD38E35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" y="428862"/>
            <a:ext cx="11998960" cy="597649"/>
          </a:xfrm>
        </p:spPr>
        <p:txBody>
          <a:bodyPr/>
          <a:lstStyle/>
          <a:p>
            <a:pPr lvl="0"/>
            <a:r>
              <a:rPr lang="en-US" dirty="0">
                <a:latin typeface="Arial"/>
                <a:ea typeface="Calibri"/>
                <a:cs typeface="Arial"/>
                <a:sym typeface="Calibri"/>
              </a:rPr>
              <a:t>Países con problemas similares a México los han corregido con mejores policías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48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34078" y="2634839"/>
            <a:ext cx="7324323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318" y="3208031"/>
            <a:ext cx="597719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74645"/>
            <a:ext cx="10240534" cy="165576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b="1" dirty="0">
                <a:latin typeface="Arial"/>
                <a:ea typeface="Calibri"/>
                <a:cs typeface="Arial"/>
                <a:sym typeface="Calibri"/>
              </a:rPr>
              <a:t>Sin organizaciones policiales efectivas y confiables, no vamos a resolver el problema de violencia e inseguridad.</a:t>
            </a:r>
          </a:p>
          <a:p>
            <a:pPr>
              <a:lnSpc>
                <a:spcPct val="100000"/>
              </a:lnSpc>
            </a:pPr>
            <a:endParaRPr lang="es-ES" dirty="0"/>
          </a:p>
        </p:txBody>
      </p:sp>
      <p:sp>
        <p:nvSpPr>
          <p:cNvPr id="8" name="Google Shape;449;p66"/>
          <p:cNvSpPr/>
          <p:nvPr/>
        </p:nvSpPr>
        <p:spPr>
          <a:xfrm>
            <a:off x="8915400" y="0"/>
            <a:ext cx="3175000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SEGURIDAD     </a:t>
            </a:r>
            <a:endParaRPr sz="1600" b="1" dirty="0">
              <a:solidFill>
                <a:srgbClr val="00AFEC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912" y="3226596"/>
            <a:ext cx="8780147" cy="479685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46478" y="2410488"/>
            <a:ext cx="11165968" cy="371245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b="1" dirty="0"/>
              <a:t>Policías efectivas y confiables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b="1" dirty="0"/>
              <a:t>Ciudades compactas y transporte público de calidad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Datos, mentiras y universidades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Información para evitar brechas en los servicios de salud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Exceso de trámites: ventanillas para la extorsión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78986471-FECD-445F-912C-AAFDFEBFB3F6}"/>
              </a:ext>
            </a:extLst>
          </p:cNvPr>
          <p:cNvSpPr txBox="1">
            <a:spLocks/>
          </p:cNvSpPr>
          <p:nvPr/>
        </p:nvSpPr>
        <p:spPr>
          <a:xfrm>
            <a:off x="0" y="530173"/>
            <a:ext cx="8872151" cy="703989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Retos que definirán el futuro de las</a:t>
            </a:r>
            <a:endParaRPr lang="es-ES" sz="4000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0E998629-8482-44D2-A65B-3449B4A0EF5F}"/>
              </a:ext>
            </a:extLst>
          </p:cNvPr>
          <p:cNvSpPr txBox="1">
            <a:spLocks/>
          </p:cNvSpPr>
          <p:nvPr/>
        </p:nvSpPr>
        <p:spPr>
          <a:xfrm>
            <a:off x="0" y="1304717"/>
            <a:ext cx="2937164" cy="745553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 ciudades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233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1567" y="2972517"/>
            <a:ext cx="2714513" cy="489467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75314" y="2396481"/>
            <a:ext cx="7390676" cy="489467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2287204"/>
            <a:ext cx="11428890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b="1" dirty="0">
                <a:sym typeface="Calibri"/>
              </a:rPr>
              <a:t>Los ciudadanos necesitamos vivir en barrios bien conectados y reducir los tiempos de traslado.  </a:t>
            </a:r>
          </a:p>
          <a:p>
            <a:pPr>
              <a:lnSpc>
                <a:spcPct val="100000"/>
              </a:lnSpc>
            </a:pPr>
            <a:endParaRPr lang="es-MX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Google Shape;449;p66"/>
          <p:cNvSpPr/>
          <p:nvPr/>
        </p:nvSpPr>
        <p:spPr>
          <a:xfrm>
            <a:off x="8139165" y="0"/>
            <a:ext cx="3951236" cy="3462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DESARROLLO URBANO Y MOVILIDAD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7356" y="2843033"/>
            <a:ext cx="7377193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2187316"/>
            <a:ext cx="10590752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ym typeface="Calibri"/>
              </a:rPr>
              <a:t>Los ciudadanos enfrentamos varios obstáculos para </a:t>
            </a:r>
            <a:r>
              <a:rPr lang="en-US" sz="3600" b="1" dirty="0">
                <a:sym typeface="Calibri"/>
              </a:rPr>
              <a:t>encontrar vivienda de bajo precio </a:t>
            </a:r>
            <a:r>
              <a:rPr lang="en-US" sz="3600" dirty="0">
                <a:sym typeface="Calibri"/>
              </a:rPr>
              <a:t>cerca de los centros de trabajo.</a:t>
            </a:r>
          </a:p>
          <a:p>
            <a:pPr>
              <a:lnSpc>
                <a:spcPct val="100000"/>
              </a:lnSpc>
            </a:pPr>
            <a:endParaRPr lang="es-MX" sz="3600" dirty="0"/>
          </a:p>
        </p:txBody>
      </p:sp>
      <p:sp>
        <p:nvSpPr>
          <p:cNvPr id="4" name="Google Shape;449;p66"/>
          <p:cNvSpPr/>
          <p:nvPr/>
        </p:nvSpPr>
        <p:spPr>
          <a:xfrm>
            <a:off x="5909733" y="0"/>
            <a:ext cx="618066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FALTA DE VIVIENDA ASEQUIBLE CENTRAL</a:t>
            </a:r>
            <a:endParaRPr lang="en-US"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7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/>
          <p:cNvSpPr/>
          <p:nvPr/>
        </p:nvSpPr>
        <p:spPr>
          <a:xfrm>
            <a:off x="0" y="346282"/>
            <a:ext cx="5636166" cy="6044282"/>
          </a:xfrm>
          <a:prstGeom prst="rect">
            <a:avLst/>
          </a:prstGeom>
          <a:solidFill>
            <a:schemeClr val="tx1">
              <a:lumMod val="95000"/>
              <a:lumOff val="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0" y="971699"/>
            <a:ext cx="5008605" cy="444674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01505" y="875240"/>
            <a:ext cx="5334661" cy="22737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dirty="0"/>
              <a:t>Renta mensual promedio</a:t>
            </a:r>
            <a:br>
              <a:rPr lang="es-MX" dirty="0"/>
            </a:br>
            <a:r>
              <a:rPr lang="es-MX" dirty="0">
                <a:solidFill>
                  <a:schemeClr val="tx1"/>
                </a:solidFill>
              </a:rPr>
              <a:t>en las colonias de las estaciones del metro.</a:t>
            </a:r>
          </a:p>
        </p:txBody>
      </p:sp>
      <p:sp>
        <p:nvSpPr>
          <p:cNvPr id="80" name="Google Shape;449;p66"/>
          <p:cNvSpPr/>
          <p:nvPr/>
        </p:nvSpPr>
        <p:spPr>
          <a:xfrm>
            <a:off x="5909733" y="0"/>
            <a:ext cx="618066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FALTA DE VIVIENDA ASEQUIBLE CENTRAL</a:t>
            </a:r>
            <a:endParaRPr lang="en-US"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3152968" y="488672"/>
            <a:ext cx="8937432" cy="5895661"/>
            <a:chOff x="3584769" y="1209151"/>
            <a:chExt cx="7845231" cy="51751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-1" b="44090"/>
            <a:stretch/>
          </p:blipFill>
          <p:spPr>
            <a:xfrm>
              <a:off x="3584769" y="1923845"/>
              <a:ext cx="5945373" cy="44604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7427" y="1209151"/>
              <a:ext cx="5812573" cy="4886393"/>
            </a:xfrm>
            <a:prstGeom prst="rect">
              <a:avLst/>
            </a:prstGeom>
          </p:spPr>
        </p:pic>
      </p:grpSp>
      <p:sp>
        <p:nvSpPr>
          <p:cNvPr id="83" name="Google Shape;619;p79"/>
          <p:cNvSpPr txBox="1"/>
          <p:nvPr/>
        </p:nvSpPr>
        <p:spPr>
          <a:xfrm>
            <a:off x="0" y="6130615"/>
            <a:ext cx="12192000" cy="291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Fuente: Elaborado por el IMCO con datos de </a:t>
            </a:r>
            <a:r>
              <a:rPr lang="en-US" sz="1050" u="sng" dirty="0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4"/>
              </a:rPr>
              <a:t>www.propiedades.com</a:t>
            </a: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(tomando los precios de renta promedio de las colonias donde se ubican algunas estaciones de las líneas de metro seleccionadas).</a:t>
            </a:r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1505" y="2794381"/>
            <a:ext cx="4084020" cy="1815882"/>
          </a:xfrm>
          <a:prstGeom prst="rect">
            <a:avLst/>
          </a:prstGeom>
          <a:solidFill>
            <a:srgbClr val="F25E5E"/>
          </a:solidFill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 trabajador de tiempo completo en la CDMX gana en promedio 7 mil 253 pesos al mes.</a:t>
            </a:r>
          </a:p>
        </p:txBody>
      </p:sp>
    </p:spTree>
    <p:extLst>
      <p:ext uri="{BB962C8B-B14F-4D97-AF65-F5344CB8AC3E}">
        <p14:creationId xmlns:p14="http://schemas.microsoft.com/office/powerpoint/2010/main" val="65866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7019" y="2758675"/>
            <a:ext cx="5366504" cy="489467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La hipótesis del enojo </a:t>
            </a:r>
            <a:br>
              <a:rPr lang="es-MX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2660445"/>
            <a:ext cx="9465833" cy="11114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b="1" dirty="0"/>
              <a:t>Los ciudadanos no estamos en el centro de las decisiones de los gobiernos.</a:t>
            </a:r>
          </a:p>
        </p:txBody>
      </p:sp>
    </p:spTree>
    <p:extLst>
      <p:ext uri="{BB962C8B-B14F-4D97-AF65-F5344CB8AC3E}">
        <p14:creationId xmlns:p14="http://schemas.microsoft.com/office/powerpoint/2010/main" val="9046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/>
          <p:nvPr/>
        </p:nvSpPr>
        <p:spPr>
          <a:xfrm>
            <a:off x="167776" y="2317736"/>
            <a:ext cx="872309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6482" y="2884327"/>
            <a:ext cx="3642622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449;p66"/>
          <p:cNvSpPr/>
          <p:nvPr/>
        </p:nvSpPr>
        <p:spPr>
          <a:xfrm>
            <a:off x="7869382" y="0"/>
            <a:ext cx="422101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VIVIENDA ASEQUIBLE</a:t>
            </a:r>
            <a:endParaRPr lang="en-US"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-1174266" y="3640134"/>
            <a:ext cx="5334661" cy="227374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00000"/>
              </a:lnSpc>
            </a:pPr>
            <a:endParaRPr lang="es-MX" dirty="0">
              <a:solidFill>
                <a:srgbClr val="0A0A0A"/>
              </a:solidFill>
            </a:endParaRPr>
          </a:p>
        </p:txBody>
      </p:sp>
      <p:sp>
        <p:nvSpPr>
          <p:cNvPr id="6" name="Google Shape;536;p77"/>
          <p:cNvSpPr txBox="1">
            <a:spLocks noGrp="1"/>
          </p:cNvSpPr>
          <p:nvPr>
            <p:ph type="subTitle" idx="1"/>
          </p:nvPr>
        </p:nvSpPr>
        <p:spPr>
          <a:xfrm>
            <a:off x="167776" y="2202241"/>
            <a:ext cx="10830506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s-MX" sz="3600" b="1" dirty="0"/>
              <a:t>El suelo limitado y los precios elevados </a:t>
            </a:r>
            <a:r>
              <a:rPr lang="es-MX" sz="3600" dirty="0">
                <a:solidFill>
                  <a:srgbClr val="FFFFFF"/>
                </a:solidFill>
              </a:rPr>
              <a:t>de la vivienda nos obligan a vivir en zonas periféricas.</a:t>
            </a:r>
          </a:p>
        </p:txBody>
      </p:sp>
    </p:spTree>
    <p:extLst>
      <p:ext uri="{BB962C8B-B14F-4D97-AF65-F5344CB8AC3E}">
        <p14:creationId xmlns:p14="http://schemas.microsoft.com/office/powerpoint/2010/main" val="9975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1567" y="2468563"/>
            <a:ext cx="10229892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211567" y="3018025"/>
            <a:ext cx="8858292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Google Shape;541;p78"/>
          <p:cNvSpPr>
            <a:spLocks noGrp="1"/>
          </p:cNvSpPr>
          <p:nvPr>
            <p:ph type="subTitle" idx="1"/>
          </p:nvPr>
        </p:nvSpPr>
        <p:spPr>
          <a:xfrm>
            <a:off x="211567" y="2255149"/>
            <a:ext cx="1072147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s-MX" sz="3600" b="1" dirty="0">
                <a:sym typeface="Calibri"/>
              </a:rPr>
              <a:t>La desigualdad del ingreso se puede medir en el tiempo invertido de la casa al trabajo.</a:t>
            </a:r>
            <a:endParaRPr lang="es-MX" sz="36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Google Shape;449;p66"/>
          <p:cNvSpPr/>
          <p:nvPr/>
        </p:nvSpPr>
        <p:spPr>
          <a:xfrm>
            <a:off x="5909733" y="0"/>
            <a:ext cx="618066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FALTA DE VIVIENDA ASEQUIBLE CENTRAL</a:t>
            </a:r>
            <a:endParaRPr lang="en-US"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2800" dirty="0"/>
              <a:t>Requerimientos de estacionamiento elevan los precios de la vivienda</a:t>
            </a:r>
          </a:p>
        </p:txBody>
      </p:sp>
      <p:sp>
        <p:nvSpPr>
          <p:cNvPr id="4" name="Google Shape;626;p80"/>
          <p:cNvSpPr txBox="1">
            <a:spLocks noGrp="1"/>
          </p:cNvSpPr>
          <p:nvPr>
            <p:ph type="subTitle" idx="1"/>
          </p:nvPr>
        </p:nvSpPr>
        <p:spPr>
          <a:xfrm>
            <a:off x="211567" y="1923845"/>
            <a:ext cx="9874542" cy="292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Un departamento de 75m2 en el Centro Histórico puede costar en promedio 2 millones de pesos.*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57DD"/>
              </a:buClr>
              <a:buSzPct val="150000"/>
              <a:buFont typeface="Arial"/>
              <a:buChar char="•"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Comprar un cajón de estacionamiento puede costar entre 150 mil y 175 mil pesos.**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57DD"/>
              </a:buClr>
              <a:buSzPct val="150000"/>
              <a:buFont typeface="Arial" charset="0"/>
              <a:buChar char="•"/>
            </a:pPr>
            <a:endParaRPr lang="en-US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Esto representa un aumento del 10% al 15% del valor total de un departamento con acceso a transporte masivo.** </a:t>
            </a:r>
            <a:endParaRPr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449;p66"/>
          <p:cNvSpPr/>
          <p:nvPr/>
        </p:nvSpPr>
        <p:spPr>
          <a:xfrm>
            <a:off x="5898776" y="0"/>
            <a:ext cx="6191624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FALTA DE VIVIENDA ASEQUIBLE CENTRAL</a:t>
            </a:r>
            <a:endParaRPr lang="en-US"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Google Shape;619;p79"/>
          <p:cNvSpPr txBox="1"/>
          <p:nvPr/>
        </p:nvSpPr>
        <p:spPr>
          <a:xfrm>
            <a:off x="0" y="5962951"/>
            <a:ext cx="11688661" cy="26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*</a:t>
            </a:r>
            <a:r>
              <a:rPr lang="es-ES" sz="1100" dirty="0">
                <a:solidFill>
                  <a:srgbClr val="000000"/>
                </a:solidFill>
              </a:rPr>
              <a:t>Instituto de Políticas para el Transporte y el Desarrollo de México. Menos cajones, más ciudad. El estacionamiento en la Ciudad de México. México: ITDP 2014.</a:t>
            </a:r>
          </a:p>
          <a:p>
            <a:pPr lvl="0"/>
            <a:r>
              <a:rPr lang="es-ES" sz="1100" dirty="0">
                <a:solidFill>
                  <a:srgbClr val="000000"/>
                </a:solidFill>
              </a:rPr>
              <a:t> ** Llamadas a propiedades con opción a compra de cajón de estacionamiento.   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30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1"/>
          <a:stretch/>
        </p:blipFill>
        <p:spPr>
          <a:xfrm>
            <a:off x="584086" y="1677566"/>
            <a:ext cx="3981971" cy="4296514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" y="1469036"/>
            <a:ext cx="5568436" cy="4921528"/>
          </a:xfrm>
          <a:prstGeom prst="rect">
            <a:avLst/>
          </a:prstGeom>
          <a:solidFill>
            <a:schemeClr val="tx1">
              <a:lumMod val="95000"/>
              <a:lumOff val="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6491263" y="2152445"/>
            <a:ext cx="4440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Equivale al </a:t>
            </a:r>
            <a:r>
              <a:rPr lang="es-ES_tradnl" sz="24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62% del precio promedio </a:t>
            </a:r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de venta de los inmuebles en esa calle.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491263" y="3631550"/>
            <a:ext cx="357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Arial" charset="0"/>
                <a:ea typeface="Arial" charset="0"/>
                <a:cs typeface="Arial" charset="0"/>
              </a:rPr>
              <a:t>Se anuncia como ideal para ciclistas.</a:t>
            </a:r>
          </a:p>
        </p:txBody>
      </p:sp>
      <p:sp>
        <p:nvSpPr>
          <p:cNvPr id="11" name="Google Shape;619;p79"/>
          <p:cNvSpPr txBox="1"/>
          <p:nvPr/>
        </p:nvSpPr>
        <p:spPr>
          <a:xfrm>
            <a:off x="0" y="6121977"/>
            <a:ext cx="11688661" cy="26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Fuentes: </a:t>
            </a:r>
            <a:r>
              <a:rPr lang="en-US" sz="1100" u="sng" dirty="0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/>
              </a:rPr>
              <a:t>www.propiedades.com</a:t>
            </a:r>
            <a:r>
              <a:rPr lang="en-US" sz="1100" u="sng" dirty="0">
                <a:solidFill>
                  <a:schemeClr val="hlin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Anuncio de </a:t>
            </a: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4"/>
              </a:rPr>
              <a:t>www.metroscubicos.com</a:t>
            </a:r>
            <a:r>
              <a:rPr lang="en-U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(consultado el 24 de noviembre de 2018).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91440" y="494851"/>
            <a:ext cx="11937111" cy="1034146"/>
          </a:xfrm>
        </p:spPr>
        <p:txBody>
          <a:bodyPr/>
          <a:lstStyle/>
          <a:p>
            <a:r>
              <a:rPr lang="es-MX" sz="28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En la CDMX ya no es obligatorio proveer estacionamiento y es posible encontrar departamentos sin cajones a precios más accesibles</a:t>
            </a:r>
          </a:p>
        </p:txBody>
      </p:sp>
      <p:sp>
        <p:nvSpPr>
          <p:cNvPr id="13" name="Google Shape;449;p66"/>
          <p:cNvSpPr/>
          <p:nvPr/>
        </p:nvSpPr>
        <p:spPr>
          <a:xfrm>
            <a:off x="5898776" y="0"/>
            <a:ext cx="6191624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FALTA DE VIVIENDA ASEQUIBLE CENTRAL</a:t>
            </a:r>
            <a:endParaRPr lang="en-US"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889654" y="2377948"/>
            <a:ext cx="0" cy="2059940"/>
          </a:xfrm>
          <a:prstGeom prst="line">
            <a:avLst/>
          </a:prstGeom>
          <a:ln w="19050">
            <a:solidFill>
              <a:srgbClr val="F2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75071" y="4437888"/>
            <a:ext cx="3314584" cy="0"/>
          </a:xfrm>
          <a:prstGeom prst="line">
            <a:avLst/>
          </a:prstGeom>
          <a:ln w="19050">
            <a:solidFill>
              <a:srgbClr val="F2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889655" y="2377948"/>
            <a:ext cx="463731" cy="0"/>
          </a:xfrm>
          <a:prstGeom prst="line">
            <a:avLst/>
          </a:prstGeom>
          <a:ln w="19050">
            <a:solidFill>
              <a:srgbClr val="F25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588608" y="3491743"/>
            <a:ext cx="192765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6299533" y="2324095"/>
            <a:ext cx="107706" cy="1077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25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2521218" y="4384035"/>
            <a:ext cx="107706" cy="107706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25E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1567" y="3703315"/>
            <a:ext cx="2905707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449;p66"/>
          <p:cNvSpPr/>
          <p:nvPr/>
        </p:nvSpPr>
        <p:spPr>
          <a:xfrm>
            <a:off x="7869382" y="0"/>
            <a:ext cx="422101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VIVIENDA ASEQUIBLE</a:t>
            </a:r>
            <a:endParaRPr lang="en-US"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7274" y="2599690"/>
            <a:ext cx="642850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41127" y="3148095"/>
            <a:ext cx="4046421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Google Shape;536;p77"/>
          <p:cNvSpPr txBox="1">
            <a:spLocks noGrp="1"/>
          </p:cNvSpPr>
          <p:nvPr>
            <p:ph type="subTitle" idx="1"/>
          </p:nvPr>
        </p:nvSpPr>
        <p:spPr>
          <a:xfrm>
            <a:off x="211567" y="1939598"/>
            <a:ext cx="10830506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Para lograr ciudades compactas y equitativas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 necesario crear programas de vivienda de bajo precio y bien localizada e impulsar modelos innovadores como la vivienda en renta. </a:t>
            </a:r>
            <a:endParaRPr sz="36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28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1567" y="2741435"/>
            <a:ext cx="5768319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11567" y="2083501"/>
            <a:ext cx="9919404" cy="1835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Ciudades medianas y pequeñas deberían </a:t>
            </a:r>
            <a:r>
              <a:rPr lang="es-MX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evitar cometer los errores</a:t>
            </a:r>
            <a:r>
              <a:rPr lang="es-MX" sz="36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de las urbes más grandes y congestionadas.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MX" sz="3600" dirty="0"/>
          </a:p>
        </p:txBody>
      </p:sp>
      <p:sp>
        <p:nvSpPr>
          <p:cNvPr id="4" name="Google Shape;449;p66"/>
          <p:cNvSpPr/>
          <p:nvPr/>
        </p:nvSpPr>
        <p:spPr>
          <a:xfrm>
            <a:off x="9237442" y="0"/>
            <a:ext cx="285295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TRÁFICO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Crecimiento de la actividad económica contra congestión vial</a:t>
            </a:r>
          </a:p>
        </p:txBody>
      </p:sp>
      <p:sp>
        <p:nvSpPr>
          <p:cNvPr id="7" name="Google Shape;643;p82"/>
          <p:cNvSpPr txBox="1"/>
          <p:nvPr/>
        </p:nvSpPr>
        <p:spPr>
          <a:xfrm>
            <a:off x="-17929" y="5962389"/>
            <a:ext cx="12209929" cy="42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Fuente: Elaborado por el IMCO con datos de Invertir para movernos 2015 (ITDP), Medición de Actividad Económica con Grandes Datos (Magda 2015) y Encuesta Intercensal 2015.</a:t>
            </a:r>
            <a:endParaRPr sz="105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41" y="1512241"/>
            <a:ext cx="7990349" cy="46197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138748"/>
            <a:ext cx="3732755" cy="5238564"/>
          </a:xfrm>
          <a:prstGeom prst="rect">
            <a:avLst/>
          </a:prstGeom>
          <a:solidFill>
            <a:schemeClr val="tx1">
              <a:lumMod val="95000"/>
              <a:lumOff val="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46561" y="2694819"/>
            <a:ext cx="172491" cy="172491"/>
          </a:xfrm>
          <a:prstGeom prst="ellipse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6561" y="3424035"/>
            <a:ext cx="172491" cy="172491"/>
          </a:xfrm>
          <a:prstGeom prst="ellipse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oogle Shape;483;p70"/>
          <p:cNvSpPr txBox="1"/>
          <p:nvPr/>
        </p:nvSpPr>
        <p:spPr>
          <a:xfrm>
            <a:off x="671447" y="2592978"/>
            <a:ext cx="22175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Alto (más de 83% de gasto en autos)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15" name="Google Shape;483;p70"/>
          <p:cNvSpPr txBox="1"/>
          <p:nvPr/>
        </p:nvSpPr>
        <p:spPr>
          <a:xfrm>
            <a:off x="671447" y="3330049"/>
            <a:ext cx="2769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Medio (entre 54% y 82% de gasto en autos)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6561" y="4196893"/>
            <a:ext cx="172491" cy="172491"/>
          </a:xfrm>
          <a:prstGeom prst="ellipse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Google Shape;483;p70"/>
          <p:cNvSpPr txBox="1"/>
          <p:nvPr/>
        </p:nvSpPr>
        <p:spPr>
          <a:xfrm>
            <a:off x="671447" y="4102907"/>
            <a:ext cx="27693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Bajo (menos de 54%)</a:t>
            </a:r>
            <a:endParaRPr lang="es-ES_tradnl" dirty="0"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006395" y="5700779"/>
            <a:ext cx="5300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>
                <a:solidFill>
                  <a:schemeClr val="bg2">
                    <a:lumMod val="25000"/>
                  </a:schemeClr>
                </a:solidFill>
              </a:rPr>
              <a:t>20%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741377" y="5654531"/>
            <a:ext cx="5300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>
                <a:solidFill>
                  <a:schemeClr val="bg2">
                    <a:lumMod val="25000"/>
                  </a:schemeClr>
                </a:solidFill>
              </a:rPr>
              <a:t>25%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9558939" y="5654531"/>
            <a:ext cx="5300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>
                <a:solidFill>
                  <a:schemeClr val="bg2">
                    <a:lumMod val="25000"/>
                  </a:schemeClr>
                </a:solidFill>
              </a:rPr>
              <a:t>30%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1313309" y="5700779"/>
            <a:ext cx="5300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>
                <a:solidFill>
                  <a:schemeClr val="bg2">
                    <a:lumMod val="25000"/>
                  </a:schemeClr>
                </a:solidFill>
              </a:rPr>
              <a:t>35%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082725" y="5326036"/>
            <a:ext cx="3779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>
                <a:solidFill>
                  <a:schemeClr val="bg2">
                    <a:lumMod val="25000"/>
                  </a:schemeClr>
                </a:solidFill>
              </a:rPr>
              <a:t>0%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032751" y="2962310"/>
            <a:ext cx="4278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>
                <a:solidFill>
                  <a:schemeClr val="bg2">
                    <a:lumMod val="25000"/>
                  </a:schemeClr>
                </a:solidFill>
              </a:rPr>
              <a:t>10%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082725" y="4128127"/>
            <a:ext cx="37791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100" dirty="0">
                <a:solidFill>
                  <a:schemeClr val="bg2">
                    <a:lumMod val="25000"/>
                  </a:schemeClr>
                </a:solidFill>
              </a:rPr>
              <a:t>5%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4032751" y="1751470"/>
            <a:ext cx="4278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000" dirty="0">
                <a:solidFill>
                  <a:schemeClr val="bg2">
                    <a:lumMod val="25000"/>
                  </a:schemeClr>
                </a:solidFill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13618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11567" y="4248637"/>
            <a:ext cx="6271611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8611" y="3678833"/>
            <a:ext cx="340156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567" y="3149951"/>
            <a:ext cx="567407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7" y="1923845"/>
            <a:ext cx="7256034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dirty="0">
                <a:latin typeface="Arial"/>
                <a:ea typeface="Calibri"/>
                <a:cs typeface="Arial"/>
                <a:sym typeface="Calibri"/>
              </a:rPr>
              <a:t>Para garantizar transporte público de calidad es necesario que las </a:t>
            </a:r>
            <a:r>
              <a:rPr lang="es-MX" sz="3600" b="1" dirty="0">
                <a:latin typeface="Arial"/>
                <a:ea typeface="Calibri"/>
                <a:cs typeface="Arial"/>
                <a:sym typeface="Calibri"/>
              </a:rPr>
              <a:t>tarifas reflejen los costos </a:t>
            </a:r>
            <a:r>
              <a:rPr lang="es-MX" sz="3600" dirty="0">
                <a:latin typeface="Arial"/>
                <a:ea typeface="Calibri"/>
                <a:cs typeface="Arial"/>
                <a:sym typeface="Calibri"/>
              </a:rPr>
              <a:t>de operación y dar </a:t>
            </a:r>
            <a:r>
              <a:rPr lang="es-MX" sz="3600" b="1" dirty="0">
                <a:latin typeface="Arial"/>
                <a:ea typeface="Calibri"/>
                <a:cs typeface="Arial"/>
                <a:sym typeface="Calibri"/>
              </a:rPr>
              <a:t>subsidios a las personas que los necesitan. </a:t>
            </a:r>
          </a:p>
          <a:p>
            <a:pPr>
              <a:lnSpc>
                <a:spcPct val="100000"/>
              </a:lnSpc>
            </a:pPr>
            <a:endParaRPr lang="es-MX" sz="3600" dirty="0"/>
          </a:p>
        </p:txBody>
      </p:sp>
      <p:sp>
        <p:nvSpPr>
          <p:cNvPr id="9" name="Rectangle 8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Google Shape;449;p66"/>
          <p:cNvSpPr/>
          <p:nvPr/>
        </p:nvSpPr>
        <p:spPr>
          <a:xfrm>
            <a:off x="9017390" y="0"/>
            <a:ext cx="3073009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MOVILIDAD</a:t>
            </a:r>
            <a:endParaRPr lang="en-US" sz="1600" b="1" dirty="0">
              <a:solidFill>
                <a:srgbClr val="00AFE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77" y="1404732"/>
            <a:ext cx="2992351" cy="410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4911" y="3496176"/>
            <a:ext cx="5770780" cy="479685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6257462-7F0E-442D-8B21-154537B2C770}"/>
              </a:ext>
            </a:extLst>
          </p:cNvPr>
          <p:cNvSpPr txBox="1">
            <a:spLocks/>
          </p:cNvSpPr>
          <p:nvPr/>
        </p:nvSpPr>
        <p:spPr>
          <a:xfrm>
            <a:off x="346478" y="2031260"/>
            <a:ext cx="11845522" cy="37124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b="1" dirty="0"/>
              <a:t>Policías efectivas y confiables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Ciudades compactas y transporte público de calidad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b="1" dirty="0"/>
              <a:t>Datos, mentiras y universidades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Información para evitar brechas en los servicios de salud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Exceso de trámites: ventanillas para la extorsión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1A27A063-21EB-4FD1-A7F7-E003F14FFBD1}"/>
              </a:ext>
            </a:extLst>
          </p:cNvPr>
          <p:cNvSpPr txBox="1">
            <a:spLocks/>
          </p:cNvSpPr>
          <p:nvPr/>
        </p:nvSpPr>
        <p:spPr>
          <a:xfrm>
            <a:off x="0" y="530173"/>
            <a:ext cx="8872151" cy="703989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Retos que definirán el futuro de las</a:t>
            </a:r>
            <a:endParaRPr lang="es-ES" sz="4000" b="1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CA6213E-249B-45CA-9E6C-FFDF5DB9C0AB}"/>
              </a:ext>
            </a:extLst>
          </p:cNvPr>
          <p:cNvSpPr txBox="1">
            <a:spLocks/>
          </p:cNvSpPr>
          <p:nvPr/>
        </p:nvSpPr>
        <p:spPr>
          <a:xfrm>
            <a:off x="0" y="1304717"/>
            <a:ext cx="2937164" cy="745553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 ciudades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5115" y="2479293"/>
            <a:ext cx="5456085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1115" y="3022374"/>
            <a:ext cx="6052294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2390" y="1928687"/>
            <a:ext cx="5100810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449;p66"/>
          <p:cNvSpPr/>
          <p:nvPr/>
        </p:nvSpPr>
        <p:spPr>
          <a:xfrm>
            <a:off x="7740502" y="0"/>
            <a:ext cx="4349899" cy="3462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</a:rPr>
              <a:t>EDUCACIÓN UNIVERSITARIA REDITUABLE</a:t>
            </a:r>
          </a:p>
          <a:p>
            <a:pPr lvl="0" algn="r"/>
            <a:endParaRPr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B032A2-7811-4FFA-BDCE-B79728F62FDE}"/>
              </a:ext>
            </a:extLst>
          </p:cNvPr>
          <p:cNvSpPr txBox="1"/>
          <p:nvPr/>
        </p:nvSpPr>
        <p:spPr>
          <a:xfrm>
            <a:off x="299458" y="1821845"/>
            <a:ext cx="10815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La información sobre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la empleabilidad de los egresados universitarios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debe servir para guiar las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decisiones los estudiantes.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4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 camión de la basura no pasa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C2E8F8-47D9-4A25-B895-C5DFC9537C99}"/>
              </a:ext>
            </a:extLst>
          </p:cNvPr>
          <p:cNvSpPr/>
          <p:nvPr/>
        </p:nvSpPr>
        <p:spPr>
          <a:xfrm>
            <a:off x="0" y="6127491"/>
            <a:ext cx="10884502" cy="245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latin typeface="Arial"/>
                <a:ea typeface="Calibri" panose="020F0502020204030204" pitchFamily="34" charset="0"/>
                <a:cs typeface="Arial"/>
              </a:rPr>
              <a:t>Fuente: </a:t>
            </a:r>
            <a:r>
              <a:rPr lang="es-MX" sz="1000" dirty="0">
                <a:latin typeface="Arial"/>
                <a:ea typeface="Calibri" panose="020F0502020204030204" pitchFamily="34" charset="0"/>
                <a:cs typeface="Arial"/>
                <a:hlinkClick r:id="rId2"/>
              </a:rPr>
              <a:t>https://www.animalpolitico.com/2016/09/basura-cdmx-deposito-edomex/</a:t>
            </a:r>
            <a:r>
              <a:rPr lang="es-MX" sz="1000" dirty="0">
                <a:latin typeface="Arial"/>
                <a:ea typeface="Calibri" panose="020F0502020204030204" pitchFamily="34" charset="0"/>
                <a:cs typeface="Arial"/>
              </a:rPr>
              <a:t> </a:t>
            </a:r>
            <a:endParaRPr lang="es-MX" sz="1100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3" name="Picture 2" descr="Basura1_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45" y="1217082"/>
            <a:ext cx="9412111" cy="49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54157" y="2479293"/>
            <a:ext cx="5764695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1150" y="3010235"/>
            <a:ext cx="4481773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449;p66"/>
          <p:cNvSpPr/>
          <p:nvPr/>
        </p:nvSpPr>
        <p:spPr>
          <a:xfrm>
            <a:off x="7740502" y="0"/>
            <a:ext cx="4349899" cy="3462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</a:rPr>
              <a:t>EDUCACIÓN UNIVERSITARIA REDITUABLE</a:t>
            </a:r>
          </a:p>
          <a:p>
            <a:pPr lvl="0" algn="r"/>
            <a:endParaRPr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DB032A2-7811-4FFA-BDCE-B79728F62FDE}"/>
              </a:ext>
            </a:extLst>
          </p:cNvPr>
          <p:cNvSpPr txBox="1"/>
          <p:nvPr/>
        </p:nvSpPr>
        <p:spPr>
          <a:xfrm>
            <a:off x="335115" y="2335091"/>
            <a:ext cx="10815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retorno sobre la inversión 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debe priorizar a las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familias mexicanas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, no a las burocracias académicas.</a:t>
            </a:r>
          </a:p>
        </p:txBody>
      </p:sp>
    </p:spTree>
    <p:extLst>
      <p:ext uri="{BB962C8B-B14F-4D97-AF65-F5344CB8AC3E}">
        <p14:creationId xmlns:p14="http://schemas.microsoft.com/office/powerpoint/2010/main" val="331992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/>
          <p:cNvSpPr/>
          <p:nvPr/>
        </p:nvSpPr>
        <p:spPr>
          <a:xfrm>
            <a:off x="7233007" y="1047297"/>
            <a:ext cx="4958993" cy="5353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1568" y="2348558"/>
            <a:ext cx="4761124" cy="415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>
          <a:xfrm>
            <a:off x="74142" y="428625"/>
            <a:ext cx="11924183" cy="598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no se mide no nos importa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1"/>
          <p:cNvSpPr>
            <a:spLocks noGrp="1"/>
          </p:cNvSpPr>
          <p:nvPr>
            <p:ph type="subTitle" idx="1"/>
          </p:nvPr>
        </p:nvSpPr>
        <p:spPr>
          <a:xfrm>
            <a:off x="211568" y="1729330"/>
            <a:ext cx="6236269" cy="27742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planeación educativa </a:t>
            </a:r>
            <a:r>
              <a:rPr lang="es-MX" sz="3200" b="1" dirty="0">
                <a:solidFill>
                  <a:srgbClr val="00AF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 de datos duros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sobre las condiciones de empleo de los egresados y el mercado laboral para que ir a la universidad contribuya a generar mayor bienestar para los mexicanos.</a:t>
            </a:r>
          </a:p>
          <a:p>
            <a:pPr>
              <a:lnSpc>
                <a:spcPct val="100000"/>
              </a:lnSpc>
            </a:pPr>
            <a:endParaRPr lang="es-ES" sz="32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90742" y="1049503"/>
            <a:ext cx="11907583" cy="310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449;p66"/>
          <p:cNvSpPr/>
          <p:nvPr/>
        </p:nvSpPr>
        <p:spPr>
          <a:xfrm>
            <a:off x="5971142" y="0"/>
            <a:ext cx="611925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ES_tradnl" sz="1600" b="1" dirty="0">
                <a:solidFill>
                  <a:srgbClr val="00AFEC"/>
                </a:solidFill>
                <a:latin typeface="Arial" panose="020B0604020202020204" pitchFamily="34" charset="0"/>
              </a:rPr>
              <a:t>EDUCACIÓN UNIVERSITARIA REDITUABLE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89" y="2420476"/>
            <a:ext cx="5040088" cy="3000610"/>
          </a:xfrm>
          <a:prstGeom prst="rect">
            <a:avLst/>
          </a:prstGeom>
        </p:spPr>
      </p:pic>
      <p:sp>
        <p:nvSpPr>
          <p:cNvPr id="19" name="Rectangle 10"/>
          <p:cNvSpPr/>
          <p:nvPr/>
        </p:nvSpPr>
        <p:spPr>
          <a:xfrm>
            <a:off x="8107356" y="3015372"/>
            <a:ext cx="3314150" cy="1857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359" y="3177939"/>
            <a:ext cx="3075756" cy="131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/>
          <p:cNvSpPr/>
          <p:nvPr/>
        </p:nvSpPr>
        <p:spPr>
          <a:xfrm>
            <a:off x="4747364" y="2455669"/>
            <a:ext cx="2688048" cy="1795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9"/>
          <p:cNvSpPr/>
          <p:nvPr/>
        </p:nvSpPr>
        <p:spPr>
          <a:xfrm>
            <a:off x="8614831" y="2455669"/>
            <a:ext cx="2688048" cy="1795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nivel mundial, cada vez es más común hacer un seguimiento puntual de las trayectorias profesionales de sus egresados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10" name="Google Shape;449;p66"/>
          <p:cNvSpPr/>
          <p:nvPr/>
        </p:nvSpPr>
        <p:spPr>
          <a:xfrm>
            <a:off x="5892800" y="0"/>
            <a:ext cx="6197600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ES_tradnl" sz="1600" b="1" dirty="0">
                <a:solidFill>
                  <a:srgbClr val="FF0000"/>
                </a:solidFill>
                <a:latin typeface="Arial" panose="020B0604020202020204" pitchFamily="34" charset="0"/>
              </a:rPr>
              <a:t>EDUCACIÓN UNIVERSITARIA REDITUABLE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9310446" y="4659294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MX" sz="2400" b="1" kern="0" dirty="0">
                <a:solidFill>
                  <a:srgbClr val="0A0A0A"/>
                </a:solidFill>
                <a:latin typeface="Arial" panose="020B0604020202020204" pitchFamily="34" charset="0"/>
              </a:rPr>
              <a:t>Polonia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425" y="4658435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</a:rPr>
              <a:t>Nueva Zelanda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4104" y="4658436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kern="0" dirty="0">
                <a:solidFill>
                  <a:srgbClr val="0A0A0A"/>
                </a:solidFill>
                <a:latin typeface="Arial" panose="020B0604020202020204" pitchFamily="34" charset="0"/>
              </a:rPr>
              <a:t>Alemania</a:t>
            </a:r>
            <a:endParaRPr lang="en-US" sz="2400" b="1" dirty="0">
              <a:solidFill>
                <a:srgbClr val="0A0A0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40735" y="1895744"/>
            <a:ext cx="0" cy="41075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01535" y="1895744"/>
            <a:ext cx="0" cy="41075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9"/>
          <p:cNvSpPr/>
          <p:nvPr/>
        </p:nvSpPr>
        <p:spPr>
          <a:xfrm>
            <a:off x="798282" y="2455669"/>
            <a:ext cx="2688048" cy="1795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1" y="2455669"/>
            <a:ext cx="2688048" cy="179519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895" y="2455669"/>
            <a:ext cx="2688048" cy="179519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830" y="2455668"/>
            <a:ext cx="2688049" cy="17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469037"/>
            <a:ext cx="12192000" cy="492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Google Shape;449;p66">
            <a:extLst>
              <a:ext uri="{FF2B5EF4-FFF2-40B4-BE49-F238E27FC236}">
                <a16:creationId xmlns:a16="http://schemas.microsoft.com/office/drawing/2014/main" id="{247F8206-E6A4-4DD6-ADEB-EF72E3136F82}"/>
              </a:ext>
            </a:extLst>
          </p:cNvPr>
          <p:cNvSpPr/>
          <p:nvPr/>
        </p:nvSpPr>
        <p:spPr>
          <a:xfrm>
            <a:off x="5971142" y="-39757"/>
            <a:ext cx="611925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ES_tradnl" sz="1600" b="1" dirty="0">
                <a:solidFill>
                  <a:srgbClr val="00AFEC"/>
                </a:solidFill>
                <a:latin typeface="Arial" panose="020B0604020202020204" pitchFamily="34" charset="0"/>
              </a:rPr>
              <a:t>EDUCACIÓN UNIVERSITARIA REDITUABLE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02F743D-D9BD-4BCF-9192-C4179611C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25" y="424754"/>
            <a:ext cx="11574033" cy="1655762"/>
          </a:xfrm>
        </p:spPr>
        <p:txBody>
          <a:bodyPr/>
          <a:lstStyle/>
          <a:p>
            <a:r>
              <a:rPr lang="es-MX" sz="3200" dirty="0"/>
              <a:t>Alemania: Proyecto de Cooperación para Encuesta de Graduados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0E9FD2-D99F-419F-96BB-C0C48C7DEB19}"/>
              </a:ext>
            </a:extLst>
          </p:cNvPr>
          <p:cNvSpPr txBox="1"/>
          <p:nvPr/>
        </p:nvSpPr>
        <p:spPr>
          <a:xfrm>
            <a:off x="237994" y="2425050"/>
            <a:ext cx="10321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Proyecto de cooperación entre universidades alemanas para recopilar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datos con estándares mínimos de calidad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que además permiten el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cruce de información entre instituciones.</a:t>
            </a:r>
          </a:p>
        </p:txBody>
      </p:sp>
    </p:spTree>
    <p:extLst>
      <p:ext uri="{BB962C8B-B14F-4D97-AF65-F5344CB8AC3E}">
        <p14:creationId xmlns:p14="http://schemas.microsoft.com/office/powerpoint/2010/main" val="296340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007165"/>
            <a:ext cx="12192000" cy="538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Google Shape;449;p66">
            <a:extLst>
              <a:ext uri="{FF2B5EF4-FFF2-40B4-BE49-F238E27FC236}">
                <a16:creationId xmlns:a16="http://schemas.microsoft.com/office/drawing/2014/main" id="{247F8206-E6A4-4DD6-ADEB-EF72E3136F82}"/>
              </a:ext>
            </a:extLst>
          </p:cNvPr>
          <p:cNvSpPr/>
          <p:nvPr/>
        </p:nvSpPr>
        <p:spPr>
          <a:xfrm>
            <a:off x="5971142" y="-39757"/>
            <a:ext cx="611925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ES_tradnl" sz="1600" b="1" dirty="0">
                <a:solidFill>
                  <a:srgbClr val="00AFEC"/>
                </a:solidFill>
                <a:latin typeface="Arial" panose="020B0604020202020204" pitchFamily="34" charset="0"/>
              </a:rPr>
              <a:t>EDUCACIÓN UNIVERSITARIA REDITUABLE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02F743D-D9BD-4BCF-9192-C4179611C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25" y="424754"/>
            <a:ext cx="11574033" cy="1655762"/>
          </a:xfrm>
        </p:spPr>
        <p:txBody>
          <a:bodyPr/>
          <a:lstStyle/>
          <a:p>
            <a:r>
              <a:rPr lang="es-MX" sz="3200" dirty="0"/>
              <a:t>Nueva Zelanda: Estudio Longitudinal de Graduados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0E9FD2-D99F-419F-96BB-C0C48C7DEB19}"/>
              </a:ext>
            </a:extLst>
          </p:cNvPr>
          <p:cNvSpPr txBox="1"/>
          <p:nvPr/>
        </p:nvSpPr>
        <p:spPr>
          <a:xfrm>
            <a:off x="237994" y="2425050"/>
            <a:ext cx="10321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Encuesta representativa de 40 mil egresados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que se lleva a cabo cuando tienen 2, 5 y 10 años de haberse graduado</a:t>
            </a:r>
            <a:r>
              <a:rPr lang="es-ES" sz="3200" dirty="0"/>
              <a:t>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060174"/>
            <a:ext cx="12192000" cy="5330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Google Shape;449;p66">
            <a:extLst>
              <a:ext uri="{FF2B5EF4-FFF2-40B4-BE49-F238E27FC236}">
                <a16:creationId xmlns:a16="http://schemas.microsoft.com/office/drawing/2014/main" id="{247F8206-E6A4-4DD6-ADEB-EF72E3136F82}"/>
              </a:ext>
            </a:extLst>
          </p:cNvPr>
          <p:cNvSpPr/>
          <p:nvPr/>
        </p:nvSpPr>
        <p:spPr>
          <a:xfrm>
            <a:off x="5971142" y="-39757"/>
            <a:ext cx="611925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ES_tradnl" sz="1600" b="1" dirty="0">
                <a:solidFill>
                  <a:srgbClr val="00AFEC"/>
                </a:solidFill>
                <a:latin typeface="Arial" panose="020B0604020202020204" pitchFamily="34" charset="0"/>
              </a:rPr>
              <a:t>EDUCACIÓN UNIVERSITARIA REDITUABLE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02F743D-D9BD-4BCF-9192-C4179611C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125" y="424754"/>
            <a:ext cx="11574033" cy="1655762"/>
          </a:xfrm>
        </p:spPr>
        <p:txBody>
          <a:bodyPr/>
          <a:lstStyle/>
          <a:p>
            <a:r>
              <a:rPr lang="es-MX" sz="3200" dirty="0"/>
              <a:t>Polonia: Sistema Polaco de Seguimiento de Graduados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10E9FD2-D99F-419F-96BB-C0C48C7DEB19}"/>
              </a:ext>
            </a:extLst>
          </p:cNvPr>
          <p:cNvSpPr txBox="1"/>
          <p:nvPr/>
        </p:nvSpPr>
        <p:spPr>
          <a:xfrm>
            <a:off x="237994" y="2425050"/>
            <a:ext cx="10321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Instituto de Seguridad Social Polaco cruza información con el Ministerio de Ciencia y Educación  Superior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para medir el desempeño de los egresados en el mercado laboral.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BD6AC93-1B8B-4720-B292-21A246AC2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588" y="4410952"/>
            <a:ext cx="3463763" cy="12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13194" y="2220453"/>
            <a:ext cx="2351835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839" y="2817838"/>
            <a:ext cx="4635194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90422" y="2142758"/>
            <a:ext cx="10137209" cy="12804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dirty="0"/>
              <a:t>Incluso para América Latina, </a:t>
            </a:r>
            <a:r>
              <a:rPr lang="es-MX" sz="3600" b="1" dirty="0"/>
              <a:t>México se encuentra rezagado.</a:t>
            </a:r>
            <a:endParaRPr lang="es-MX" b="1" dirty="0"/>
          </a:p>
        </p:txBody>
      </p:sp>
      <p:sp>
        <p:nvSpPr>
          <p:cNvPr id="5" name="Google Shape;449;p66"/>
          <p:cNvSpPr/>
          <p:nvPr/>
        </p:nvSpPr>
        <p:spPr>
          <a:xfrm>
            <a:off x="5892800" y="0"/>
            <a:ext cx="6197600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EDUCACIÓN UNIVERSITARIA REDITUABLE</a:t>
            </a:r>
          </a:p>
        </p:txBody>
      </p:sp>
    </p:spTree>
    <p:extLst>
      <p:ext uri="{BB962C8B-B14F-4D97-AF65-F5344CB8AC3E}">
        <p14:creationId xmlns:p14="http://schemas.microsoft.com/office/powerpoint/2010/main" val="197819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060174"/>
            <a:ext cx="12192000" cy="5330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Google Shape;449;p66">
            <a:extLst>
              <a:ext uri="{FF2B5EF4-FFF2-40B4-BE49-F238E27FC236}">
                <a16:creationId xmlns:a16="http://schemas.microsoft.com/office/drawing/2014/main" id="{247F8206-E6A4-4DD6-ADEB-EF72E3136F82}"/>
              </a:ext>
            </a:extLst>
          </p:cNvPr>
          <p:cNvSpPr/>
          <p:nvPr/>
        </p:nvSpPr>
        <p:spPr>
          <a:xfrm>
            <a:off x="5971142" y="-39757"/>
            <a:ext cx="611925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ES_tradnl" sz="1600" b="1" dirty="0">
                <a:solidFill>
                  <a:srgbClr val="00AFEC"/>
                </a:solidFill>
                <a:latin typeface="Arial" panose="020B0604020202020204" pitchFamily="34" charset="0"/>
              </a:rPr>
              <a:t>EDUCACIÓN UNIVERSITARIA REDITUABLE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C0FCFA-255B-433D-AFFD-CA91FF6EB2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AF9C11-5876-4248-9B70-D2B45D7F6822}"/>
              </a:ext>
            </a:extLst>
          </p:cNvPr>
          <p:cNvSpPr/>
          <p:nvPr/>
        </p:nvSpPr>
        <p:spPr>
          <a:xfrm>
            <a:off x="0" y="1059477"/>
            <a:ext cx="4863547" cy="533644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ubtítulo 1">
            <a:extLst>
              <a:ext uri="{FF2B5EF4-FFF2-40B4-BE49-F238E27FC236}">
                <a16:creationId xmlns:a16="http://schemas.microsoft.com/office/drawing/2014/main" id="{6EE09F6A-F0EA-419D-B1D0-FF53EDF2C8F4}"/>
              </a:ext>
            </a:extLst>
          </p:cNvPr>
          <p:cNvSpPr txBox="1">
            <a:spLocks/>
          </p:cNvSpPr>
          <p:nvPr/>
        </p:nvSpPr>
        <p:spPr>
          <a:xfrm>
            <a:off x="330303" y="1717466"/>
            <a:ext cx="4178096" cy="20881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>
                <a:solidFill>
                  <a:schemeClr val="tx1"/>
                </a:solidFill>
              </a:rPr>
              <a:t>Página que permite encontrar mil 740 combinaciones de carrera e institución, con datos como el ingreso promedio al cuarto año de titulación y empleabilidad al primer año”.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AC7C300-5B4A-44A2-86BA-6E5E15DEEAB3}"/>
              </a:ext>
            </a:extLst>
          </p:cNvPr>
          <p:cNvSpPr/>
          <p:nvPr/>
        </p:nvSpPr>
        <p:spPr>
          <a:xfrm>
            <a:off x="0" y="6149700"/>
            <a:ext cx="25875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kumimoji="0" lang="es-MX" sz="1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MX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Polish Graduate Tracking System.</a:t>
            </a:r>
          </a:p>
        </p:txBody>
      </p:sp>
      <p:sp>
        <p:nvSpPr>
          <p:cNvPr id="13" name="Subtítulo 1">
            <a:extLst>
              <a:ext uri="{FF2B5EF4-FFF2-40B4-BE49-F238E27FC236}">
                <a16:creationId xmlns:a16="http://schemas.microsoft.com/office/drawing/2014/main" id="{8F5282BE-480B-466B-B6FC-D63ED5C0F18D}"/>
              </a:ext>
            </a:extLst>
          </p:cNvPr>
          <p:cNvSpPr txBox="1">
            <a:spLocks/>
          </p:cNvSpPr>
          <p:nvPr/>
        </p:nvSpPr>
        <p:spPr>
          <a:xfrm>
            <a:off x="330303" y="4052159"/>
            <a:ext cx="4178096" cy="9647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200" dirty="0"/>
              <a:t>También permite comparar los ingresos de una misma carrera, pero de distinta universidad. </a:t>
            </a:r>
            <a:endParaRPr lang="es-ES" sz="2200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33992644-1163-4477-A69B-A899EEE4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51" y="1624898"/>
            <a:ext cx="7325949" cy="4361495"/>
          </a:xfrm>
          <a:prstGeom prst="rect">
            <a:avLst/>
          </a:prstGeom>
        </p:spPr>
      </p:pic>
      <p:pic>
        <p:nvPicPr>
          <p:cNvPr id="15" name="Imagen 2">
            <a:extLst>
              <a:ext uri="{FF2B5EF4-FFF2-40B4-BE49-F238E27FC236}">
                <a16:creationId xmlns:a16="http://schemas.microsoft.com/office/drawing/2014/main" id="{3BAD196D-2E54-4CC6-A3AC-F00522937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29" t="13424" r="14248" b="5696"/>
          <a:stretch/>
        </p:blipFill>
        <p:spPr>
          <a:xfrm>
            <a:off x="6043587" y="2190147"/>
            <a:ext cx="4927310" cy="30767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ubtítulo 4">
            <a:extLst>
              <a:ext uri="{FF2B5EF4-FFF2-40B4-BE49-F238E27FC236}">
                <a16:creationId xmlns:a16="http://schemas.microsoft.com/office/drawing/2014/main" id="{6082C8C6-B877-4A67-A0E3-60BF1C0D8549}"/>
              </a:ext>
            </a:extLst>
          </p:cNvPr>
          <p:cNvSpPr txBox="1">
            <a:spLocks/>
          </p:cNvSpPr>
          <p:nvPr/>
        </p:nvSpPr>
        <p:spPr>
          <a:xfrm>
            <a:off x="184125" y="424754"/>
            <a:ext cx="11574033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dirty="0"/>
              <a:t>Chile: Mi futuro</a:t>
            </a:r>
          </a:p>
        </p:txBody>
      </p:sp>
    </p:spTree>
    <p:extLst>
      <p:ext uri="{BB962C8B-B14F-4D97-AF65-F5344CB8AC3E}">
        <p14:creationId xmlns:p14="http://schemas.microsoft.com/office/powerpoint/2010/main" val="20957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5B9911-07DA-476F-A464-AD8A944E9F2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Mientras tanto en México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11566" y="1923845"/>
            <a:ext cx="11275583" cy="3419680"/>
          </a:xfrm>
        </p:spPr>
        <p:txBody>
          <a:bodyPr/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No podemos decir cuánto gana un ingeniero en geofísica de la UNAM vs un ingeniero en telemática del IPN.</a:t>
            </a:r>
          </a:p>
          <a:p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O dónde trabaja un licenciado en finanzas internacionales de la Universidad de Monterrey vs un licenciado en gestión de turismo alternativo de la Universidad de Quintana Roo.</a:t>
            </a:r>
          </a:p>
          <a:p>
            <a:endParaRPr lang="es-ES" sz="3200" dirty="0"/>
          </a:p>
        </p:txBody>
      </p:sp>
      <p:sp>
        <p:nvSpPr>
          <p:cNvPr id="5" name="Google Shape;449;p66"/>
          <p:cNvSpPr/>
          <p:nvPr/>
        </p:nvSpPr>
        <p:spPr>
          <a:xfrm>
            <a:off x="5892800" y="0"/>
            <a:ext cx="6197600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EDUCACIÓN UNIVERSITARIA REDITUABLE</a:t>
            </a:r>
          </a:p>
        </p:txBody>
      </p:sp>
    </p:spTree>
    <p:extLst>
      <p:ext uri="{BB962C8B-B14F-4D97-AF65-F5344CB8AC3E}">
        <p14:creationId xmlns:p14="http://schemas.microsoft.com/office/powerpoint/2010/main" val="12074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567" y="3286592"/>
            <a:ext cx="6603903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7841" y="2723067"/>
            <a:ext cx="7991582" cy="489467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11567" y="2052432"/>
            <a:ext cx="9718246" cy="24052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La generación de estadísticas de seguimiento es una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herramienta indispensable para que los jóvenes tomen decisiones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informadas sobre su futuro.</a:t>
            </a:r>
          </a:p>
          <a:p>
            <a:pPr>
              <a:lnSpc>
                <a:spcPct val="100000"/>
              </a:lnSpc>
            </a:pPr>
            <a:endParaRPr lang="es-MX" dirty="0"/>
          </a:p>
        </p:txBody>
      </p:sp>
      <p:sp>
        <p:nvSpPr>
          <p:cNvPr id="5" name="Google Shape;449;p66"/>
          <p:cNvSpPr/>
          <p:nvPr/>
        </p:nvSpPr>
        <p:spPr>
          <a:xfrm>
            <a:off x="5892800" y="0"/>
            <a:ext cx="6197600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EDUCACIÓN UNIVERSITARIA REDITUABLE</a:t>
            </a:r>
          </a:p>
        </p:txBody>
      </p:sp>
    </p:spTree>
    <p:extLst>
      <p:ext uri="{BB962C8B-B14F-4D97-AF65-F5344CB8AC3E}">
        <p14:creationId xmlns:p14="http://schemas.microsoft.com/office/powerpoint/2010/main" val="378721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Las quejas de la gente son al Gobierno</a:t>
            </a:r>
            <a:br>
              <a:rPr lang="es-ES" dirty="0"/>
            </a:b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EC2E8F8-47D9-4A25-B895-C5DFC9537C99}"/>
              </a:ext>
            </a:extLst>
          </p:cNvPr>
          <p:cNvSpPr/>
          <p:nvPr/>
        </p:nvSpPr>
        <p:spPr>
          <a:xfrm>
            <a:off x="0" y="6127491"/>
            <a:ext cx="10884502" cy="256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00" dirty="0">
                <a:latin typeface="Arial"/>
                <a:ea typeface="Calibri" panose="020F0502020204030204" pitchFamily="34" charset="0"/>
                <a:cs typeface="Arial"/>
              </a:rPr>
              <a:t>Fuente: </a:t>
            </a:r>
            <a:r>
              <a:rPr lang="es-MX" sz="1000" dirty="0">
                <a:latin typeface="Arial"/>
                <a:ea typeface="Calibri" panose="020F0502020204030204" pitchFamily="34" charset="0"/>
                <a:cs typeface="Arial"/>
                <a:hlinkClick r:id="rId2"/>
              </a:rPr>
              <a:t>http://www.elsur.mx/cierran-la-arteria-estar-intransitable-lazarus-cumple-demanda-a-vecinos-la-calle-alcatraz/</a:t>
            </a:r>
            <a:r>
              <a:rPr lang="es-MX" sz="1000" dirty="0">
                <a:latin typeface="Arial"/>
                <a:ea typeface="Calibri" panose="020F0502020204030204" pitchFamily="34" charset="0"/>
                <a:cs typeface="Arial"/>
              </a:rPr>
              <a:t>  </a:t>
            </a:r>
            <a:endParaRPr lang="es-MX" sz="1100" dirty="0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pic>
        <p:nvPicPr>
          <p:cNvPr id="5" name="Picture 4" descr="Basur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75" y="1196706"/>
            <a:ext cx="8780850" cy="493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567" y="2782273"/>
            <a:ext cx="8621148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567" y="2232000"/>
            <a:ext cx="11675632" cy="48946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766" y="2093178"/>
            <a:ext cx="11726433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b="1" dirty="0"/>
              <a:t>La opacidad sirve a los intereses de las instituciones educativas, no al futuro de los jóvenes.</a:t>
            </a:r>
          </a:p>
          <a:p>
            <a:pPr>
              <a:lnSpc>
                <a:spcPct val="100000"/>
              </a:lnSpc>
            </a:pPr>
            <a:endParaRPr lang="es-ES_tradnl" sz="3600" b="1" dirty="0"/>
          </a:p>
        </p:txBody>
      </p:sp>
      <p:sp>
        <p:nvSpPr>
          <p:cNvPr id="7" name="Google Shape;449;p66"/>
          <p:cNvSpPr/>
          <p:nvPr/>
        </p:nvSpPr>
        <p:spPr>
          <a:xfrm>
            <a:off x="5892800" y="0"/>
            <a:ext cx="6197600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EDUCACIÓN UNIVERSITARIA REDITUABLE</a:t>
            </a:r>
          </a:p>
        </p:txBody>
      </p:sp>
    </p:spTree>
    <p:extLst>
      <p:ext uri="{BB962C8B-B14F-4D97-AF65-F5344CB8AC3E}">
        <p14:creationId xmlns:p14="http://schemas.microsoft.com/office/powerpoint/2010/main" val="10260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78DFEE6-D19B-4B49-96A3-52AA9EC351EC}"/>
              </a:ext>
            </a:extLst>
          </p:cNvPr>
          <p:cNvSpPr/>
          <p:nvPr/>
        </p:nvSpPr>
        <p:spPr>
          <a:xfrm>
            <a:off x="316727" y="1895375"/>
            <a:ext cx="108416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>
                <a:solidFill>
                  <a:schemeClr val="bg1"/>
                </a:solidFill>
                <a:latin typeface="Arial" panose="020B0604020202020204" pitchFamily="34" charset="0"/>
              </a:rPr>
              <a:t>Usar estadísticas para 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</a:rPr>
              <a:t>desarrollar planes de estudio </a:t>
            </a:r>
            <a:r>
              <a:rPr lang="es-MX" sz="3600" dirty="0">
                <a:solidFill>
                  <a:schemeClr val="bg1"/>
                </a:solidFill>
                <a:latin typeface="Arial" panose="020B0604020202020204" pitchFamily="34" charset="0"/>
              </a:rPr>
              <a:t>y ampliar la matrícula con base en las 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</a:rPr>
              <a:t>habilidades</a:t>
            </a:r>
            <a:r>
              <a:rPr lang="es-MX" sz="3600" dirty="0">
                <a:solidFill>
                  <a:schemeClr val="bg1"/>
                </a:solidFill>
                <a:latin typeface="Arial" panose="020B0604020202020204" pitchFamily="34" charset="0"/>
              </a:rPr>
              <a:t> productivas y sociales más 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</a:rPr>
              <a:t>demandadas </a:t>
            </a:r>
            <a:r>
              <a:rPr lang="es-MX" sz="3600" dirty="0">
                <a:solidFill>
                  <a:schemeClr val="bg1"/>
                </a:solidFill>
                <a:latin typeface="Arial" panose="020B0604020202020204" pitchFamily="34" charset="0"/>
              </a:rPr>
              <a:t>por el mercado laboral.  </a:t>
            </a:r>
          </a:p>
        </p:txBody>
      </p:sp>
      <p:sp>
        <p:nvSpPr>
          <p:cNvPr id="8" name="Google Shape;449;p66"/>
          <p:cNvSpPr/>
          <p:nvPr/>
        </p:nvSpPr>
        <p:spPr>
          <a:xfrm>
            <a:off x="5971142" y="0"/>
            <a:ext cx="6119258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ES_tradnl" sz="1600" b="1" dirty="0">
                <a:solidFill>
                  <a:srgbClr val="00AFEC"/>
                </a:solidFill>
                <a:latin typeface="Arial" panose="020B0604020202020204" pitchFamily="34" charset="0"/>
              </a:rPr>
              <a:t>EDUCACIÓN UNIVERSITARIA REDITUABLE</a:t>
            </a:r>
          </a:p>
        </p:txBody>
      </p:sp>
    </p:spTree>
    <p:extLst>
      <p:ext uri="{BB962C8B-B14F-4D97-AF65-F5344CB8AC3E}">
        <p14:creationId xmlns:p14="http://schemas.microsoft.com/office/powerpoint/2010/main" val="405528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4784" y="1469036"/>
            <a:ext cx="4167199" cy="4921528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9">
            <a:extLst>
              <a:ext uri="{FF2B5EF4-FFF2-40B4-BE49-F238E27FC236}">
                <a16:creationId xmlns:a16="http://schemas.microsoft.com/office/drawing/2014/main" id="{C8BAD117-143D-45BF-BB54-380429D9CFC0}"/>
              </a:ext>
            </a:extLst>
          </p:cNvPr>
          <p:cNvGraphicFramePr/>
          <p:nvPr/>
        </p:nvGraphicFramePr>
        <p:xfrm>
          <a:off x="4418991" y="1817032"/>
          <a:ext cx="7518401" cy="3971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28324C48-5FEC-4A9E-A48A-A2FF5C3F6C5D}"/>
              </a:ext>
            </a:extLst>
          </p:cNvPr>
          <p:cNvSpPr/>
          <p:nvPr/>
        </p:nvSpPr>
        <p:spPr>
          <a:xfrm>
            <a:off x="-4784" y="6136585"/>
            <a:ext cx="116998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Nota: *Las cifras son estimados de mínimos cuadrados ordinarios de una regresión tipo Mencer, la cual controla por la edad, ubicación, género y horas trabajadas.</a:t>
            </a: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Hay que evitar que los sueldos de los jóvenes graduados continúen perdiendo su poder adquisitivo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8" name="Google Shape;449;p66"/>
          <p:cNvSpPr/>
          <p:nvPr/>
        </p:nvSpPr>
        <p:spPr>
          <a:xfrm>
            <a:off x="5892800" y="0"/>
            <a:ext cx="6197600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EDUCACIÓN UNIVERSITARIA REDITUABLE</a:t>
            </a:r>
          </a:p>
        </p:txBody>
      </p:sp>
      <p:sp>
        <p:nvSpPr>
          <p:cNvPr id="13" name="Oval 12"/>
          <p:cNvSpPr/>
          <p:nvPr/>
        </p:nvSpPr>
        <p:spPr>
          <a:xfrm>
            <a:off x="419630" y="3754229"/>
            <a:ext cx="172491" cy="172491"/>
          </a:xfrm>
          <a:prstGeom prst="ellipse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9630" y="4483445"/>
            <a:ext cx="172491" cy="172491"/>
          </a:xfrm>
          <a:prstGeom prst="ellipse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Google Shape;483;p70"/>
          <p:cNvSpPr txBox="1"/>
          <p:nvPr/>
        </p:nvSpPr>
        <p:spPr>
          <a:xfrm>
            <a:off x="644515" y="3652388"/>
            <a:ext cx="21656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Secundaria completa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6" name="Google Shape;483;p70"/>
          <p:cNvSpPr txBox="1"/>
          <p:nvPr/>
        </p:nvSpPr>
        <p:spPr>
          <a:xfrm>
            <a:off x="644516" y="4389459"/>
            <a:ext cx="24831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Primaria completa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9630" y="2385783"/>
            <a:ext cx="172491" cy="172491"/>
          </a:xfrm>
          <a:prstGeom prst="ellipse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19630" y="3114999"/>
            <a:ext cx="172491" cy="172491"/>
          </a:xfrm>
          <a:prstGeom prst="ellipse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oogle Shape;483;p70"/>
          <p:cNvSpPr txBox="1"/>
          <p:nvPr/>
        </p:nvSpPr>
        <p:spPr>
          <a:xfrm>
            <a:off x="644516" y="2285263"/>
            <a:ext cx="3308654" cy="3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Por lo menos algo de universidad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1" name="Google Shape;483;p70"/>
          <p:cNvSpPr txBox="1"/>
          <p:nvPr/>
        </p:nvSpPr>
        <p:spPr>
          <a:xfrm>
            <a:off x="644517" y="3021013"/>
            <a:ext cx="21656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Bachillerato completo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5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4912" y="4115909"/>
            <a:ext cx="9464442" cy="479685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A9CCF69-99B2-4854-ABAC-B8BF7961BAF5}"/>
              </a:ext>
            </a:extLst>
          </p:cNvPr>
          <p:cNvSpPr txBox="1">
            <a:spLocks/>
          </p:cNvSpPr>
          <p:nvPr/>
        </p:nvSpPr>
        <p:spPr>
          <a:xfrm>
            <a:off x="346478" y="1979715"/>
            <a:ext cx="11845522" cy="37124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b="1" dirty="0"/>
              <a:t>Policías efectivas y confiables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Ciudades compactas y transporte público de calidad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Datos, mentiras y universidades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b="1" dirty="0"/>
              <a:t>Información para evitar brechas en los servicios de salud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Exceso de trámites: ventanillas para la extorsión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246AEDB5-8156-4AE2-9315-CB8ED52EF207}"/>
              </a:ext>
            </a:extLst>
          </p:cNvPr>
          <p:cNvSpPr txBox="1">
            <a:spLocks/>
          </p:cNvSpPr>
          <p:nvPr/>
        </p:nvSpPr>
        <p:spPr>
          <a:xfrm>
            <a:off x="0" y="530173"/>
            <a:ext cx="8872151" cy="703989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Retos que definirán el futuro de las</a:t>
            </a:r>
            <a:endParaRPr lang="es-ES" sz="4000" b="1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DE239D9-155C-4C86-B4CD-2F173B783120}"/>
              </a:ext>
            </a:extLst>
          </p:cNvPr>
          <p:cNvSpPr txBox="1">
            <a:spLocks/>
          </p:cNvSpPr>
          <p:nvPr/>
        </p:nvSpPr>
        <p:spPr>
          <a:xfrm>
            <a:off x="0" y="1304717"/>
            <a:ext cx="2937164" cy="745553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 ciudades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53711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74001" y="2364937"/>
            <a:ext cx="1865892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885637"/>
            <a:ext cx="5727700" cy="453226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09FDC7-4263-4365-A94E-E10D3C9BFF28}"/>
              </a:ext>
            </a:extLst>
          </p:cNvPr>
          <p:cNvSpPr txBox="1"/>
          <p:nvPr/>
        </p:nvSpPr>
        <p:spPr>
          <a:xfrm>
            <a:off x="228600" y="1664001"/>
            <a:ext cx="1017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Los gobiernos estatales deben generar estadísticas de salud confiables para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mejorar los estándares de calidad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y satisfacer la demanda de servicios.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Google Shape;449;p66"/>
          <p:cNvSpPr/>
          <p:nvPr/>
        </p:nvSpPr>
        <p:spPr>
          <a:xfrm>
            <a:off x="7381462" y="0"/>
            <a:ext cx="4708940" cy="3462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ES_tradnl" sz="1600" dirty="0">
                <a:solidFill>
                  <a:schemeClr val="bg1"/>
                </a:solidFill>
                <a:latin typeface="Arial" panose="020B0604020202020204" pitchFamily="34" charset="0"/>
              </a:rPr>
              <a:t>BRECHAS EN LOS SERVICISOS DE SALUD</a:t>
            </a:r>
          </a:p>
          <a:p>
            <a:pPr lvl="0" algn="r"/>
            <a:endParaRPr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77CF52-1344-4654-BB7F-46B7AC461F0D}"/>
              </a:ext>
            </a:extLst>
          </p:cNvPr>
          <p:cNvSpPr txBox="1"/>
          <p:nvPr/>
        </p:nvSpPr>
        <p:spPr>
          <a:xfrm>
            <a:off x="211821" y="1407597"/>
            <a:ext cx="1176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716CA0-D8A4-402C-B817-13CC5E038FDC}"/>
              </a:ext>
            </a:extLst>
          </p:cNvPr>
          <p:cNvSpPr/>
          <p:nvPr/>
        </p:nvSpPr>
        <p:spPr>
          <a:xfrm>
            <a:off x="14913" y="6143235"/>
            <a:ext cx="1205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*Aunque hay una liga para descargar datos a 2017, la base de datos está vacía (las búsquedas se hicieron durante el periodo mayo-julio 2018). Fuente: Sistema Nacional de Información en Salud (S</a:t>
            </a:r>
            <a:r>
              <a:rPr lang="es-ES" sz="1000" dirty="0">
                <a:latin typeface="Arial" charset="0"/>
                <a:ea typeface="Arial" charset="0"/>
                <a:cs typeface="Arial" charset="0"/>
              </a:rPr>
              <a:t>inais</a:t>
            </a:r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).</a:t>
            </a:r>
            <a:endParaRPr lang="es-MX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estadísticas de la Dirección General de Información en Salud son deficientes* </a:t>
            </a:r>
            <a:b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76666" y="2311903"/>
            <a:ext cx="10672333" cy="331508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datos disponibles tienen un rezago de tres años.</a:t>
            </a:r>
          </a:p>
          <a:p>
            <a:pPr marL="342900" indent="-342900">
              <a:lnSpc>
                <a:spcPct val="100000"/>
              </a:lnSpc>
              <a:buClr>
                <a:srgbClr val="6A57DD"/>
              </a:buClr>
              <a:buSzPct val="150000"/>
              <a:buFont typeface="Arial"/>
              <a:buChar char="•"/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Dejaron de actualizarse los datos de acceso total a instituciones de salud. </a:t>
            </a:r>
          </a:p>
          <a:p>
            <a:pPr marL="342900" indent="-342900">
              <a:lnSpc>
                <a:spcPct val="100000"/>
              </a:lnSpc>
              <a:buClr>
                <a:srgbClr val="6A57DD"/>
              </a:buClr>
              <a:buSzPct val="150000"/>
              <a:buFont typeface="Arial"/>
              <a:buChar char="•"/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6A57DD"/>
              </a:buClr>
              <a:buSzPct val="150000"/>
              <a:buFont typeface="Arial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existen indicadores de calidad de servicios de salud comparables entre instituciones públicas y privadas.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6A57DD"/>
              </a:buClr>
              <a:buSzPct val="150000"/>
            </a:pPr>
            <a:endParaRPr lang="es-ES" dirty="0"/>
          </a:p>
        </p:txBody>
      </p:sp>
      <p:sp>
        <p:nvSpPr>
          <p:cNvPr id="8" name="Google Shape;449;p66"/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26316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5210" y="3652268"/>
            <a:ext cx="5211335" cy="4260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210" y="3161503"/>
            <a:ext cx="8487097" cy="4260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34667" y="2680012"/>
            <a:ext cx="1752600" cy="4260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Si le hacemos caso a estas estadísticas: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A1716CA0-D8A4-402C-B817-13CC5E038FDC}"/>
              </a:ext>
            </a:extLst>
          </p:cNvPr>
          <p:cNvSpPr/>
          <p:nvPr/>
        </p:nvSpPr>
        <p:spPr>
          <a:xfrm>
            <a:off x="14913" y="6143235"/>
            <a:ext cx="1205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*Aunque hay una liga para descargar datos a 2017, la base de datos está vacía (las búsquedas se hicieron durante el periodo mayo-julio 2018). Fuente: Sistema Nacional de Información en Salud (S</a:t>
            </a:r>
            <a:r>
              <a:rPr lang="es-ES" sz="1000" dirty="0">
                <a:latin typeface="Arial" charset="0"/>
                <a:ea typeface="Arial" charset="0"/>
                <a:cs typeface="Arial" charset="0"/>
              </a:rPr>
              <a:t>inais</a:t>
            </a:r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).</a:t>
            </a:r>
            <a:endParaRPr lang="es-MX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Google Shape;449;p66">
            <a:extLst>
              <a:ext uri="{FF2B5EF4-FFF2-40B4-BE49-F238E27FC236}">
                <a16:creationId xmlns:a16="http://schemas.microsoft.com/office/drawing/2014/main" id="{7D195F43-72FD-463A-AC02-EDCBB570AFB0}"/>
              </a:ext>
            </a:extLst>
          </p:cNvPr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75067" y="2551768"/>
            <a:ext cx="8957834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Aceptaríamos que, durante 2015, </a:t>
            </a:r>
            <a:r>
              <a:rPr lang="es-ES" sz="3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hubo médicos generales en el Instituto Mexicano del Seguro Social (IMSS)*.</a:t>
            </a:r>
            <a:endParaRPr lang="es-MX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617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3004" y="3100038"/>
            <a:ext cx="2107097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97067" y="2082883"/>
            <a:ext cx="4429238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9" name="Google Shape;449;p66">
            <a:extLst>
              <a:ext uri="{FF2B5EF4-FFF2-40B4-BE49-F238E27FC236}">
                <a16:creationId xmlns:a16="http://schemas.microsoft.com/office/drawing/2014/main" id="{4694FD2A-D323-4C7E-89B0-EF17EE2D5A8F}"/>
              </a:ext>
            </a:extLst>
          </p:cNvPr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06FE49F-2CA9-4515-8DB0-7071919328D2}"/>
              </a:ext>
            </a:extLst>
          </p:cNvPr>
          <p:cNvSpPr/>
          <p:nvPr/>
        </p:nvSpPr>
        <p:spPr>
          <a:xfrm>
            <a:off x="273408" y="2622503"/>
            <a:ext cx="6076591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E9443C1-7EBB-48D2-856F-C4FECA6FB85D}"/>
              </a:ext>
            </a:extLst>
          </p:cNvPr>
          <p:cNvSpPr/>
          <p:nvPr/>
        </p:nvSpPr>
        <p:spPr>
          <a:xfrm>
            <a:off x="273409" y="3726819"/>
            <a:ext cx="1701165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Google Shape;536;p77"/>
          <p:cNvSpPr txBox="1">
            <a:spLocks noGrp="1"/>
          </p:cNvSpPr>
          <p:nvPr>
            <p:ph type="subTitle" idx="1"/>
          </p:nvPr>
        </p:nvSpPr>
        <p:spPr>
          <a:xfrm>
            <a:off x="211567" y="1943230"/>
            <a:ext cx="10830506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MX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Hay formas de ocultar información incluso difundiendo muchos datos. Una forma es presentar solo porcentajes y no números crudos.</a:t>
            </a:r>
            <a:endParaRPr sz="36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7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77CF52-1344-4654-BB7F-46B7AC461F0D}"/>
              </a:ext>
            </a:extLst>
          </p:cNvPr>
          <p:cNvSpPr txBox="1"/>
          <p:nvPr/>
        </p:nvSpPr>
        <p:spPr>
          <a:xfrm>
            <a:off x="211821" y="1407597"/>
            <a:ext cx="1176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716CA0-D8A4-402C-B817-13CC5E038FDC}"/>
              </a:ext>
            </a:extLst>
          </p:cNvPr>
          <p:cNvSpPr/>
          <p:nvPr/>
        </p:nvSpPr>
        <p:spPr>
          <a:xfrm>
            <a:off x="14913" y="6143235"/>
            <a:ext cx="1205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*Aunque hay una liga para descargar datos a 2017, la base de datos está vacía (las búsquedas se hicieron durante el periodo mayo-julio 2018). Fuente: Sistema Nacional de Información en Salud (S</a:t>
            </a:r>
            <a:r>
              <a:rPr lang="es-ES" sz="1000" dirty="0">
                <a:latin typeface="Arial" charset="0"/>
                <a:ea typeface="Arial" charset="0"/>
                <a:cs typeface="Arial" charset="0"/>
              </a:rPr>
              <a:t>inais</a:t>
            </a:r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).</a:t>
            </a:r>
            <a:endParaRPr lang="es-MX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del OMENT para Nuevo León</a:t>
            </a:r>
            <a:endParaRPr lang="es-ES" dirty="0"/>
          </a:p>
        </p:txBody>
      </p:sp>
      <p:sp>
        <p:nvSpPr>
          <p:cNvPr id="8" name="Google Shape;449;p66"/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F2D6618-C601-47B5-A6A7-F96EF244C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67" y="1208226"/>
            <a:ext cx="9144000" cy="165576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DAFB002-4445-48C0-B89E-1DB053DECDE2}"/>
              </a:ext>
            </a:extLst>
          </p:cNvPr>
          <p:cNvSpPr/>
          <p:nvPr/>
        </p:nvSpPr>
        <p:spPr>
          <a:xfrm>
            <a:off x="1" y="1109091"/>
            <a:ext cx="12192000" cy="528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77C7131-25D6-47B8-BE0B-23BDF17B5E07}"/>
              </a:ext>
            </a:extLst>
          </p:cNvPr>
          <p:cNvSpPr/>
          <p:nvPr/>
        </p:nvSpPr>
        <p:spPr>
          <a:xfrm>
            <a:off x="14913" y="6143235"/>
            <a:ext cx="1205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 Fuente: Base de datos OMENT. Indicador: Eficiencia terminal de la capacitación del personal de salud de primer nivel (Ssa).</a:t>
            </a:r>
            <a:endParaRPr lang="es-MX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59BB5B6-4AEF-448E-83FF-6B7C1849B2FB}"/>
              </a:ext>
            </a:extLst>
          </p:cNvPr>
          <p:cNvSpPr/>
          <p:nvPr/>
        </p:nvSpPr>
        <p:spPr>
          <a:xfrm>
            <a:off x="675867" y="2299789"/>
            <a:ext cx="1614056" cy="4260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53616AF-C867-4897-879E-61FCE424AA12}"/>
              </a:ext>
            </a:extLst>
          </p:cNvPr>
          <p:cNvSpPr/>
          <p:nvPr/>
        </p:nvSpPr>
        <p:spPr>
          <a:xfrm>
            <a:off x="3050475" y="1848216"/>
            <a:ext cx="7723309" cy="4260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id="{40F8637C-11A8-43D3-A0BD-9592F2116D4C}"/>
              </a:ext>
            </a:extLst>
          </p:cNvPr>
          <p:cNvSpPr txBox="1">
            <a:spLocks/>
          </p:cNvSpPr>
          <p:nvPr/>
        </p:nvSpPr>
        <p:spPr>
          <a:xfrm>
            <a:off x="675867" y="1366986"/>
            <a:ext cx="10731546" cy="17490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el Observatorio Mexicano de Enfermedades No Transmisibles, </a:t>
            </a:r>
            <a:r>
              <a:rPr lang="es-MX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del personal de salud de primer nivel se certificó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Esto podría significar:</a:t>
            </a:r>
            <a:endParaRPr lang="es-ES" sz="2800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92825EC-6E5A-41B8-A9B1-ECE561D40E16}"/>
              </a:ext>
            </a:extLst>
          </p:cNvPr>
          <p:cNvSpPr/>
          <p:nvPr/>
        </p:nvSpPr>
        <p:spPr>
          <a:xfrm>
            <a:off x="1083544" y="3163902"/>
            <a:ext cx="4440872" cy="2176836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1" name="Google Shape;132;p21">
            <a:extLst>
              <a:ext uri="{FF2B5EF4-FFF2-40B4-BE49-F238E27FC236}">
                <a16:creationId xmlns:a16="http://schemas.microsoft.com/office/drawing/2014/main" id="{A3B71BFD-1D56-43D8-BBE7-D7CB3456DAC9}"/>
              </a:ext>
            </a:extLst>
          </p:cNvPr>
          <p:cNvSpPr txBox="1"/>
          <p:nvPr/>
        </p:nvSpPr>
        <p:spPr>
          <a:xfrm>
            <a:off x="1215410" y="3493245"/>
            <a:ext cx="4074514" cy="154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es-MX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"/>
                <a:cs typeface="Arial"/>
              </a:rPr>
              <a:t>1 de 4 personas capacitadas se certificaron</a:t>
            </a:r>
            <a:endParaRPr lang="es-MX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8973AC7-1F05-41C4-AE2D-896EC8E66FC3}"/>
              </a:ext>
            </a:extLst>
          </p:cNvPr>
          <p:cNvSpPr/>
          <p:nvPr/>
        </p:nvSpPr>
        <p:spPr>
          <a:xfrm>
            <a:off x="6257962" y="3163902"/>
            <a:ext cx="4440872" cy="2176836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3" name="Google Shape;132;p21">
            <a:extLst>
              <a:ext uri="{FF2B5EF4-FFF2-40B4-BE49-F238E27FC236}">
                <a16:creationId xmlns:a16="http://schemas.microsoft.com/office/drawing/2014/main" id="{FCD14B93-C4AB-4D9A-9E22-58605156A12E}"/>
              </a:ext>
            </a:extLst>
          </p:cNvPr>
          <p:cNvSpPr txBox="1"/>
          <p:nvPr/>
        </p:nvSpPr>
        <p:spPr>
          <a:xfrm>
            <a:off x="6466805" y="3449378"/>
            <a:ext cx="4074514" cy="154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es-MX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"/>
                <a:cs typeface="Arial"/>
              </a:rPr>
              <a:t>750 de 3,000 personas capacitadas se certificaron</a:t>
            </a:r>
            <a:endParaRPr lang="es-MX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24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977CF52-1344-4654-BB7F-46B7AC461F0D}"/>
              </a:ext>
            </a:extLst>
          </p:cNvPr>
          <p:cNvSpPr txBox="1"/>
          <p:nvPr/>
        </p:nvSpPr>
        <p:spPr>
          <a:xfrm>
            <a:off x="211821" y="1407597"/>
            <a:ext cx="11768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716CA0-D8A4-402C-B817-13CC5E038FDC}"/>
              </a:ext>
            </a:extLst>
          </p:cNvPr>
          <p:cNvSpPr/>
          <p:nvPr/>
        </p:nvSpPr>
        <p:spPr>
          <a:xfrm>
            <a:off x="14913" y="6143235"/>
            <a:ext cx="1205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*Aunque hay una liga para descargar datos a 2017, la base de datos está vacía (las búsquedas se hicieron durante el periodo mayo-julio 2018). Fuente: Sistema Nacional de Información en Salud (S</a:t>
            </a:r>
            <a:r>
              <a:rPr lang="es-ES" sz="1000" dirty="0">
                <a:latin typeface="Arial" charset="0"/>
                <a:ea typeface="Arial" charset="0"/>
                <a:cs typeface="Arial" charset="0"/>
              </a:rPr>
              <a:t>inais</a:t>
            </a:r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).</a:t>
            </a:r>
            <a:endParaRPr lang="es-MX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del OMENT para Nuevo León</a:t>
            </a:r>
            <a:endParaRPr lang="es-ES" dirty="0"/>
          </a:p>
        </p:txBody>
      </p:sp>
      <p:sp>
        <p:nvSpPr>
          <p:cNvPr id="8" name="Google Shape;449;p66"/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F2D6618-C601-47B5-A6A7-F96EF244C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67" y="1208226"/>
            <a:ext cx="9144000" cy="165576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BDAFB002-4445-48C0-B89E-1DB053DECDE2}"/>
              </a:ext>
            </a:extLst>
          </p:cNvPr>
          <p:cNvSpPr/>
          <p:nvPr/>
        </p:nvSpPr>
        <p:spPr>
          <a:xfrm>
            <a:off x="1" y="1109091"/>
            <a:ext cx="12192000" cy="5281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77C7131-25D6-47B8-BE0B-23BDF17B5E07}"/>
              </a:ext>
            </a:extLst>
          </p:cNvPr>
          <p:cNvSpPr/>
          <p:nvPr/>
        </p:nvSpPr>
        <p:spPr>
          <a:xfrm>
            <a:off x="14913" y="6143235"/>
            <a:ext cx="12053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* Fuente: Base de datos OMENT. Indicador: Eficiencia terminal de la capacitación del personal de salud de primer nivel (Ssa).</a:t>
            </a:r>
            <a:endParaRPr lang="es-MX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59BB5B6-4AEF-448E-83FF-6B7C1849B2FB}"/>
              </a:ext>
            </a:extLst>
          </p:cNvPr>
          <p:cNvSpPr/>
          <p:nvPr/>
        </p:nvSpPr>
        <p:spPr>
          <a:xfrm>
            <a:off x="675867" y="2299789"/>
            <a:ext cx="1614056" cy="4260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53616AF-C867-4897-879E-61FCE424AA12}"/>
              </a:ext>
            </a:extLst>
          </p:cNvPr>
          <p:cNvSpPr/>
          <p:nvPr/>
        </p:nvSpPr>
        <p:spPr>
          <a:xfrm>
            <a:off x="3050475" y="1848216"/>
            <a:ext cx="7723309" cy="42601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11" name="Subtítulo 6">
            <a:extLst>
              <a:ext uri="{FF2B5EF4-FFF2-40B4-BE49-F238E27FC236}">
                <a16:creationId xmlns:a16="http://schemas.microsoft.com/office/drawing/2014/main" id="{40F8637C-11A8-43D3-A0BD-9592F2116D4C}"/>
              </a:ext>
            </a:extLst>
          </p:cNvPr>
          <p:cNvSpPr txBox="1">
            <a:spLocks/>
          </p:cNvSpPr>
          <p:nvPr/>
        </p:nvSpPr>
        <p:spPr>
          <a:xfrm>
            <a:off x="675867" y="1366986"/>
            <a:ext cx="10731546" cy="17490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el Observatorio Mexicano de Enfermedades No Transmisibles, </a:t>
            </a:r>
            <a:r>
              <a:rPr lang="es-MX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del personal de salud de primer nivel se certificó</a:t>
            </a:r>
            <a:r>
              <a:rPr lang="es-MX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Esto podría significar:</a:t>
            </a:r>
            <a:endParaRPr lang="es-ES" sz="2800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92825EC-6E5A-41B8-A9B1-ECE561D40E16}"/>
              </a:ext>
            </a:extLst>
          </p:cNvPr>
          <p:cNvSpPr/>
          <p:nvPr/>
        </p:nvSpPr>
        <p:spPr>
          <a:xfrm>
            <a:off x="1083544" y="3163902"/>
            <a:ext cx="4440872" cy="2176836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1" name="Google Shape;132;p21">
            <a:extLst>
              <a:ext uri="{FF2B5EF4-FFF2-40B4-BE49-F238E27FC236}">
                <a16:creationId xmlns:a16="http://schemas.microsoft.com/office/drawing/2014/main" id="{A3B71BFD-1D56-43D8-BBE7-D7CB3456DAC9}"/>
              </a:ext>
            </a:extLst>
          </p:cNvPr>
          <p:cNvSpPr txBox="1"/>
          <p:nvPr/>
        </p:nvSpPr>
        <p:spPr>
          <a:xfrm>
            <a:off x="1215410" y="3493245"/>
            <a:ext cx="4074514" cy="154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es-MX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"/>
                <a:cs typeface="Arial"/>
              </a:rPr>
              <a:t>1 de 4 personas capacitadas se certificaron</a:t>
            </a:r>
            <a:endParaRPr lang="es-MX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8973AC7-1F05-41C4-AE2D-896EC8E66FC3}"/>
              </a:ext>
            </a:extLst>
          </p:cNvPr>
          <p:cNvSpPr/>
          <p:nvPr/>
        </p:nvSpPr>
        <p:spPr>
          <a:xfrm>
            <a:off x="6257962" y="3163902"/>
            <a:ext cx="4440872" cy="2176836"/>
          </a:xfrm>
          <a:prstGeom prst="rect">
            <a:avLst/>
          </a:prstGeom>
          <a:solidFill>
            <a:srgbClr val="6A5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23" name="Google Shape;132;p21">
            <a:extLst>
              <a:ext uri="{FF2B5EF4-FFF2-40B4-BE49-F238E27FC236}">
                <a16:creationId xmlns:a16="http://schemas.microsoft.com/office/drawing/2014/main" id="{FCD14B93-C4AB-4D9A-9E22-58605156A12E}"/>
              </a:ext>
            </a:extLst>
          </p:cNvPr>
          <p:cNvSpPr txBox="1"/>
          <p:nvPr/>
        </p:nvSpPr>
        <p:spPr>
          <a:xfrm>
            <a:off x="6466805" y="3449378"/>
            <a:ext cx="4074514" cy="1541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es-MX" sz="24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s-MX" sz="2400" dirty="0">
                <a:solidFill>
                  <a:schemeClr val="bg1"/>
                </a:solidFill>
                <a:latin typeface="Arial"/>
                <a:cs typeface="Arial"/>
              </a:rPr>
              <a:t>750 de 3,000 personas capacitadas se certificaron</a:t>
            </a:r>
            <a:endParaRPr lang="es-MX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042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784" y="2342945"/>
            <a:ext cx="11218433" cy="1365456"/>
          </a:xfrm>
        </p:spPr>
        <p:txBody>
          <a:bodyPr/>
          <a:lstStyle/>
          <a:p>
            <a:pPr algn="ctr"/>
            <a:r>
              <a:rPr lang="es-ES_tradnl" sz="8000" b="1" dirty="0"/>
              <a:t>Pero ¿cuál Gobierno?</a:t>
            </a:r>
          </a:p>
        </p:txBody>
      </p:sp>
    </p:spTree>
    <p:extLst>
      <p:ext uri="{BB962C8B-B14F-4D97-AF65-F5344CB8AC3E}">
        <p14:creationId xmlns:p14="http://schemas.microsoft.com/office/powerpoint/2010/main" val="140128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409" y="3131181"/>
            <a:ext cx="2933617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9" name="Google Shape;449;p66">
            <a:extLst>
              <a:ext uri="{FF2B5EF4-FFF2-40B4-BE49-F238E27FC236}">
                <a16:creationId xmlns:a16="http://schemas.microsoft.com/office/drawing/2014/main" id="{4694FD2A-D323-4C7E-89B0-EF17EE2D5A8F}"/>
              </a:ext>
            </a:extLst>
          </p:cNvPr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CE9443C1-7EBB-48D2-856F-C4FECA6FB85D}"/>
              </a:ext>
            </a:extLst>
          </p:cNvPr>
          <p:cNvSpPr/>
          <p:nvPr/>
        </p:nvSpPr>
        <p:spPr>
          <a:xfrm>
            <a:off x="2762465" y="2070778"/>
            <a:ext cx="2756452" cy="489467"/>
          </a:xfrm>
          <a:prstGeom prst="rect">
            <a:avLst/>
          </a:prstGeom>
          <a:solidFill>
            <a:srgbClr val="1814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6" name="Google Shape;536;p77"/>
          <p:cNvSpPr txBox="1">
            <a:spLocks noGrp="1"/>
          </p:cNvSpPr>
          <p:nvPr>
            <p:ph type="subTitle" idx="1"/>
          </p:nvPr>
        </p:nvSpPr>
        <p:spPr>
          <a:xfrm>
            <a:off x="216965" y="1939355"/>
            <a:ext cx="10830506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MX" sz="3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Para que la información que se difunde sea útil, tiene que presentarse de la manera más desagregada posible.</a:t>
            </a:r>
            <a:endParaRPr sz="3600" b="1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72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446888"/>
            <a:ext cx="12192000" cy="4921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54896" y="2563185"/>
            <a:ext cx="10926555" cy="17802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MX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debe empezar por un </a:t>
            </a:r>
            <a:r>
              <a:rPr lang="es-MX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anual completo de los indicadores que se incluyen en los programas estatales.</a:t>
            </a:r>
          </a:p>
          <a:p>
            <a:pPr>
              <a:lnSpc>
                <a:spcPct val="100000"/>
              </a:lnSpc>
            </a:pPr>
            <a:endParaRPr lang="es-ES" sz="3600" dirty="0"/>
          </a:p>
        </p:txBody>
      </p:sp>
      <p:sp>
        <p:nvSpPr>
          <p:cNvPr id="12" name="Rectangle 11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rgbClr val="00A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ctrTitle" idx="4294967295"/>
          </p:nvPr>
        </p:nvSpPr>
        <p:spPr>
          <a:xfrm>
            <a:off x="82296" y="489584"/>
            <a:ext cx="11916029" cy="886523"/>
          </a:xfrm>
          <a:prstGeom prst="rect">
            <a:avLst/>
          </a:prstGeom>
        </p:spPr>
        <p:txBody>
          <a:bodyPr anchor="ctr"/>
          <a:lstStyle/>
          <a:p>
            <a:r>
              <a:rPr lang="es-MX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estados deben generar estadísticas de calidad en salud 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9" name="Google Shape;449;p66"/>
          <p:cNvSpPr/>
          <p:nvPr/>
        </p:nvSpPr>
        <p:spPr>
          <a:xfrm>
            <a:off x="7275444" y="0"/>
            <a:ext cx="4814956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00AFEC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IMCO PROPONE: </a:t>
            </a:r>
            <a:r>
              <a:rPr lang="es-ES_tradnl" sz="1600" b="1" dirty="0">
                <a:solidFill>
                  <a:srgbClr val="00AFEC"/>
                </a:solidFill>
                <a:latin typeface="Arial" panose="020B0604020202020204" pitchFamily="34" charset="0"/>
                <a:sym typeface="Calibri"/>
              </a:rPr>
              <a:t>ESTADÍSTICAS DE SALUD</a:t>
            </a:r>
            <a:endParaRPr lang="es-ES_tradnl" sz="1600" b="1" dirty="0">
              <a:solidFill>
                <a:srgbClr val="00AFE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95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no se mide, no nos importa</a:t>
            </a:r>
            <a:endParaRPr lang="es-MX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75066" y="2178544"/>
            <a:ext cx="10641749" cy="2449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brechas de calidad de los servicios de salud públicos se deben identificar a través de una plataforma de </a:t>
            </a:r>
            <a:r>
              <a:rPr lang="es-ES" sz="3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indicadores comparables para todas las instituciones de salud.</a:t>
            </a:r>
            <a:endParaRPr lang="es-MX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449;p66">
            <a:extLst>
              <a:ext uri="{FF2B5EF4-FFF2-40B4-BE49-F238E27FC236}">
                <a16:creationId xmlns:a16="http://schemas.microsoft.com/office/drawing/2014/main" id="{C46EAECA-F782-4318-9869-F59751CD96C1}"/>
              </a:ext>
            </a:extLst>
          </p:cNvPr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134322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F31225B-5DCE-48D4-BAD2-D2887A49C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989" y="1600944"/>
            <a:ext cx="46645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Acceso a Instituciones de salud</a:t>
            </a:r>
            <a:endParaRPr lang="es-MX" altLang="es-MX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B3EC6E-0317-4EB0-B0A5-46D76C5FD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03" y="6133012"/>
            <a:ext cx="68964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000" dirty="0">
                <a:latin typeface="Arial" panose="020B0604020202020204" pitchFamily="34" charset="0"/>
                <a:ea typeface="Calibri" panose="020F0502020204030204" pitchFamily="34" charset="0"/>
              </a:rPr>
              <a:t>Fuente: Elaborado por el IMCO con datos de la ENOE (tercer trimestre de 2015).</a:t>
            </a:r>
            <a:endParaRPr lang="es-MX" altLang="es-MX" sz="1000" dirty="0">
              <a:latin typeface="Arial" panose="020B0604020202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Hoy, el lugar en que nacemos tiene un enorme peso en determinar el acceso que tendremos a instituciones de salud</a:t>
            </a:r>
            <a:endParaRPr lang="es-ES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69505"/>
              </p:ext>
            </p:extLst>
          </p:nvPr>
        </p:nvGraphicFramePr>
        <p:xfrm>
          <a:off x="361600" y="2029156"/>
          <a:ext cx="11369484" cy="3947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Google Shape;449;p66">
            <a:extLst>
              <a:ext uri="{FF2B5EF4-FFF2-40B4-BE49-F238E27FC236}">
                <a16:creationId xmlns:a16="http://schemas.microsoft.com/office/drawing/2014/main" id="{B4CD099F-F2A6-44F6-BB6A-0C80001488CE}"/>
              </a:ext>
            </a:extLst>
          </p:cNvPr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22645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199558" y="1898696"/>
            <a:ext cx="3792884" cy="37928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D1F8F40-5B8D-4652-8636-3A057DBA1ABF}"/>
              </a:ext>
            </a:extLst>
          </p:cNvPr>
          <p:cNvSpPr/>
          <p:nvPr/>
        </p:nvSpPr>
        <p:spPr>
          <a:xfrm>
            <a:off x="504762" y="4081678"/>
            <a:ext cx="3003873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Tres estados con </a:t>
            </a: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menor tasa</a:t>
            </a:r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(Sinaloa, Quintana Roo y Baja California Sur):</a:t>
            </a:r>
            <a:endParaRPr lang="es-MX" sz="16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240513C-A0FB-4FA5-AF11-3463383FE676}"/>
              </a:ext>
            </a:extLst>
          </p:cNvPr>
          <p:cNvSpPr/>
          <p:nvPr/>
        </p:nvSpPr>
        <p:spPr>
          <a:xfrm>
            <a:off x="8645282" y="1611611"/>
            <a:ext cx="2927952" cy="9233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Tres estados con </a:t>
            </a:r>
            <a:r>
              <a:rPr lang="es-E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 mayor tasa</a:t>
            </a:r>
            <a:r>
              <a:rPr lang="es-E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(CDMX, Veracruz y Morelos):</a:t>
            </a:r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7C8D98AC-6776-4AB1-A597-4E34E46F3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la probabilidad de morir por diabetes</a:t>
            </a:r>
            <a:endParaRPr lang="es-MX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23" y="1611611"/>
            <a:ext cx="6278882" cy="4224394"/>
          </a:xfrm>
          <a:prstGeom prst="rect">
            <a:avLst/>
          </a:prstGeom>
        </p:spPr>
      </p:pic>
      <p:sp>
        <p:nvSpPr>
          <p:cNvPr id="15" name="Rectángulo 7">
            <a:extLst>
              <a:ext uri="{FF2B5EF4-FFF2-40B4-BE49-F238E27FC236}">
                <a16:creationId xmlns:a16="http://schemas.microsoft.com/office/drawing/2014/main" id="{3240513C-A0FB-4FA5-AF11-3463383FE676}"/>
              </a:ext>
            </a:extLst>
          </p:cNvPr>
          <p:cNvSpPr/>
          <p:nvPr/>
        </p:nvSpPr>
        <p:spPr>
          <a:xfrm>
            <a:off x="8645282" y="2534941"/>
            <a:ext cx="2927952" cy="830997"/>
          </a:xfrm>
          <a:prstGeom prst="rect">
            <a:avLst/>
          </a:prstGeom>
          <a:solidFill>
            <a:srgbClr val="F25E5E"/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1.17 muertes </a:t>
            </a: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por cada mil habitantes.</a:t>
            </a:r>
          </a:p>
        </p:txBody>
      </p:sp>
      <p:sp>
        <p:nvSpPr>
          <p:cNvPr id="16" name="Rectángulo 5">
            <a:extLst>
              <a:ext uri="{FF2B5EF4-FFF2-40B4-BE49-F238E27FC236}">
                <a16:creationId xmlns:a16="http://schemas.microsoft.com/office/drawing/2014/main" id="{9D1F8F40-5B8D-4652-8636-3A057DBA1ABF}"/>
              </a:ext>
            </a:extLst>
          </p:cNvPr>
          <p:cNvSpPr/>
          <p:nvPr/>
        </p:nvSpPr>
        <p:spPr>
          <a:xfrm>
            <a:off x="504762" y="5005008"/>
            <a:ext cx="3003874" cy="830997"/>
          </a:xfrm>
          <a:prstGeom prst="rect">
            <a:avLst/>
          </a:prstGeom>
          <a:solidFill>
            <a:srgbClr val="23D09C"/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0.55 muertes </a:t>
            </a:r>
            <a:r>
              <a:rPr lang="es-E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por cada mil habitantes.</a:t>
            </a:r>
            <a:endParaRPr lang="es-MX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265446"/>
            <a:ext cx="5326670" cy="3763120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 rot="10800000" flipV="1">
            <a:off x="7096982" y="4111217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8383752" y="2207818"/>
            <a:ext cx="209207" cy="209207"/>
          </a:xfrm>
          <a:prstGeom prst="ellipse">
            <a:avLst/>
          </a:prstGeom>
          <a:solidFill>
            <a:srgbClr val="F25E5E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583125" y="5093631"/>
            <a:ext cx="209207" cy="209207"/>
          </a:xfrm>
          <a:prstGeom prst="ellipse">
            <a:avLst/>
          </a:prstGeom>
          <a:solidFill>
            <a:srgbClr val="23D09C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 rot="10800000" flipV="1">
            <a:off x="6714033" y="4704962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 rot="10800000" flipV="1">
            <a:off x="6671894" y="4860537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 rot="10800000" flipV="1">
            <a:off x="8923989" y="4944816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 rot="10800000" flipV="1">
            <a:off x="4489720" y="3948103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/>
        </p:nvSpPr>
        <p:spPr>
          <a:xfrm rot="10800000" flipV="1">
            <a:off x="5032492" y="3752999"/>
            <a:ext cx="84278" cy="84278"/>
          </a:xfrm>
          <a:prstGeom prst="ellipse">
            <a:avLst/>
          </a:prstGeom>
          <a:solidFill>
            <a:schemeClr val="bg1">
              <a:lumMod val="95000"/>
              <a:alpha val="92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Google Shape;449;p66">
            <a:extLst>
              <a:ext uri="{FF2B5EF4-FFF2-40B4-BE49-F238E27FC236}">
                <a16:creationId xmlns:a16="http://schemas.microsoft.com/office/drawing/2014/main" id="{08377276-C980-44BC-BE04-2EC471799668}"/>
              </a:ext>
            </a:extLst>
          </p:cNvPr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29919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DDAA7B-D621-4155-9881-E71C56159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320" y="1447397"/>
            <a:ext cx="5253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2400" dirty="0">
                <a:latin typeface="Arial" panose="020B0604020202020204" pitchFamily="34" charset="0"/>
                <a:ea typeface="Calibri" panose="020F0502020204030204" pitchFamily="34" charset="0"/>
              </a:rPr>
              <a:t>Esperanza de vida por estado (2016)</a:t>
            </a:r>
            <a:endParaRPr lang="es-MX" altLang="es-MX" sz="2400" dirty="0">
              <a:latin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1788AA-4826-406B-B03A-5305BA82503F}"/>
              </a:ext>
            </a:extLst>
          </p:cNvPr>
          <p:cNvSpPr/>
          <p:nvPr/>
        </p:nvSpPr>
        <p:spPr>
          <a:xfrm>
            <a:off x="0" y="6139036"/>
            <a:ext cx="76647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MX" sz="1000" dirty="0">
                <a:latin typeface="Arial" panose="020B0604020202020204" pitchFamily="34" charset="0"/>
                <a:ea typeface="Calibri" panose="020F0502020204030204" pitchFamily="34" charset="0"/>
              </a:rPr>
              <a:t>Fuente: Elaborado por el IMCO con datos del Banco Mundial (2016), el dato nacional es la esperanza de vida del país.</a:t>
            </a:r>
            <a:endParaRPr lang="es-ES" altLang="es-MX" sz="10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494851"/>
            <a:ext cx="8230865" cy="597649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O, en general, los años que vamos a vivir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áfico 9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477624"/>
              </p:ext>
            </p:extLst>
          </p:nvPr>
        </p:nvGraphicFramePr>
        <p:xfrm>
          <a:off x="434897" y="2018371"/>
          <a:ext cx="11296185" cy="378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449;p66">
            <a:extLst>
              <a:ext uri="{FF2B5EF4-FFF2-40B4-BE49-F238E27FC236}">
                <a16:creationId xmlns:a16="http://schemas.microsoft.com/office/drawing/2014/main" id="{90016F72-E2F7-420E-8DF4-A98F378E6D3F}"/>
              </a:ext>
            </a:extLst>
          </p:cNvPr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35953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Brechas en esperanza de vida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11EFD66-8413-4492-9231-692C92BF8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434178"/>
              </p:ext>
            </p:extLst>
          </p:nvPr>
        </p:nvGraphicFramePr>
        <p:xfrm>
          <a:off x="2903034" y="1731818"/>
          <a:ext cx="5806068" cy="418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8154511-12DF-43DA-A6AB-D99417BAB2EB}"/>
              </a:ext>
            </a:extLst>
          </p:cNvPr>
          <p:cNvSpPr txBox="1"/>
          <p:nvPr/>
        </p:nvSpPr>
        <p:spPr>
          <a:xfrm>
            <a:off x="890273" y="1983195"/>
            <a:ext cx="307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>
                <a:latin typeface="Arial"/>
                <a:cs typeface="Arial"/>
              </a:rPr>
              <a:t>Europa central y el Báltico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32A69909-2ACC-4C48-81E4-5D0D8EA69A66}"/>
              </a:ext>
            </a:extLst>
          </p:cNvPr>
          <p:cNvSpPr txBox="1"/>
          <p:nvPr/>
        </p:nvSpPr>
        <p:spPr>
          <a:xfrm>
            <a:off x="7612352" y="3958667"/>
            <a:ext cx="351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/>
                <a:cs typeface="Arial"/>
              </a:rPr>
              <a:t>Medio Oriente y norte de África</a:t>
            </a:r>
          </a:p>
        </p:txBody>
      </p:sp>
      <p:sp>
        <p:nvSpPr>
          <p:cNvPr id="8" name="Google Shape;449;p66">
            <a:extLst>
              <a:ext uri="{FF2B5EF4-FFF2-40B4-BE49-F238E27FC236}">
                <a16:creationId xmlns:a16="http://schemas.microsoft.com/office/drawing/2014/main" id="{9C31A0AF-0145-4567-A5F5-CDC920551906}"/>
              </a:ext>
            </a:extLst>
          </p:cNvPr>
          <p:cNvSpPr/>
          <p:nvPr/>
        </p:nvSpPr>
        <p:spPr>
          <a:xfrm>
            <a:off x="5711686" y="0"/>
            <a:ext cx="6378713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</a:t>
            </a:r>
            <a:r>
              <a:rPr lang="es-ES_tradnl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</a:rPr>
              <a:t>BRECHAS EN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189952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911" y="5188550"/>
            <a:ext cx="8142838" cy="479685"/>
          </a:xfrm>
          <a:prstGeom prst="rect">
            <a:avLst/>
          </a:prstGeom>
          <a:solidFill>
            <a:srgbClr val="F2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46478" y="2410488"/>
            <a:ext cx="11165968" cy="371245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Policías efectivas y confiables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Ciudades compactas y transporte público de calidad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Datos, mentiras y universidades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dirty="0"/>
              <a:t>Información para evitar brechas en los servicios de salud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MX" b="1" dirty="0"/>
              <a:t>Exceso de trámites: ventanillas para la extorsión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FADAA910-4884-4D71-A64B-7FA45220FC10}"/>
              </a:ext>
            </a:extLst>
          </p:cNvPr>
          <p:cNvSpPr txBox="1">
            <a:spLocks/>
          </p:cNvSpPr>
          <p:nvPr/>
        </p:nvSpPr>
        <p:spPr>
          <a:xfrm>
            <a:off x="0" y="530173"/>
            <a:ext cx="8872151" cy="703989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Retos que definirán el futuro de las</a:t>
            </a:r>
            <a:endParaRPr lang="es-ES" sz="4000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142A18B5-2EE3-43CF-9F74-28DDEEBD522A}"/>
              </a:ext>
            </a:extLst>
          </p:cNvPr>
          <p:cNvSpPr txBox="1">
            <a:spLocks/>
          </p:cNvSpPr>
          <p:nvPr/>
        </p:nvSpPr>
        <p:spPr>
          <a:xfrm>
            <a:off x="0" y="1304717"/>
            <a:ext cx="2937164" cy="745553"/>
          </a:xfrm>
          <a:prstGeom prst="rect">
            <a:avLst/>
          </a:prstGeom>
          <a:solidFill>
            <a:srgbClr val="6A57DD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FF"/>
                </a:solidFill>
                <a:latin typeface="Arial"/>
                <a:ea typeface="Calibri"/>
                <a:cs typeface="Arial"/>
                <a:sym typeface="Calibri"/>
              </a:rPr>
              <a:t>  ciudades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07040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1566" y="3145555"/>
            <a:ext cx="9811207" cy="489467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5281" y="2598903"/>
            <a:ext cx="4972594" cy="489467"/>
          </a:xfrm>
          <a:prstGeom prst="rect">
            <a:avLst/>
          </a:prstGeom>
          <a:solidFill>
            <a:srgbClr val="23D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57D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37318" y="93518"/>
            <a:ext cx="4453082" cy="19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1566" y="1923845"/>
            <a:ext cx="10796859" cy="165576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Los pequeños y medianos empresarios necesitan de normas que los </a:t>
            </a:r>
            <a:r>
              <a:rPr lang="en-US" sz="3600" b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protejan de abusos de autoridad para que puedan trabajar y crecer.</a:t>
            </a:r>
          </a:p>
          <a:p>
            <a:pPr>
              <a:lnSpc>
                <a:spcPct val="100000"/>
              </a:lnSpc>
            </a:pPr>
            <a:endParaRPr lang="es-ES" sz="3600" b="1" dirty="0"/>
          </a:p>
        </p:txBody>
      </p:sp>
      <p:sp>
        <p:nvSpPr>
          <p:cNvPr id="6" name="Google Shape;449;p66"/>
          <p:cNvSpPr/>
          <p:nvPr/>
        </p:nvSpPr>
        <p:spPr>
          <a:xfrm>
            <a:off x="10022774" y="0"/>
            <a:ext cx="2067626" cy="34628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/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ANTICORRUPCIÓN</a:t>
            </a:r>
            <a:endParaRPr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latin typeface="Arial"/>
                <a:cs typeface="Arial"/>
                <a:sym typeface="Calibri"/>
              </a:rPr>
              <a:t>La mejora regulatoria se queda en el discurso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7" name="Google Shape;483;p70"/>
          <p:cNvSpPr txBox="1"/>
          <p:nvPr/>
        </p:nvSpPr>
        <p:spPr>
          <a:xfrm>
            <a:off x="2053273" y="1351551"/>
            <a:ext cx="88493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Hay, aproximadamente, 150 mil regulaciones vigentes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8" name="Google Shape;484;p70"/>
          <p:cNvSpPr txBox="1"/>
          <p:nvPr/>
        </p:nvSpPr>
        <p:spPr>
          <a:xfrm>
            <a:off x="0" y="5998037"/>
            <a:ext cx="11688661" cy="39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Fuentes: Mario Emilio Gutiérrez Caballero, Director General de la Comisión Federal de Mejora Regulatoria, en la 36ª Conferencia Nacional de Mejora Regulatoria, 2016. </a:t>
            </a:r>
            <a:endParaRPr lang="en-US" sz="1000" dirty="0">
              <a:latin typeface="Arial"/>
              <a:cs typeface="Arial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Encuesta Nacional de Calidad e Impacto Gubernamental (ENCIG). 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Google Shape;449;p66"/>
          <p:cNvSpPr/>
          <p:nvPr/>
        </p:nvSpPr>
        <p:spPr>
          <a:xfrm>
            <a:off x="8717973" y="0"/>
            <a:ext cx="3372427" cy="346282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PROBLEMÁTICA: CORRUPCI</a:t>
            </a:r>
            <a:r>
              <a:rPr lang="es-E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Ó</a:t>
            </a:r>
            <a:r>
              <a:rPr lang="en-US" sz="1600" b="1" dirty="0">
                <a:solidFill>
                  <a:srgbClr val="F25E5E"/>
                </a:solidFill>
                <a:latin typeface="Arial" charset="0"/>
                <a:ea typeface="Arial" charset="0"/>
                <a:cs typeface="Arial" charset="0"/>
                <a:sym typeface="Calibri"/>
              </a:rPr>
              <a:t>N     </a:t>
            </a:r>
            <a:endParaRPr sz="1600" b="1" dirty="0">
              <a:solidFill>
                <a:srgbClr val="F25E5E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36315642"/>
              </p:ext>
            </p:extLst>
          </p:nvPr>
        </p:nvGraphicFramePr>
        <p:xfrm>
          <a:off x="3552580" y="2449592"/>
          <a:ext cx="4667654" cy="311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8445746" y="2967873"/>
            <a:ext cx="1556727" cy="1812960"/>
            <a:chOff x="646322" y="2950112"/>
            <a:chExt cx="1556727" cy="1812960"/>
          </a:xfrm>
        </p:grpSpPr>
        <p:sp>
          <p:nvSpPr>
            <p:cNvPr id="12" name="Oval 11"/>
            <p:cNvSpPr/>
            <p:nvPr/>
          </p:nvSpPr>
          <p:spPr>
            <a:xfrm>
              <a:off x="646322" y="3051953"/>
              <a:ext cx="172491" cy="172491"/>
            </a:xfrm>
            <a:prstGeom prst="ellipse">
              <a:avLst/>
            </a:prstGeom>
            <a:solidFill>
              <a:srgbClr val="6A57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46322" y="3781169"/>
              <a:ext cx="172491" cy="172491"/>
            </a:xfrm>
            <a:prstGeom prst="ellipse">
              <a:avLst/>
            </a:prstGeom>
            <a:solidFill>
              <a:srgbClr val="23D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646322" y="4492230"/>
              <a:ext cx="172491" cy="172491"/>
            </a:xfrm>
            <a:prstGeom prst="ellipse">
              <a:avLst/>
            </a:prstGeom>
            <a:solidFill>
              <a:srgbClr val="F2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Google Shape;483;p70"/>
            <p:cNvSpPr txBox="1"/>
            <p:nvPr/>
          </p:nvSpPr>
          <p:spPr>
            <a:xfrm>
              <a:off x="871209" y="2950112"/>
              <a:ext cx="10376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Arial"/>
                  <a:ea typeface="Calibri"/>
                  <a:cs typeface="Arial"/>
                  <a:sym typeface="Calibri"/>
                </a:rPr>
                <a:t>Federal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16" name="Google Shape;483;p70"/>
            <p:cNvSpPr txBox="1"/>
            <p:nvPr/>
          </p:nvSpPr>
          <p:spPr>
            <a:xfrm>
              <a:off x="871209" y="3687183"/>
              <a:ext cx="10376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/>
                  <a:ea typeface="Calibri"/>
                  <a:cs typeface="Arial"/>
                  <a:sym typeface="Calibri"/>
                </a:rPr>
                <a:t>E</a:t>
              </a:r>
              <a:r>
                <a:rPr lang="en-US" sz="1800" dirty="0">
                  <a:solidFill>
                    <a:schemeClr val="dk1"/>
                  </a:solidFill>
                  <a:latin typeface="Arial"/>
                  <a:ea typeface="Calibri"/>
                  <a:cs typeface="Arial"/>
                  <a:sym typeface="Calibri"/>
                </a:rPr>
                <a:t>statal</a:t>
              </a:r>
              <a:endParaRPr dirty="0">
                <a:latin typeface="Arial"/>
                <a:cs typeface="Arial"/>
              </a:endParaRPr>
            </a:p>
          </p:txBody>
        </p:sp>
        <p:sp>
          <p:nvSpPr>
            <p:cNvPr id="17" name="Google Shape;483;p70"/>
            <p:cNvSpPr txBox="1"/>
            <p:nvPr/>
          </p:nvSpPr>
          <p:spPr>
            <a:xfrm>
              <a:off x="871209" y="4393740"/>
              <a:ext cx="13318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dk1"/>
                  </a:solidFill>
                  <a:latin typeface="Arial"/>
                  <a:ea typeface="Calibri"/>
                  <a:cs typeface="Arial"/>
                  <a:sym typeface="Calibri"/>
                </a:rPr>
                <a:t>Municipal</a:t>
              </a:r>
              <a:endParaRPr dirty="0">
                <a:latin typeface="Arial"/>
                <a:cs typeface="Arial"/>
              </a:endParaRPr>
            </a:p>
          </p:txBody>
        </p:sp>
      </p:grpSp>
      <p:sp>
        <p:nvSpPr>
          <p:cNvPr id="18" name="Google Shape;483;p70"/>
          <p:cNvSpPr txBox="1"/>
          <p:nvPr/>
        </p:nvSpPr>
        <p:spPr>
          <a:xfrm>
            <a:off x="6287865" y="2229209"/>
            <a:ext cx="6923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10%</a:t>
            </a:r>
            <a:endParaRPr dirty="0">
              <a:latin typeface="Arial"/>
              <a:cs typeface="Arial"/>
            </a:endParaRPr>
          </a:p>
        </p:txBody>
      </p:sp>
      <p:sp>
        <p:nvSpPr>
          <p:cNvPr id="19" name="Google Shape;483;p70"/>
          <p:cNvSpPr txBox="1"/>
          <p:nvPr/>
        </p:nvSpPr>
        <p:spPr>
          <a:xfrm>
            <a:off x="7143109" y="2894311"/>
            <a:ext cx="6476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30%</a:t>
            </a:r>
            <a:endParaRPr dirty="0">
              <a:latin typeface="Arial"/>
              <a:cs typeface="Arial"/>
            </a:endParaRPr>
          </a:p>
        </p:txBody>
      </p:sp>
      <p:sp>
        <p:nvSpPr>
          <p:cNvPr id="20" name="Google Shape;483;p70"/>
          <p:cNvSpPr txBox="1"/>
          <p:nvPr/>
        </p:nvSpPr>
        <p:spPr>
          <a:xfrm>
            <a:off x="3552580" y="3743215"/>
            <a:ext cx="6923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Calibri"/>
                <a:cs typeface="Arial"/>
                <a:sym typeface="Calibri"/>
              </a:rPr>
              <a:t>60%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5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4500</TotalTime>
  <Words>5811</Words>
  <Application>Microsoft Office PowerPoint</Application>
  <PresentationFormat>Panorámica</PresentationFormat>
  <Paragraphs>863</Paragraphs>
  <Slides>123</Slides>
  <Notes>12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123</vt:i4>
      </vt:variant>
    </vt:vector>
  </HeadingPairs>
  <TitlesOfParts>
    <vt:vector size="128" baseType="lpstr">
      <vt:lpstr>Arial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Siete de nueve de los estados en los que hubo elecciones en 2018 cambiaron de partido</vt:lpstr>
      <vt:lpstr>El 59% de los municipios que tuvo elecciones en 2018 cambió de partido</vt:lpstr>
      <vt:lpstr>La hipótesis del enojo  </vt:lpstr>
      <vt:lpstr>El camión de la basura no pasa</vt:lpstr>
      <vt:lpstr>Las quejas de la gente son al Gobierno </vt:lpstr>
      <vt:lpstr>Presentación de PowerPoint</vt:lpstr>
      <vt:lpstr>Presentación de PowerPoint</vt:lpstr>
      <vt:lpstr>Presentación de PowerPoint</vt:lpstr>
      <vt:lpstr>Hay materias* en donde los tres órdenes colaboran:</vt:lpstr>
      <vt:lpstr>Presentación de PowerPoint</vt:lpstr>
      <vt:lpstr>De acuerdo con la Constitución, la Federación tiene entre sus facultades:</vt:lpstr>
      <vt:lpstr>Presentación de PowerPoint</vt:lpstr>
      <vt:lpstr>Los municipios tienen una ruleta de responsabilidades </vt:lpstr>
      <vt:lpstr>Presentación de PowerPoint</vt:lpstr>
      <vt:lpstr>Contraste en número de responsabilidades</vt:lpstr>
      <vt:lpstr>Presentación de PowerPoint</vt:lpstr>
      <vt:lpstr>Presentación de PowerPoint</vt:lpstr>
      <vt:lpstr>El milagro económico chino está cimentado en el crecimiento y la competencia de sus ciudades</vt:lpstr>
      <vt:lpstr>Presentación de PowerPoint</vt:lpstr>
      <vt:lpstr>Presentación de PowerPoint</vt:lpstr>
      <vt:lpstr>Presentación de PowerPoint</vt:lpstr>
      <vt:lpstr>En 2017, Amazon puso a competir a más de 200 ciudades en México, Canadá y Estados Unidos para ubicar una segunda sede</vt:lpstr>
      <vt:lpstr>La competencia se hizo con base en una lista de requisitos muy amplia</vt:lpstr>
      <vt:lpstr>Requisitos para ciudades competitivas</vt:lpstr>
      <vt:lpstr>Presentación de PowerPoint</vt:lpstr>
      <vt:lpstr>Presentación de PowerPoint</vt:lpstr>
      <vt:lpstr>Presentación de PowerPoint</vt:lpstr>
      <vt:lpstr>Si Amazon hubiera elegido una ciudad mexicana, sería necesario: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 DE COMPETITIVIDAD</vt:lpstr>
      <vt:lpstr>ÍNDICE DE COMPETITIVIDAD URBANA 2018</vt:lpstr>
      <vt:lpstr>Presentación de PowerPoint</vt:lpstr>
      <vt:lpstr>10 SUBÍNDICES </vt:lpstr>
      <vt:lpstr>Ciudades de más de un millón de habitantes </vt:lpstr>
      <vt:lpstr>Ciudades de 250 a 500 mil habitantes </vt:lpstr>
      <vt:lpstr>Ciudades de menos de 250 mil habitantes  </vt:lpstr>
      <vt:lpstr>Presentación de PowerPoint</vt:lpstr>
      <vt:lpstr>León</vt:lpstr>
      <vt:lpstr>León</vt:lpstr>
      <vt:lpstr>León</vt:lpstr>
      <vt:lpstr>León</vt:lpstr>
      <vt:lpstr>Presentación de PowerPoint</vt:lpstr>
      <vt:lpstr>Presentación de PowerPoint</vt:lpstr>
      <vt:lpstr>Presentación de PowerPoint</vt:lpstr>
      <vt:lpstr>La inseguridad es lo que más nos preocupa a los mexicanos:  </vt:lpstr>
      <vt:lpstr>Países con problemas similares a México los han corregido con mejores policías</vt:lpstr>
      <vt:lpstr>Presentación de PowerPoint</vt:lpstr>
      <vt:lpstr>Presentación de PowerPoint</vt:lpstr>
      <vt:lpstr>Presentación de PowerPoint</vt:lpstr>
      <vt:lpstr>Presentación de PowerPoint</vt:lpstr>
      <vt:lpstr>Renta mensual promedio en las colonias de las estaciones del metro.</vt:lpstr>
      <vt:lpstr>Presentación de PowerPoint</vt:lpstr>
      <vt:lpstr>Presentación de PowerPoint</vt:lpstr>
      <vt:lpstr>Requerimientos de estacionamiento elevan los precios de la vivienda</vt:lpstr>
      <vt:lpstr>En la CDMX ya no es obligatorio proveer estacionamiento y es posible encontrar departamentos sin cajones a precios más accesibles</vt:lpstr>
      <vt:lpstr>Presentación de PowerPoint</vt:lpstr>
      <vt:lpstr>Presentación de PowerPoint</vt:lpstr>
      <vt:lpstr>Crecimiento de la actividad económica contra congestión vial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nivel mundial, cada vez es más común hacer un seguimiento puntual de las trayectorias profesionales de sus egresados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Mientras tanto en México</vt:lpstr>
      <vt:lpstr>Presentación de PowerPoint</vt:lpstr>
      <vt:lpstr>Presentación de PowerPoint</vt:lpstr>
      <vt:lpstr>Presentación de PowerPoint</vt:lpstr>
      <vt:lpstr>Hay que evitar que los sueldos de los jóvenes graduados continúen perdiendo su poder adquisitivo </vt:lpstr>
      <vt:lpstr>Presentación de PowerPoint</vt:lpstr>
      <vt:lpstr>Presentación de PowerPoint</vt:lpstr>
      <vt:lpstr>Las estadísticas de la Dirección General de Información en Salud son deficientes*  </vt:lpstr>
      <vt:lpstr>Si le hacemos caso a estas estadísticas:</vt:lpstr>
      <vt:lpstr>Presentación de PowerPoint</vt:lpstr>
      <vt:lpstr>Datos del OMENT para Nuevo León</vt:lpstr>
      <vt:lpstr>Datos del OMENT para Nuevo León</vt:lpstr>
      <vt:lpstr>Presentación de PowerPoint</vt:lpstr>
      <vt:lpstr>Los estados deben generar estadísticas de calidad en salud </vt:lpstr>
      <vt:lpstr>Lo que no se mide, no nos importa</vt:lpstr>
      <vt:lpstr>Hoy, el lugar en que nacemos tiene un enorme peso en determinar el acceso que tendremos a instituciones de salud</vt:lpstr>
      <vt:lpstr>O la probabilidad de morir por diabetes</vt:lpstr>
      <vt:lpstr>O, en general, los años que vamos a vivir</vt:lpstr>
      <vt:lpstr>Brechas en esperanza de vida </vt:lpstr>
      <vt:lpstr>Presentación de PowerPoint</vt:lpstr>
      <vt:lpstr>Presentación de PowerPoint</vt:lpstr>
      <vt:lpstr>La mejora regulatoria se queda en el discurso</vt:lpstr>
      <vt:lpstr>La mejora regulatoria se queda en el discurso</vt:lpstr>
      <vt:lpstr>Presentación de PowerPoint</vt:lpstr>
      <vt:lpstr>Reglas locales: el absurdo y la ambigüedad</vt:lpstr>
      <vt:lpstr>Reglas locales: el absurdo y la ambigüedad</vt:lpstr>
      <vt:lpstr>Reglas locales: el absurdo y la ambigüedad</vt:lpstr>
      <vt:lpstr>Reglas locales: el absurdo y la ambigüedad</vt:lpstr>
      <vt:lpstr>Reglas locales: el absurdo y la ambigüedad</vt:lpstr>
      <vt:lpstr>Reglas locales: el absurdo y la ambigüedad</vt:lpstr>
      <vt:lpstr>Presentación de PowerPoint</vt:lpstr>
      <vt:lpstr>Presentación de PowerPoint</vt:lpstr>
      <vt:lpstr>Presentación de PowerPoint</vt:lpstr>
      <vt:lpstr>Para reducir la corrupción en México es necesario limitar el uso de efectivo</vt:lpstr>
      <vt:lpstr>Se deben eliminar trámites presenciales que exigen el uso de papel, como hizo Estonia </vt:lpstr>
      <vt:lpstr>En México, los trámites son demasiado complicados incluso para estándares de América Latina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archivo muerto de Tamaulipas</vt:lpstr>
      <vt:lpstr>Si todas las secretarías estatales contaran con un archivo similar, en México tendríamos:</vt:lpstr>
      <vt:lpstr>Presentación de PowerPoint</vt:lpstr>
      <vt:lpstr>Presentación de PowerPoint</vt:lpstr>
      <vt:lpstr>Cuesta vidas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IMCO</cp:lastModifiedBy>
  <cp:revision>450</cp:revision>
  <dcterms:created xsi:type="dcterms:W3CDTF">2018-11-08T01:58:29Z</dcterms:created>
  <dcterms:modified xsi:type="dcterms:W3CDTF">2019-10-29T01:00:46Z</dcterms:modified>
</cp:coreProperties>
</file>