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9" r:id="rId3"/>
    <p:sldId id="270" r:id="rId4"/>
    <p:sldId id="271" r:id="rId5"/>
    <p:sldId id="473" r:id="rId6"/>
    <p:sldId id="475" r:id="rId7"/>
    <p:sldId id="480" r:id="rId8"/>
    <p:sldId id="481" r:id="rId9"/>
    <p:sldId id="482" r:id="rId10"/>
    <p:sldId id="474" r:id="rId11"/>
    <p:sldId id="483" r:id="rId12"/>
    <p:sldId id="484" r:id="rId13"/>
    <p:sldId id="485" r:id="rId14"/>
    <p:sldId id="486" r:id="rId15"/>
    <p:sldId id="487" r:id="rId16"/>
    <p:sldId id="476" r:id="rId17"/>
    <p:sldId id="488" r:id="rId18"/>
    <p:sldId id="489" r:id="rId19"/>
    <p:sldId id="477" r:id="rId20"/>
    <p:sldId id="264" r:id="rId21"/>
  </p:sldIdLst>
  <p:sldSz cx="12192000" cy="685800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89A06E-61DC-45B9-BF80-5D6F94AFD0F3}" v="89" dt="2019-10-31T00:20:19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/>
    <p:restoredTop sz="94436"/>
  </p:normalViewPr>
  <p:slideViewPr>
    <p:cSldViewPr snapToGrid="0" snapToObjects="1">
      <p:cViewPr varScale="1">
        <p:scale>
          <a:sx n="78" d="100"/>
          <a:sy n="78" d="100"/>
        </p:scale>
        <p:origin x="176" y="6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31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C473B-3FF1-6B4A-BABF-F5514A3037E9}" type="datetimeFigureOut">
              <a:rPr lang="es-ES_tradnl" smtClean="0"/>
              <a:t>30/10/19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3A6EA-EF1E-614B-9F5F-39FFBFB6D963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9127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3A6EA-EF1E-614B-9F5F-39FFBFB6D963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27632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3A6EA-EF1E-614B-9F5F-39FFBFB6D963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4531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4C31-4D05-3444-8BEE-07BE5287CC6B}" type="datetimeFigureOut">
              <a:rPr lang="es-ES" smtClean="0"/>
              <a:t>30/10/19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A941-9966-3040-B325-AE9FF0B0D49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942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4C31-4D05-3444-8BEE-07BE5287CC6B}" type="datetimeFigureOut">
              <a:rPr lang="es-ES" smtClean="0"/>
              <a:t>30/10/19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A941-9966-3040-B325-AE9FF0B0D49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79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4C31-4D05-3444-8BEE-07BE5287CC6B}" type="datetimeFigureOut">
              <a:rPr lang="es-ES" smtClean="0"/>
              <a:t>30/10/19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A941-9966-3040-B325-AE9FF0B0D49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03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4C31-4D05-3444-8BEE-07BE5287CC6B}" type="datetimeFigureOut">
              <a:rPr lang="es-ES" smtClean="0"/>
              <a:t>30/10/19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A941-9966-3040-B325-AE9FF0B0D49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718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4C31-4D05-3444-8BEE-07BE5287CC6B}" type="datetimeFigureOut">
              <a:rPr lang="es-ES" smtClean="0"/>
              <a:t>30/10/19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A941-9966-3040-B325-AE9FF0B0D49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12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4C31-4D05-3444-8BEE-07BE5287CC6B}" type="datetimeFigureOut">
              <a:rPr lang="es-ES" smtClean="0"/>
              <a:t>30/10/19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A941-9966-3040-B325-AE9FF0B0D49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804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4C31-4D05-3444-8BEE-07BE5287CC6B}" type="datetimeFigureOut">
              <a:rPr lang="es-ES" smtClean="0"/>
              <a:t>30/10/19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A941-9966-3040-B325-AE9FF0B0D49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354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4C31-4D05-3444-8BEE-07BE5287CC6B}" type="datetimeFigureOut">
              <a:rPr lang="es-ES" smtClean="0"/>
              <a:t>30/10/19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A941-9966-3040-B325-AE9FF0B0D49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14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4C31-4D05-3444-8BEE-07BE5287CC6B}" type="datetimeFigureOut">
              <a:rPr lang="es-ES" smtClean="0"/>
              <a:t>30/10/19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A941-9966-3040-B325-AE9FF0B0D49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804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4C31-4D05-3444-8BEE-07BE5287CC6B}" type="datetimeFigureOut">
              <a:rPr lang="es-ES" smtClean="0"/>
              <a:t>30/10/19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A941-9966-3040-B325-AE9FF0B0D49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948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4C31-4D05-3444-8BEE-07BE5287CC6B}" type="datetimeFigureOut">
              <a:rPr lang="es-ES" smtClean="0"/>
              <a:t>30/10/19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A941-9966-3040-B325-AE9FF0B0D49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548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A4C31-4D05-3444-8BEE-07BE5287CC6B}" type="datetimeFigureOut">
              <a:rPr lang="es-ES" smtClean="0"/>
              <a:t>30/10/19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2A941-9966-3040-B325-AE9FF0B0D49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924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5.pn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tiff"/><Relationship Id="rId6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v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436" y="310316"/>
            <a:ext cx="3036840" cy="1040808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2209800" y="5509847"/>
            <a:ext cx="7772400" cy="993801"/>
          </a:xfrm>
        </p:spPr>
        <p:txBody>
          <a:bodyPr>
            <a:normAutofit fontScale="90000"/>
          </a:bodyPr>
          <a:lstStyle/>
          <a:p>
            <a:r>
              <a:rPr lang="es-ES" sz="3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rPr>
              <a:t> </a:t>
            </a:r>
            <a:br>
              <a:rPr lang="es-ES" sz="3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rPr>
            </a:br>
            <a:endParaRPr lang="es-ES" sz="3000" i="1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132278" y="6412523"/>
            <a:ext cx="156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7C0B2A54-A1CC-459F-BB14-82D370BDC94A}"/>
              </a:ext>
            </a:extLst>
          </p:cNvPr>
          <p:cNvSpPr txBox="1">
            <a:spLocks/>
          </p:cNvSpPr>
          <p:nvPr/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Hacia dónde mirar en la evaluación y monitoreo en municipios</a:t>
            </a:r>
            <a:endParaRPr lang="es-ES_tradnl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xmlns="" id="{E0AA9911-DAB8-43AB-BF36-96CAC4C00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4118247"/>
            <a:ext cx="6858000" cy="1241822"/>
          </a:xfrm>
        </p:spPr>
        <p:txBody>
          <a:bodyPr>
            <a:normAutofit fontScale="55000" lnSpcReduction="20000"/>
          </a:bodyPr>
          <a:lstStyle/>
          <a:p>
            <a:r>
              <a:rPr lang="es-ES_tradnl" b="1" dirty="0"/>
              <a:t>Antonio de Haro Mejía</a:t>
            </a:r>
          </a:p>
          <a:p>
            <a:r>
              <a:rPr lang="es-ES_tradnl" b="1" dirty="0"/>
              <a:t>3er Foro de Evaluación Gubernamental</a:t>
            </a:r>
          </a:p>
          <a:p>
            <a:r>
              <a:rPr lang="es-ES_tradnl" b="1" dirty="0"/>
              <a:t>León, Guanajuato</a:t>
            </a:r>
          </a:p>
          <a:p>
            <a:r>
              <a:rPr lang="es-ES_tradnl" b="1" dirty="0"/>
              <a:t>31 de octubre de 2019</a:t>
            </a:r>
          </a:p>
        </p:txBody>
      </p:sp>
    </p:spTree>
    <p:extLst>
      <p:ext uri="{BB962C8B-B14F-4D97-AF65-F5344CB8AC3E}">
        <p14:creationId xmlns:p14="http://schemas.microsoft.com/office/powerpoint/2010/main" val="2837704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D58313-F47C-4ACB-94CD-A2BA22D47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Presupuesto basado en Resultados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361558C-1706-4D3D-A065-CF856CB273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/>
              <a:t>Ventajas</a:t>
            </a:r>
          </a:p>
          <a:p>
            <a:r>
              <a:rPr lang="es-ES" dirty="0"/>
              <a:t>Clara rendición de cuentas del gasto público (a resultados).</a:t>
            </a:r>
          </a:p>
          <a:p>
            <a:r>
              <a:rPr lang="es-MX" dirty="0"/>
              <a:t>Esquema estandarizado para el diseño y monitoreo de la acción </a:t>
            </a:r>
            <a:r>
              <a:rPr lang="es-MX" dirty="0" smtClean="0"/>
              <a:t>pública.</a:t>
            </a:r>
          </a:p>
          <a:p>
            <a:r>
              <a:rPr lang="es-MX" dirty="0" smtClean="0"/>
              <a:t>Lenguaje homologado.</a:t>
            </a:r>
            <a:endParaRPr lang="es-MX" dirty="0"/>
          </a:p>
          <a:p>
            <a:r>
              <a:rPr lang="es-MX" dirty="0"/>
              <a:t>Posible orientación a resultados de la gestión pública si está bien delimitado el problema/resultado.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80D0DB5-2747-46A3-A334-6BE3EB8C0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602514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/>
              <a:t>Desventajas</a:t>
            </a:r>
          </a:p>
          <a:p>
            <a:r>
              <a:rPr lang="es-ES" dirty="0"/>
              <a:t>Se pierde el panorama completo de la política pública.</a:t>
            </a:r>
          </a:p>
          <a:p>
            <a:r>
              <a:rPr lang="es-ES" dirty="0"/>
              <a:t>Difícil incorporar en el marco del </a:t>
            </a:r>
            <a:r>
              <a:rPr lang="es-ES" dirty="0" err="1"/>
              <a:t>PbR</a:t>
            </a:r>
            <a:r>
              <a:rPr lang="es-ES" dirty="0"/>
              <a:t> acciones de varias dependencias y acciones que no implican gasto (ej. </a:t>
            </a:r>
            <a:r>
              <a:rPr lang="es-ES" dirty="0" smtClean="0"/>
              <a:t>impuestos, regulaciones, coordinación de política)</a:t>
            </a:r>
            <a:endParaRPr lang="es-ES" dirty="0"/>
          </a:p>
          <a:p>
            <a:r>
              <a:rPr lang="es-ES" dirty="0"/>
              <a:t>Es común que los </a:t>
            </a:r>
            <a:r>
              <a:rPr lang="es-ES" dirty="0" err="1"/>
              <a:t>Pp</a:t>
            </a:r>
            <a:r>
              <a:rPr lang="es-ES" dirty="0"/>
              <a:t> se definan por objeto del gasto (ej. becas) o por dependencia y no por problema público. Eso dificulta o impide la orientación a resultados.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88018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u="sng" dirty="0" smtClean="0"/>
              <a:t>Más allá </a:t>
            </a:r>
            <a:r>
              <a:rPr lang="es-MX" u="sng" dirty="0" smtClean="0"/>
              <a:t>del PbR-SED</a:t>
            </a:r>
            <a:endParaRPr lang="es-MX" u="sng" dirty="0"/>
          </a:p>
        </p:txBody>
      </p:sp>
      <p:sp>
        <p:nvSpPr>
          <p:cNvPr id="5" name="AutoShape 4" descr="esultado de imagen para inee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034" name="Picture 10" descr="esultado de imagen para in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37832"/>
            <a:ext cx="2115671" cy="163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420470" y="1733105"/>
            <a:ext cx="4469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Evaluación de políticas públicas educativas</a:t>
            </a:r>
          </a:p>
          <a:p>
            <a:r>
              <a:rPr lang="es-ES_tradnl" dirty="0" smtClean="0"/>
              <a:t>Banco de Indicadores Educativos (BIE)</a:t>
            </a:r>
            <a:endParaRPr lang="es-ES_tradnl" dirty="0"/>
          </a:p>
        </p:txBody>
      </p:sp>
      <p:pic>
        <p:nvPicPr>
          <p:cNvPr id="1036" name="Picture 12" descr="esultado de imagen para inec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2" t="20839" r="10098" b="24048"/>
          <a:stretch/>
        </p:blipFill>
        <p:spPr bwMode="auto">
          <a:xfrm>
            <a:off x="0" y="2694903"/>
            <a:ext cx="2258096" cy="103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2420470" y="2772669"/>
            <a:ext cx="4328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Evaluación de política de cambio climático</a:t>
            </a:r>
          </a:p>
        </p:txBody>
      </p:sp>
      <p:pic>
        <p:nvPicPr>
          <p:cNvPr id="13" name="Picture 2" descr="Resultado de imagen para coneval">
            <a:extLst>
              <a:ext uri="{FF2B5EF4-FFF2-40B4-BE49-F238E27FC236}">
                <a16:creationId xmlns:a16="http://schemas.microsoft.com/office/drawing/2014/main" xmlns="" id="{8938524E-4739-452D-989B-D04F8505F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30" y="3976371"/>
            <a:ext cx="2058470" cy="76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2420470" y="3976372"/>
            <a:ext cx="4469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Evaluación de política social</a:t>
            </a:r>
          </a:p>
          <a:p>
            <a:r>
              <a:rPr lang="es-ES_tradnl" dirty="0" smtClean="0"/>
              <a:t>Medición de la pobreza</a:t>
            </a:r>
          </a:p>
          <a:p>
            <a:r>
              <a:rPr lang="es-ES_tradnl" dirty="0" smtClean="0"/>
              <a:t>Indicadores de derechos sociales</a:t>
            </a:r>
            <a:endParaRPr lang="es-ES_tradnl" dirty="0"/>
          </a:p>
        </p:txBody>
      </p:sp>
      <p:pic>
        <p:nvPicPr>
          <p:cNvPr id="1040" name="Picture 16" descr="esultado de imagen para auditoria superior del desempeño log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80" b="31718"/>
          <a:stretch/>
        </p:blipFill>
        <p:spPr bwMode="auto">
          <a:xfrm>
            <a:off x="195981" y="5162772"/>
            <a:ext cx="2137135" cy="87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2420470" y="5415165"/>
            <a:ext cx="4328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Auditorias de desempeño a nivel políticas o instituciones.</a:t>
            </a:r>
          </a:p>
        </p:txBody>
      </p:sp>
      <p:pic>
        <p:nvPicPr>
          <p:cNvPr id="1042" name="Picture 18" descr="esultado de imagen para secretaria de salu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904" y="1456134"/>
            <a:ext cx="1692184" cy="106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/>
          <p:cNvSpPr txBox="1"/>
          <p:nvPr/>
        </p:nvSpPr>
        <p:spPr>
          <a:xfrm>
            <a:off x="8765462" y="1676047"/>
            <a:ext cx="3426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Modelo Caminando a la Excelencia</a:t>
            </a:r>
          </a:p>
          <a:p>
            <a:r>
              <a:rPr lang="es-ES_tradnl" dirty="0" smtClean="0"/>
              <a:t>(Indicadores de Salud)</a:t>
            </a:r>
          </a:p>
        </p:txBody>
      </p:sp>
      <p:pic>
        <p:nvPicPr>
          <p:cNvPr id="1044" name="Picture 20" descr="bjetivos de Desarrollo Sostenib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654" y="2973329"/>
            <a:ext cx="3524250" cy="47625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1" name="CuadroTexto 20"/>
          <p:cNvSpPr txBox="1"/>
          <p:nvPr/>
        </p:nvSpPr>
        <p:spPr>
          <a:xfrm>
            <a:off x="7756995" y="3554903"/>
            <a:ext cx="4032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Indicadores ODS México</a:t>
            </a:r>
          </a:p>
          <a:p>
            <a:r>
              <a:rPr lang="es-ES_tradnl" dirty="0" smtClean="0"/>
              <a:t>INEGI – Presidencia de la República</a:t>
            </a:r>
          </a:p>
        </p:txBody>
      </p:sp>
    </p:spTree>
    <p:extLst>
      <p:ext uri="{BB962C8B-B14F-4D97-AF65-F5344CB8AC3E}">
        <p14:creationId xmlns:p14="http://schemas.microsoft.com/office/powerpoint/2010/main" val="108955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u="sng" dirty="0" smtClean="0"/>
              <a:t>A nivel estatal</a:t>
            </a:r>
            <a:endParaRPr lang="es-MX" u="sng" dirty="0"/>
          </a:p>
        </p:txBody>
      </p:sp>
      <p:sp>
        <p:nvSpPr>
          <p:cNvPr id="5" name="AutoShape 4" descr="esultado de imagen para inee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" name="CuadroTexto 2"/>
          <p:cNvSpPr txBox="1"/>
          <p:nvPr/>
        </p:nvSpPr>
        <p:spPr>
          <a:xfrm>
            <a:off x="609600" y="1567543"/>
            <a:ext cx="1129392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La mayor parte de las entidades han seguido el modelo federal, creando un </a:t>
            </a:r>
            <a:r>
              <a:rPr lang="es-ES_tradnl" sz="2000" dirty="0" err="1" smtClean="0"/>
              <a:t>PbR</a:t>
            </a:r>
            <a:r>
              <a:rPr lang="es-ES_tradnl" sz="2000" dirty="0" smtClean="0"/>
              <a:t> estatal; la principal diferencia es el diseño institucional y el esquema de gobernanza.</a:t>
            </a:r>
          </a:p>
          <a:p>
            <a:endParaRPr lang="es-ES_tradnl" sz="2000" dirty="0" smtClean="0"/>
          </a:p>
          <a:p>
            <a:r>
              <a:rPr lang="es-ES_tradnl" sz="2000" dirty="0" smtClean="0"/>
              <a:t>Durango y </a:t>
            </a:r>
            <a:r>
              <a:rPr lang="es-ES_tradnl" sz="2000" dirty="0" err="1" smtClean="0"/>
              <a:t>CdMx</a:t>
            </a:r>
            <a:r>
              <a:rPr lang="es-ES_tradnl" sz="2000" dirty="0" smtClean="0"/>
              <a:t> - Órgano constitucional autónomo</a:t>
            </a:r>
          </a:p>
          <a:p>
            <a:endParaRPr lang="es-ES_tradnl" sz="2000" dirty="0" smtClean="0"/>
          </a:p>
          <a:p>
            <a:r>
              <a:rPr lang="es-ES_tradnl" sz="2000" dirty="0" smtClean="0"/>
              <a:t>Jalisco, Hidalgo, Yucatán – Secretaría de Finanzas</a:t>
            </a:r>
          </a:p>
          <a:p>
            <a:endParaRPr lang="es-ES_tradnl" sz="2000" dirty="0"/>
          </a:p>
          <a:p>
            <a:r>
              <a:rPr lang="es-ES_tradnl" sz="2000" dirty="0" smtClean="0"/>
              <a:t>Morelos – COEVAL, Órgano que depende de Desarrollo Social</a:t>
            </a:r>
          </a:p>
          <a:p>
            <a:endParaRPr lang="es-ES_tradnl" sz="2000" dirty="0"/>
          </a:p>
          <a:p>
            <a:r>
              <a:rPr lang="es-ES_tradnl" sz="2000" dirty="0" smtClean="0"/>
              <a:t>Guanajuato – Esquema Mixto (IPLANEG y SEDESHU)</a:t>
            </a:r>
          </a:p>
          <a:p>
            <a:endParaRPr lang="es-ES_tradnl" sz="2000" dirty="0"/>
          </a:p>
          <a:p>
            <a:r>
              <a:rPr lang="es-ES_tradnl" sz="2000" dirty="0" smtClean="0"/>
              <a:t>Los sistemas de evaluación son principalmente </a:t>
            </a:r>
            <a:r>
              <a:rPr lang="es-ES_tradnl" sz="2000" dirty="0" err="1" smtClean="0"/>
              <a:t>PbR</a:t>
            </a:r>
            <a:r>
              <a:rPr lang="es-ES_tradnl" sz="2000" dirty="0" smtClean="0"/>
              <a:t>, se adaptan los términos de referencia del CONEVAL. </a:t>
            </a:r>
            <a:endParaRPr lang="es-ES_tradnl" sz="2000" dirty="0"/>
          </a:p>
          <a:p>
            <a:r>
              <a:rPr lang="es-ES_tradnl" sz="2000" dirty="0" smtClean="0"/>
              <a:t>- Jalisco genera sus propios </a:t>
            </a:r>
            <a:r>
              <a:rPr lang="es-ES_tradnl" sz="2000" dirty="0" err="1" smtClean="0"/>
              <a:t>TdR</a:t>
            </a:r>
            <a:r>
              <a:rPr lang="es-ES_tradnl" sz="2000" dirty="0" smtClean="0"/>
              <a:t>, IPLANEG hace evaluaciones integrales con otros </a:t>
            </a:r>
            <a:r>
              <a:rPr lang="es-ES_tradnl" sz="2000" dirty="0" err="1" smtClean="0"/>
              <a:t>TdR</a:t>
            </a:r>
            <a:r>
              <a:rPr lang="es-ES_tradnl" sz="2000" dirty="0" smtClean="0"/>
              <a:t>, Morelos está haciendo diagnósticos por dependencia y tiene ajustes en los </a:t>
            </a:r>
            <a:r>
              <a:rPr lang="es-ES_tradnl" sz="2000" dirty="0" err="1" smtClean="0"/>
              <a:t>TdR</a:t>
            </a:r>
            <a:r>
              <a:rPr lang="es-ES_tradnl" sz="2000" dirty="0" smtClean="0"/>
              <a:t>.</a:t>
            </a:r>
          </a:p>
          <a:p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966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Desde sociedad civil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9" y="1600201"/>
            <a:ext cx="11179629" cy="1567542"/>
          </a:xfrm>
        </p:spPr>
        <p:txBody>
          <a:bodyPr>
            <a:normAutofit/>
          </a:bodyPr>
          <a:lstStyle/>
          <a:p>
            <a:r>
              <a:rPr lang="es-ES_tradnl" dirty="0" smtClean="0"/>
              <a:t>Ante la necesidad de conocer resultados e incidir en la toma de decisiones, las OSC están generando y difundiendo información de resultados. </a:t>
            </a:r>
            <a:endParaRPr lang="es-ES_tradnl" dirty="0"/>
          </a:p>
        </p:txBody>
      </p:sp>
      <p:pic>
        <p:nvPicPr>
          <p:cNvPr id="3074" name="Picture 2" descr="exicanos Prim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4399011"/>
            <a:ext cx="11430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779814" y="4598444"/>
            <a:ext cx="3788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Índice de Desempeño Educativo Incluyente</a:t>
            </a:r>
          </a:p>
          <a:p>
            <a:r>
              <a:rPr lang="es-ES_tradnl" sz="1600" dirty="0" smtClean="0"/>
              <a:t>Índice de Cumplimiento de la Responsabilidad Educativa</a:t>
            </a:r>
            <a:endParaRPr lang="es-ES_tradnl" sz="1600" dirty="0"/>
          </a:p>
        </p:txBody>
      </p:sp>
      <p:pic>
        <p:nvPicPr>
          <p:cNvPr id="3076" name="Picture 4" descr="http://imco.org.mx/indices/images/logo_imco_blanco_transparente.7afbcbf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3350306"/>
            <a:ext cx="1910719" cy="78082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CuadroTexto 6"/>
          <p:cNvSpPr txBox="1"/>
          <p:nvPr/>
        </p:nvSpPr>
        <p:spPr>
          <a:xfrm>
            <a:off x="2373086" y="3530873"/>
            <a:ext cx="3194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Índice de Competitividad urbana</a:t>
            </a:r>
          </a:p>
          <a:p>
            <a:r>
              <a:rPr lang="es-ES_tradnl" sz="1600" dirty="0" smtClean="0"/>
              <a:t>Índice de Movilidad Urbana</a:t>
            </a:r>
            <a:endParaRPr lang="es-ES_tradnl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9062357" y="3052096"/>
            <a:ext cx="2474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Seguimiento y Evaluación del Sistema de Justicia Penal</a:t>
            </a:r>
            <a:endParaRPr lang="es-ES_tradnl" sz="1600" dirty="0"/>
          </a:p>
        </p:txBody>
      </p:sp>
      <p:pic>
        <p:nvPicPr>
          <p:cNvPr id="3082" name="Picture 10" descr="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552" y="2944904"/>
            <a:ext cx="1239883" cy="123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009" y="4538301"/>
            <a:ext cx="1515835" cy="1515835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8342178" y="4858099"/>
            <a:ext cx="3194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Evaluación de las políticas públicas para el control del tabaco</a:t>
            </a:r>
            <a:endParaRPr lang="es-ES_tradnl" sz="16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4468" y="3025050"/>
            <a:ext cx="1811395" cy="109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58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Desde sociedad civil local</a:t>
            </a:r>
            <a:endParaRPr lang="es-ES_tradnl" dirty="0"/>
          </a:p>
        </p:txBody>
      </p:sp>
      <p:pic>
        <p:nvPicPr>
          <p:cNvPr id="4098" name="Picture 2" descr="C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84" y="3037115"/>
            <a:ext cx="2751667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853543" y="3118757"/>
            <a:ext cx="1861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Observatorio Ciudadano de León</a:t>
            </a:r>
            <a:endParaRPr lang="es-ES_tradnl" dirty="0"/>
          </a:p>
        </p:txBody>
      </p:sp>
      <p:pic>
        <p:nvPicPr>
          <p:cNvPr id="4100" name="Picture 4" descr="lcalde, Cómo Vam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92" y="2819967"/>
            <a:ext cx="2926498" cy="188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9375682" y="3118757"/>
            <a:ext cx="18614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Iniciativa Ciudadana de 70 organización civiles en Nuevo León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87337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23622"/>
            <a:ext cx="10972800" cy="1750105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 ¡ Evaluar importa !</a:t>
            </a:r>
            <a:br>
              <a:rPr lang="es-ES_tradnl" dirty="0" smtClean="0"/>
            </a:br>
            <a:r>
              <a:rPr lang="es-ES_tradnl" dirty="0" smtClean="0"/>
              <a:t>¡ Medir importa !</a:t>
            </a:r>
            <a:br>
              <a:rPr lang="es-ES_tradnl" dirty="0" smtClean="0"/>
            </a:br>
            <a:r>
              <a:rPr lang="es-ES_tradnl" dirty="0" smtClean="0"/>
              <a:t> ¡ Orientar a resultados importa más !</a:t>
            </a:r>
            <a:br>
              <a:rPr lang="es-ES_tradnl" dirty="0" smtClean="0"/>
            </a:br>
            <a:endParaRPr lang="es-ES_tradnl" dirty="0"/>
          </a:p>
        </p:txBody>
      </p:sp>
      <p:sp>
        <p:nvSpPr>
          <p:cNvPr id="4" name="Rectángulo 3"/>
          <p:cNvSpPr/>
          <p:nvPr/>
        </p:nvSpPr>
        <p:spPr>
          <a:xfrm>
            <a:off x="685800" y="5388429"/>
            <a:ext cx="2253343" cy="9633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Actividades</a:t>
            </a:r>
            <a:endParaRPr lang="es-ES_tradnl" dirty="0"/>
          </a:p>
        </p:txBody>
      </p:sp>
      <p:sp>
        <p:nvSpPr>
          <p:cNvPr id="5" name="Rectángulo 4"/>
          <p:cNvSpPr/>
          <p:nvPr/>
        </p:nvSpPr>
        <p:spPr>
          <a:xfrm>
            <a:off x="1377042" y="4218215"/>
            <a:ext cx="2253343" cy="9633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Productos o Servicios</a:t>
            </a:r>
            <a:endParaRPr lang="es-ES_tradnl" dirty="0"/>
          </a:p>
        </p:txBody>
      </p:sp>
      <p:sp>
        <p:nvSpPr>
          <p:cNvPr id="6" name="Rectángulo 5"/>
          <p:cNvSpPr/>
          <p:nvPr/>
        </p:nvSpPr>
        <p:spPr>
          <a:xfrm>
            <a:off x="2313213" y="3048001"/>
            <a:ext cx="2253343" cy="9633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Resultados</a:t>
            </a:r>
            <a:endParaRPr lang="es-ES_tradnl" dirty="0"/>
          </a:p>
        </p:txBody>
      </p:sp>
      <p:sp>
        <p:nvSpPr>
          <p:cNvPr id="7" name="Rectángulo 6"/>
          <p:cNvSpPr/>
          <p:nvPr/>
        </p:nvSpPr>
        <p:spPr>
          <a:xfrm>
            <a:off x="3439884" y="1981201"/>
            <a:ext cx="2253343" cy="9633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Impactos</a:t>
            </a:r>
            <a:endParaRPr lang="es-ES_tradnl" dirty="0"/>
          </a:p>
        </p:txBody>
      </p:sp>
      <p:sp>
        <p:nvSpPr>
          <p:cNvPr id="8" name="CuadroTexto 7"/>
          <p:cNvSpPr txBox="1"/>
          <p:nvPr/>
        </p:nvSpPr>
        <p:spPr>
          <a:xfrm>
            <a:off x="3771900" y="566601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Patrullar las calles</a:t>
            </a:r>
            <a:endParaRPr lang="es-ES_tradnl" dirty="0"/>
          </a:p>
        </p:txBody>
      </p:sp>
      <p:sp>
        <p:nvSpPr>
          <p:cNvPr id="9" name="CuadroTexto 8"/>
          <p:cNvSpPr txBox="1"/>
          <p:nvPr/>
        </p:nvSpPr>
        <p:spPr>
          <a:xfrm>
            <a:off x="7772400" y="5682342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Regular y supervisar el transporte público</a:t>
            </a:r>
            <a:endParaRPr lang="es-ES_tradnl" dirty="0"/>
          </a:p>
        </p:txBody>
      </p:sp>
      <p:sp>
        <p:nvSpPr>
          <p:cNvPr id="10" name="CuadroTexto 9"/>
          <p:cNvSpPr txBox="1"/>
          <p:nvPr/>
        </p:nvSpPr>
        <p:spPr>
          <a:xfrm>
            <a:off x="4348843" y="4616329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Colonias o calles vigiladas</a:t>
            </a:r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105400" y="3257952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Reducir asaltos a transeúntes y comercios</a:t>
            </a:r>
            <a:endParaRPr lang="es-ES_tradnl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949043" y="2155790"/>
            <a:ext cx="3554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Incrementar la actividad comercial, y que las familias vivan y se sientan seguras</a:t>
            </a:r>
            <a:endParaRPr lang="es-ES_tradnl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485414" y="4699908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Sistema </a:t>
            </a:r>
            <a:r>
              <a:rPr lang="es-ES_tradnl" dirty="0" err="1" smtClean="0"/>
              <a:t>Optibús</a:t>
            </a:r>
            <a:r>
              <a:rPr lang="es-ES_tradnl" dirty="0" smtClean="0"/>
              <a:t> operando</a:t>
            </a:r>
          </a:p>
          <a:p>
            <a:r>
              <a:rPr lang="es-ES_tradnl" dirty="0" smtClean="0"/>
              <a:t>(Km recorridos) </a:t>
            </a:r>
            <a:endParaRPr lang="es-ES_tradnl" dirty="0"/>
          </a:p>
        </p:txBody>
      </p:sp>
      <p:sp>
        <p:nvSpPr>
          <p:cNvPr id="14" name="CuadroTexto 13"/>
          <p:cNvSpPr txBox="1"/>
          <p:nvPr/>
        </p:nvSpPr>
        <p:spPr>
          <a:xfrm>
            <a:off x="9111343" y="3382847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Tiempos de recorrido y espera</a:t>
            </a:r>
          </a:p>
          <a:p>
            <a:r>
              <a:rPr lang="es-ES_tradnl" dirty="0" smtClean="0"/>
              <a:t>sean los menos posibles al menor costo</a:t>
            </a:r>
            <a:endParaRPr lang="es-ES_tradnl" dirty="0"/>
          </a:p>
        </p:txBody>
      </p:sp>
      <p:sp>
        <p:nvSpPr>
          <p:cNvPr id="15" name="CuadroTexto 14"/>
          <p:cNvSpPr txBox="1"/>
          <p:nvPr/>
        </p:nvSpPr>
        <p:spPr>
          <a:xfrm>
            <a:off x="9541330" y="2030654"/>
            <a:ext cx="2688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Mejorar la competitividad de la ciudad y mejorar la calidad de vida </a:t>
            </a:r>
            <a:r>
              <a:rPr lang="es-ES_tradnl" smtClean="0"/>
              <a:t>de las personas</a:t>
            </a:r>
            <a:endParaRPr lang="es-ES_tradnl" dirty="0"/>
          </a:p>
        </p:txBody>
      </p:sp>
      <p:sp>
        <p:nvSpPr>
          <p:cNvPr id="16" name="Flecha derecha 15"/>
          <p:cNvSpPr/>
          <p:nvPr/>
        </p:nvSpPr>
        <p:spPr>
          <a:xfrm>
            <a:off x="816429" y="3257952"/>
            <a:ext cx="1224642" cy="5139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1929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El municipio en México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09600" y="1349376"/>
            <a:ext cx="101400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s-ES_tradnl" sz="2000" dirty="0" smtClean="0"/>
              <a:t>22 de abril de 1519 </a:t>
            </a:r>
            <a:r>
              <a:rPr lang="es-ES_tradnl" sz="2000" dirty="0"/>
              <a:t>– </a:t>
            </a:r>
            <a:r>
              <a:rPr lang="es-ES_tradnl" sz="2000" dirty="0" smtClean="0"/>
              <a:t>Fundación del Primer Municipio de América, en la Villa Rica de la Vera Cruz.</a:t>
            </a:r>
            <a:endParaRPr lang="es-ES_tradnl" sz="2000" dirty="0"/>
          </a:p>
          <a:p>
            <a:pPr marL="342900" indent="-342900">
              <a:buFont typeface="Arial" charset="0"/>
              <a:buChar char="•"/>
            </a:pPr>
            <a:endParaRPr lang="es-ES_tradnl" sz="2000" dirty="0"/>
          </a:p>
          <a:p>
            <a:pPr marL="342900" indent="-342900">
              <a:buFont typeface="Arial" charset="0"/>
              <a:buChar char="•"/>
            </a:pPr>
            <a:r>
              <a:rPr lang="es-ES_tradnl" sz="2000" dirty="0"/>
              <a:t>Es el orden de gobierno más cercano a la gente, es el que resuelve problemas o necesidades cotidianas, como recolección de basura, alumbrado público, bacheo, </a:t>
            </a:r>
            <a:r>
              <a:rPr lang="es-ES_tradnl" sz="2000" dirty="0" smtClean="0"/>
              <a:t>agua </a:t>
            </a:r>
            <a:r>
              <a:rPr lang="es-ES_tradnl" sz="2000" dirty="0"/>
              <a:t>potable, drenaje, parques, </a:t>
            </a:r>
            <a:r>
              <a:rPr lang="es-ES_tradnl" sz="2000" dirty="0" smtClean="0"/>
              <a:t>tránsito </a:t>
            </a:r>
            <a:r>
              <a:rPr lang="es-ES_tradnl" sz="2000" dirty="0"/>
              <a:t>y seguridad pública</a:t>
            </a:r>
            <a:r>
              <a:rPr lang="es-ES_tradnl" sz="2000" dirty="0" smtClean="0"/>
              <a:t>.</a:t>
            </a:r>
            <a:endParaRPr lang="es-ES_tradnl" sz="2000" dirty="0"/>
          </a:p>
          <a:p>
            <a:pPr marL="342900" indent="-342900">
              <a:buFont typeface="Arial" charset="0"/>
              <a:buChar char="•"/>
            </a:pPr>
            <a:r>
              <a:rPr lang="es-ES_tradnl" sz="2000" dirty="0"/>
              <a:t>Es responsable del ordenamiento del territorio, aprobando planes de desarrollo urbano, autorizando cambios de uso de suelo, nuevos fraccionamientos, etc. Aprueba y ejecuta diversos proyectos de movilidad y, en el caso del León, también es responsable de regular el servicio de transporte público</a:t>
            </a:r>
            <a:r>
              <a:rPr lang="es-ES_tradnl" sz="2000" dirty="0" smtClean="0"/>
              <a:t>.</a:t>
            </a:r>
            <a:endParaRPr lang="es-ES_tradnl" sz="2000" dirty="0"/>
          </a:p>
          <a:p>
            <a:pPr marL="342900" indent="-342900">
              <a:buFont typeface="Arial" charset="0"/>
              <a:buChar char="•"/>
            </a:pPr>
            <a:r>
              <a:rPr lang="es-ES_tradnl" sz="2000" dirty="0"/>
              <a:t>Es la autoridad responsable de la autorización de construcciones, contemplando protección civil, tránsito, bomberos, medio ambiente</a:t>
            </a:r>
            <a:r>
              <a:rPr lang="es-ES_tradnl" sz="2000" dirty="0" smtClean="0"/>
              <a:t>.</a:t>
            </a:r>
            <a:endParaRPr lang="es-ES_tradnl" sz="2000" dirty="0"/>
          </a:p>
          <a:p>
            <a:pPr marL="342900" indent="-342900">
              <a:buFont typeface="Arial" charset="0"/>
              <a:buChar char="•"/>
            </a:pPr>
            <a:r>
              <a:rPr lang="es-ES_tradnl" sz="2000" dirty="0" smtClean="0"/>
              <a:t>R</a:t>
            </a:r>
            <a:r>
              <a:rPr lang="es-ES_tradnl" sz="2000" dirty="0" smtClean="0"/>
              <a:t>egula el </a:t>
            </a:r>
            <a:r>
              <a:rPr lang="es-ES_tradnl" sz="2000" dirty="0"/>
              <a:t>comercio, por ej., con licencias de funcionamiento.</a:t>
            </a:r>
          </a:p>
          <a:p>
            <a:pPr marL="342900" indent="-342900">
              <a:buFont typeface="Arial" charset="0"/>
              <a:buChar char="•"/>
            </a:pPr>
            <a:endParaRPr lang="es-ES_tradnl" sz="2000" dirty="0"/>
          </a:p>
          <a:p>
            <a:pPr marL="342900" indent="-342900">
              <a:buFont typeface="Arial" charset="0"/>
              <a:buChar char="•"/>
            </a:pPr>
            <a:r>
              <a:rPr lang="es-ES_tradnl" sz="2000" dirty="0"/>
              <a:t>Coadyuva en muchos otros temas, incluyendo política social.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870371" y="5045529"/>
            <a:ext cx="4321629" cy="16818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ES_tradnl" dirty="0" smtClean="0">
                <a:solidFill>
                  <a:schemeClr val="tx1"/>
                </a:solidFill>
              </a:rPr>
              <a:t>SERVICIOS PÚBLICOS</a:t>
            </a:r>
          </a:p>
          <a:p>
            <a:pPr marL="342900" indent="-342900" algn="ctr">
              <a:buAutoNum type="arabicPeriod"/>
            </a:pPr>
            <a:r>
              <a:rPr lang="es-ES_tradnl" dirty="0" smtClean="0">
                <a:solidFill>
                  <a:schemeClr val="tx1"/>
                </a:solidFill>
              </a:rPr>
              <a:t>REGULACIÓN</a:t>
            </a:r>
          </a:p>
          <a:p>
            <a:pPr marL="342900" indent="-342900" algn="ctr">
              <a:buAutoNum type="arabicPeriod"/>
            </a:pPr>
            <a:r>
              <a:rPr lang="es-ES_tradnl" dirty="0" smtClean="0">
                <a:solidFill>
                  <a:schemeClr val="tx1"/>
                </a:solidFill>
              </a:rPr>
              <a:t>APOYOS A LA POBLACIÓN</a:t>
            </a:r>
            <a:endParaRPr lang="es-ES_trad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14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23622"/>
            <a:ext cx="10972800" cy="852035"/>
          </a:xfrm>
        </p:spPr>
        <p:txBody>
          <a:bodyPr>
            <a:normAutofit fontScale="90000"/>
          </a:bodyPr>
          <a:lstStyle/>
          <a:p>
            <a:r>
              <a:rPr lang="es-ES_tradnl" sz="3600" dirty="0" smtClean="0"/>
              <a:t>Sistema de Evaluación de Desempeño Municipal</a:t>
            </a:r>
            <a:br>
              <a:rPr lang="es-ES_tradnl" sz="3600" dirty="0" smtClean="0"/>
            </a:br>
            <a:r>
              <a:rPr lang="es-ES_tradnl" sz="3600" dirty="0" smtClean="0"/>
              <a:t>¿Por dónde empezar?</a:t>
            </a:r>
            <a:endParaRPr lang="es-ES_tradnl" sz="3600" dirty="0"/>
          </a:p>
        </p:txBody>
      </p:sp>
      <p:grpSp>
        <p:nvGrpSpPr>
          <p:cNvPr id="18" name="Agrupar 17"/>
          <p:cNvGrpSpPr/>
          <p:nvPr/>
        </p:nvGrpSpPr>
        <p:grpSpPr>
          <a:xfrm>
            <a:off x="5083626" y="2100940"/>
            <a:ext cx="2253343" cy="3754791"/>
            <a:chOff x="5230584" y="2264226"/>
            <a:chExt cx="2253343" cy="3754791"/>
          </a:xfrm>
        </p:grpSpPr>
        <p:sp>
          <p:nvSpPr>
            <p:cNvPr id="4" name="Rectángulo 3"/>
            <p:cNvSpPr/>
            <p:nvPr/>
          </p:nvSpPr>
          <p:spPr>
            <a:xfrm>
              <a:off x="5230584" y="5055631"/>
              <a:ext cx="2253343" cy="9633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 smtClean="0"/>
                <a:t>Actividades</a:t>
              </a:r>
              <a:endParaRPr lang="es-ES_tradnl" dirty="0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5230584" y="3636614"/>
              <a:ext cx="2253343" cy="9633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 smtClean="0"/>
                <a:t>Productos o Servicios</a:t>
              </a:r>
              <a:endParaRPr lang="es-ES_tradnl" dirty="0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230584" y="2264226"/>
              <a:ext cx="2253343" cy="9633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 smtClean="0"/>
                <a:t>Resultados</a:t>
              </a:r>
              <a:endParaRPr lang="es-ES_tradnl" dirty="0"/>
            </a:p>
          </p:txBody>
        </p:sp>
        <p:cxnSp>
          <p:nvCxnSpPr>
            <p:cNvPr id="16" name="Conector recto de flecha 15"/>
            <p:cNvCxnSpPr>
              <a:stCxn id="5" idx="0"/>
              <a:endCxn id="6" idx="2"/>
            </p:cNvCxnSpPr>
            <p:nvPr/>
          </p:nvCxnSpPr>
          <p:spPr>
            <a:xfrm flipV="1">
              <a:off x="6357256" y="3227612"/>
              <a:ext cx="0" cy="40900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de flecha 16"/>
            <p:cNvCxnSpPr/>
            <p:nvPr/>
          </p:nvCxnSpPr>
          <p:spPr>
            <a:xfrm flipV="1">
              <a:off x="6379026" y="4600000"/>
              <a:ext cx="0" cy="40900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Agrupar 27"/>
          <p:cNvGrpSpPr/>
          <p:nvPr/>
        </p:nvGrpSpPr>
        <p:grpSpPr>
          <a:xfrm>
            <a:off x="734786" y="1660673"/>
            <a:ext cx="4033158" cy="2031325"/>
            <a:chOff x="734786" y="1660673"/>
            <a:chExt cx="4033158" cy="2031325"/>
          </a:xfrm>
        </p:grpSpPr>
        <p:sp>
          <p:nvSpPr>
            <p:cNvPr id="21" name="Flecha derecha 20"/>
            <p:cNvSpPr/>
            <p:nvPr/>
          </p:nvSpPr>
          <p:spPr>
            <a:xfrm>
              <a:off x="3559630" y="2100940"/>
              <a:ext cx="1208314" cy="677636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734786" y="1660673"/>
              <a:ext cx="256358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dirty="0" smtClean="0"/>
                <a:t>1. Desde arriba, definiendo los resultados esperados por la población, preferentemente en colaboración de la ciudadanía.</a:t>
              </a:r>
              <a:endParaRPr lang="es-ES_tradnl" dirty="0"/>
            </a:p>
          </p:txBody>
        </p:sp>
      </p:grpSp>
      <p:grpSp>
        <p:nvGrpSpPr>
          <p:cNvPr id="29" name="Agrupar 28"/>
          <p:cNvGrpSpPr/>
          <p:nvPr/>
        </p:nvGrpSpPr>
        <p:grpSpPr>
          <a:xfrm>
            <a:off x="8039102" y="4670002"/>
            <a:ext cx="3967841" cy="1477328"/>
            <a:chOff x="8039102" y="4670002"/>
            <a:chExt cx="3967841" cy="1477328"/>
          </a:xfrm>
        </p:grpSpPr>
        <p:sp>
          <p:nvSpPr>
            <p:cNvPr id="24" name="Flecha derecha 23"/>
            <p:cNvSpPr/>
            <p:nvPr/>
          </p:nvSpPr>
          <p:spPr>
            <a:xfrm rot="10800000">
              <a:off x="8039102" y="4953002"/>
              <a:ext cx="1208314" cy="677636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9443357" y="4670002"/>
              <a:ext cx="256358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dirty="0" smtClean="0"/>
                <a:t>2. Desde abajo, revisando que las actividades y productos estén orientadas a resultados</a:t>
              </a:r>
              <a:endParaRPr lang="es-ES_tradnl" dirty="0"/>
            </a:p>
          </p:txBody>
        </p:sp>
      </p:grpSp>
      <p:sp>
        <p:nvSpPr>
          <p:cNvPr id="26" name="CuadroTexto 25"/>
          <p:cNvSpPr txBox="1"/>
          <p:nvPr/>
        </p:nvSpPr>
        <p:spPr>
          <a:xfrm rot="19212909">
            <a:off x="2152838" y="4561921"/>
            <a:ext cx="2563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3. Generando información constante, confiable y periódica</a:t>
            </a:r>
            <a:endParaRPr lang="es-ES_tradnl" dirty="0"/>
          </a:p>
        </p:txBody>
      </p:sp>
      <p:sp>
        <p:nvSpPr>
          <p:cNvPr id="27" name="CuadroTexto 26"/>
          <p:cNvSpPr txBox="1"/>
          <p:nvPr/>
        </p:nvSpPr>
        <p:spPr>
          <a:xfrm rot="2184004">
            <a:off x="7640652" y="2572337"/>
            <a:ext cx="2563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4. Estableciendo mecanismos de aprendizaje y mejora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3906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Particularidades</a:t>
            </a:r>
            <a:endParaRPr lang="es-ES_tradnl" dirty="0"/>
          </a:p>
        </p:txBody>
      </p:sp>
      <p:sp>
        <p:nvSpPr>
          <p:cNvPr id="5" name="CuadroTexto 4"/>
          <p:cNvSpPr txBox="1"/>
          <p:nvPr/>
        </p:nvSpPr>
        <p:spPr>
          <a:xfrm>
            <a:off x="609600" y="1361496"/>
            <a:ext cx="47516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/>
              <a:t>Servicios Públicos</a:t>
            </a:r>
          </a:p>
          <a:p>
            <a:endParaRPr lang="es-ES_tradnl" sz="2400" b="1" dirty="0"/>
          </a:p>
          <a:p>
            <a:r>
              <a:rPr lang="es-ES_tradnl" sz="2400" dirty="0" smtClean="0"/>
              <a:t>Generar sistemas de información robustos sobre qué se hace, cuándo se hace, dónde se hace y qué se logra:</a:t>
            </a:r>
          </a:p>
          <a:p>
            <a:r>
              <a:rPr lang="es-ES_tradnl" sz="2400" dirty="0" smtClean="0">
                <a:sym typeface="Wingdings"/>
              </a:rPr>
              <a:t> Compare servicios en el tiempo y por lugar.</a:t>
            </a:r>
          </a:p>
          <a:p>
            <a:pPr marL="342900" indent="-342900">
              <a:buFont typeface="Wingdings" charset="2"/>
              <a:buChar char="à"/>
            </a:pPr>
            <a:r>
              <a:rPr lang="es-ES_tradnl" sz="2400" dirty="0" smtClean="0">
                <a:sym typeface="Wingdings"/>
              </a:rPr>
              <a:t>Mida eficiencias</a:t>
            </a:r>
          </a:p>
          <a:p>
            <a:pPr marL="342900" indent="-342900">
              <a:buFont typeface="Wingdings" charset="2"/>
              <a:buChar char="à"/>
            </a:pPr>
            <a:r>
              <a:rPr lang="es-ES_tradnl" sz="2400" dirty="0" smtClean="0">
                <a:sym typeface="Wingdings"/>
              </a:rPr>
              <a:t>Permita conocer tendencias y modelos de resultados (ej. si aumento alumbrado, ¿bajan los asaltos?</a:t>
            </a:r>
          </a:p>
          <a:p>
            <a:endParaRPr lang="es-ES_tradnl" sz="2400" dirty="0" smtClean="0"/>
          </a:p>
        </p:txBody>
      </p:sp>
      <p:sp>
        <p:nvSpPr>
          <p:cNvPr id="6" name="CuadroTexto 5"/>
          <p:cNvSpPr txBox="1"/>
          <p:nvPr/>
        </p:nvSpPr>
        <p:spPr>
          <a:xfrm>
            <a:off x="6096000" y="1429380"/>
            <a:ext cx="5486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/>
              <a:t>Regulación</a:t>
            </a:r>
          </a:p>
          <a:p>
            <a:endParaRPr lang="es-ES_tradnl" sz="2400" b="1" dirty="0"/>
          </a:p>
          <a:p>
            <a:r>
              <a:rPr lang="es-ES_tradnl" sz="2400" dirty="0" smtClean="0"/>
              <a:t>Generar sistemas de información robustos que permitan conocer la eficiencia, eficacia y satisfacción de la regulación</a:t>
            </a:r>
          </a:p>
          <a:p>
            <a:r>
              <a:rPr lang="es-ES_tradnl" sz="2400" dirty="0" smtClean="0">
                <a:sym typeface="Wingdings"/>
              </a:rPr>
              <a:t> Mida eficiencias en trámites</a:t>
            </a:r>
          </a:p>
          <a:p>
            <a:pPr marL="342900" indent="-342900">
              <a:buFont typeface="Wingdings" charset="2"/>
              <a:buChar char="à"/>
            </a:pPr>
            <a:r>
              <a:rPr lang="es-ES_tradnl" sz="2400" dirty="0" smtClean="0">
                <a:sym typeface="Wingdings"/>
              </a:rPr>
              <a:t>Evalúe eficacia (p.ej. menor número de accidentes viales, 0 muertes por protección civil, 0 casos de ventas de alcohol a menores, etc.)</a:t>
            </a:r>
          </a:p>
          <a:p>
            <a:pPr marL="342900" indent="-342900">
              <a:buFont typeface="Wingdings" charset="2"/>
              <a:buChar char="à"/>
            </a:pPr>
            <a:endParaRPr lang="es-ES_tradnl" sz="2400" dirty="0" smtClean="0">
              <a:sym typeface="Wingdings"/>
            </a:endParaRPr>
          </a:p>
          <a:p>
            <a:pPr marL="342900" indent="-342900">
              <a:buFont typeface="Wingdings" charset="2"/>
              <a:buChar char="à"/>
            </a:pPr>
            <a:r>
              <a:rPr lang="es-ES_tradnl" sz="2400" dirty="0" smtClean="0">
                <a:sym typeface="Wingdings"/>
              </a:rPr>
              <a:t>Mida satisfacción de la población.</a:t>
            </a:r>
          </a:p>
          <a:p>
            <a:endParaRPr lang="es-ES_tradnl" sz="2400" dirty="0" smtClean="0"/>
          </a:p>
        </p:txBody>
      </p:sp>
    </p:spTree>
    <p:extLst>
      <p:ext uri="{BB962C8B-B14F-4D97-AF65-F5344CB8AC3E}">
        <p14:creationId xmlns:p14="http://schemas.microsoft.com/office/powerpoint/2010/main" val="10768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El municipio solía ser ejemplo de innovación gubernamental.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7135" y="1720284"/>
            <a:ext cx="7886700" cy="34223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1800" dirty="0"/>
              <a:t>EJEMPLOS:</a:t>
            </a:r>
          </a:p>
          <a:p>
            <a:r>
              <a:rPr lang="es-ES_tradnl" sz="1800" dirty="0"/>
              <a:t>2001 – Comités seccionales de seguridad pública en León.</a:t>
            </a:r>
          </a:p>
          <a:p>
            <a:endParaRPr lang="es-ES_tradnl" sz="1800" dirty="0"/>
          </a:p>
          <a:p>
            <a:r>
              <a:rPr lang="es-ES_tradnl" sz="1800" dirty="0"/>
              <a:t>2002 - León, hacia el futuro: ordenamiento sustentable del desarrollo- visión </a:t>
            </a:r>
            <a:r>
              <a:rPr lang="es-ES_tradnl" sz="1800" dirty="0" smtClean="0"/>
              <a:t> 			Instituto </a:t>
            </a:r>
            <a:r>
              <a:rPr lang="es-ES_tradnl" sz="1800" dirty="0"/>
              <a:t>Municipal de Planeación (IMPLAN)</a:t>
            </a:r>
          </a:p>
          <a:p>
            <a:endParaRPr lang="es-ES_tradnl" sz="1800" dirty="0"/>
          </a:p>
          <a:p>
            <a:r>
              <a:rPr lang="es-ES_tradnl" sz="1800" dirty="0"/>
              <a:t>2004 – Sistema Integrado de Transporte Público de León</a:t>
            </a:r>
          </a:p>
          <a:p>
            <a:endParaRPr lang="es-ES_tradnl" sz="1800" dirty="0"/>
          </a:p>
          <a:p>
            <a:r>
              <a:rPr lang="es-ES_tradnl" sz="1800" dirty="0"/>
              <a:t>2005 – Desarrollo Integral para Menores Trabajadores y de la Calle,  León.</a:t>
            </a:r>
          </a:p>
          <a:p>
            <a:endParaRPr lang="es-ES_tradnl" sz="1800" dirty="0"/>
          </a:p>
          <a:p>
            <a:r>
              <a:rPr lang="es-ES_tradnl" sz="1800" dirty="0"/>
              <a:t>2006 – Gestión Integral de Residuos Sólidos “Basura que no es Basura”, León</a:t>
            </a:r>
          </a:p>
          <a:p>
            <a:endParaRPr lang="es-ES_tradnl" sz="1800" dirty="0"/>
          </a:p>
          <a:p>
            <a:pPr marL="0" indent="0" algn="r">
              <a:buNone/>
            </a:pPr>
            <a:r>
              <a:rPr lang="es-ES_tradnl" sz="1800" i="1" dirty="0"/>
              <a:t>Premio Gobierno y Gestión Local (CIDE, Fundación Ford, varios años)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274629" y="2318657"/>
            <a:ext cx="29173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/>
              <a:t>NECESITAMOS QUE OTRA VEZ SEAN LOS MUNICIPIOS LOS QUE INNOVEN , ahora </a:t>
            </a:r>
          </a:p>
          <a:p>
            <a:pPr algn="ctr"/>
            <a:endParaRPr lang="es-ES_tradnl" sz="2000" b="1" dirty="0" smtClean="0"/>
          </a:p>
          <a:p>
            <a:pPr algn="ctr"/>
            <a:r>
              <a:rPr lang="es-ES_tradnl" sz="2000" b="1" dirty="0" smtClean="0"/>
              <a:t>EN SISTEMAS DE DESEMPEÑO GUBERNAMENTAL</a:t>
            </a:r>
            <a:endParaRPr lang="es-ES_tradnl" sz="2000" b="1" dirty="0"/>
          </a:p>
        </p:txBody>
      </p:sp>
    </p:spTree>
    <p:extLst>
      <p:ext uri="{BB962C8B-B14F-4D97-AF65-F5344CB8AC3E}">
        <p14:creationId xmlns:p14="http://schemas.microsoft.com/office/powerpoint/2010/main" val="179364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9900" y="304800"/>
            <a:ext cx="6326460" cy="1342002"/>
          </a:xfrm>
        </p:spPr>
        <p:txBody>
          <a:bodyPr>
            <a:normAutofit fontScale="90000"/>
          </a:bodyPr>
          <a:lstStyle/>
          <a:p>
            <a:r>
              <a:rPr lang="es-MX" b="1" u="sng" dirty="0"/>
              <a:t>De donde viene el enfoque a resultados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63354" y="2226469"/>
            <a:ext cx="6475997" cy="3263504"/>
          </a:xfrm>
        </p:spPr>
        <p:txBody>
          <a:bodyPr>
            <a:normAutofit fontScale="85000" lnSpcReduction="20000"/>
          </a:bodyPr>
          <a:lstStyle/>
          <a:p>
            <a:r>
              <a:rPr lang="es-MX" dirty="0"/>
              <a:t>El monitoreo y la evaluación (M&amp;E) del quehacer gubernamental forma parte de las tendencias recientes en administración pública, al menos desde los años 90:</a:t>
            </a:r>
          </a:p>
          <a:p>
            <a:endParaRPr lang="es-MX" dirty="0"/>
          </a:p>
          <a:p>
            <a:pPr lvl="1"/>
            <a:r>
              <a:rPr lang="es-MX" i="1" dirty="0"/>
              <a:t>New </a:t>
            </a:r>
            <a:r>
              <a:rPr lang="es-MX" i="1" dirty="0" err="1"/>
              <a:t>Public</a:t>
            </a:r>
            <a:r>
              <a:rPr lang="es-MX" i="1" dirty="0"/>
              <a:t> Management </a:t>
            </a:r>
            <a:r>
              <a:rPr lang="es-MX" dirty="0"/>
              <a:t>/ Nueva Gestión Pública (NGP)</a:t>
            </a:r>
          </a:p>
          <a:p>
            <a:pPr lvl="1"/>
            <a:r>
              <a:rPr lang="es-MX" dirty="0"/>
              <a:t>Gestión para Resultados (</a:t>
            </a:r>
            <a:r>
              <a:rPr lang="es-MX" dirty="0" err="1"/>
              <a:t>GpR</a:t>
            </a:r>
            <a:r>
              <a:rPr lang="es-MX" dirty="0"/>
              <a:t>)</a:t>
            </a:r>
          </a:p>
          <a:p>
            <a:pPr lvl="1"/>
            <a:r>
              <a:rPr lang="es-MX" dirty="0"/>
              <a:t>Presupuesto basado en Resultados(</a:t>
            </a:r>
            <a:r>
              <a:rPr lang="es-MX" dirty="0" err="1"/>
              <a:t>PbR</a:t>
            </a:r>
            <a:r>
              <a:rPr lang="es-MX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87391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08482"/>
            <a:ext cx="9144000" cy="3354941"/>
          </a:xfrm>
          <a:prstGeom prst="rect">
            <a:avLst/>
          </a:prstGeom>
        </p:spPr>
      </p:pic>
      <p:pic>
        <p:nvPicPr>
          <p:cNvPr id="4" name="Imagen 3" descr="Logo_v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075" y="250251"/>
            <a:ext cx="4199585" cy="1439313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2283632" y="5351045"/>
            <a:ext cx="7772400" cy="829790"/>
          </a:xfrm>
        </p:spPr>
        <p:txBody>
          <a:bodyPr>
            <a:normAutofit/>
          </a:bodyPr>
          <a:lstStyle/>
          <a:p>
            <a:r>
              <a:rPr lang="es-ES_tradnl" sz="3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rPr>
              <a:t>¡Gracias!</a:t>
            </a:r>
            <a:endParaRPr lang="es-ES" sz="3000" i="1" dirty="0" err="1">
              <a:solidFill>
                <a:schemeClr val="tx1">
                  <a:lumMod val="75000"/>
                  <a:lumOff val="25000"/>
                </a:schemeClr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1619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91064" y="195012"/>
            <a:ext cx="6409824" cy="777603"/>
          </a:xfrm>
        </p:spPr>
        <p:txBody>
          <a:bodyPr>
            <a:normAutofit fontScale="90000"/>
          </a:bodyPr>
          <a:lstStyle/>
          <a:p>
            <a:r>
              <a:rPr lang="es-MX" b="1" u="sng" dirty="0"/>
              <a:t>La orientación a resultados en la gestión pública</a:t>
            </a:r>
            <a:endParaRPr lang="es-MX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15491" y="1403927"/>
            <a:ext cx="8100291" cy="48675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MX" dirty="0"/>
              <a:t>      La Nueva Gestión Pública(NGP), como paradigma, promueve la </a:t>
            </a:r>
            <a:r>
              <a:rPr lang="es-MX" b="1" dirty="0"/>
              <a:t>obtención de resultados </a:t>
            </a:r>
            <a:r>
              <a:rPr lang="es-MX" dirty="0"/>
              <a:t>de las políticas públicas sobre el cumplimiento de normas y procesos: </a:t>
            </a:r>
            <a:r>
              <a:rPr lang="es-MX" sz="2900" dirty="0">
                <a:solidFill>
                  <a:schemeClr val="accent1">
                    <a:lumMod val="75000"/>
                  </a:schemeClr>
                </a:solidFill>
              </a:rPr>
              <a:t>Autores como Osborne y Gaebler, Barzelay; con ejemplos en EE.UU (adm. de Clinton/Gore), Reino Unido, Nueva Zelanda, Australia, etc.</a:t>
            </a:r>
          </a:p>
          <a:p>
            <a:pPr>
              <a:buNone/>
            </a:pPr>
            <a:endParaRPr lang="es-MX" sz="1125" dirty="0"/>
          </a:p>
          <a:p>
            <a:pPr>
              <a:buNone/>
            </a:pPr>
            <a:r>
              <a:rPr lang="es-MX" dirty="0"/>
              <a:t>	La Gestión para Resultados (</a:t>
            </a:r>
            <a:r>
              <a:rPr lang="es-MX" dirty="0" err="1"/>
              <a:t>GpR</a:t>
            </a:r>
            <a:r>
              <a:rPr lang="es-MX" dirty="0"/>
              <a:t>) comprende un ciclo completo de planificación, seguimiento, evaluación, aprendizaje y retroalimentación para la </a:t>
            </a:r>
            <a:r>
              <a:rPr lang="es-MX" b="1" dirty="0"/>
              <a:t>obtención de resultados</a:t>
            </a:r>
            <a:r>
              <a:rPr lang="es-MX" dirty="0"/>
              <a:t>: 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Declaración de Paris sobre eficacia en la ayuda al desarrollo, enfoque de agencias de NN.UU. y agencias de cooperación para el desarrollo.</a:t>
            </a:r>
          </a:p>
          <a:p>
            <a:pPr>
              <a:buNone/>
            </a:pPr>
            <a:endParaRPr lang="es-MX" sz="1275" dirty="0"/>
          </a:p>
          <a:p>
            <a:pPr>
              <a:buNone/>
            </a:pPr>
            <a:r>
              <a:rPr lang="es-MX" dirty="0"/>
              <a:t>    El PbR implica incorporar la </a:t>
            </a:r>
            <a:r>
              <a:rPr lang="es-MX" b="1" dirty="0"/>
              <a:t>medición de resultados</a:t>
            </a:r>
            <a:r>
              <a:rPr lang="es-MX" dirty="0"/>
              <a:t> como parte del proceso presupuestal y de rendición de cuentas. 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En México y en otras partes de América Latina se adopta el enfoque de </a:t>
            </a:r>
            <a:r>
              <a:rPr lang="es-MX" dirty="0" err="1">
                <a:solidFill>
                  <a:schemeClr val="accent1">
                    <a:lumMod val="75000"/>
                  </a:schemeClr>
                </a:solidFill>
              </a:rPr>
              <a:t>PbR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; algunos países son acompañados por el BID. Otro enfoque “cercano” es el Presupuesto base 0 de Nueva Zelanda.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A295E005-1370-477A-9263-A8F95D6FEA08}"/>
              </a:ext>
            </a:extLst>
          </p:cNvPr>
          <p:cNvSpPr/>
          <p:nvPr/>
        </p:nvSpPr>
        <p:spPr>
          <a:xfrm>
            <a:off x="662721" y="1403927"/>
            <a:ext cx="1426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NGP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6079CD3E-0A00-4781-820D-CBAC15C31ABB}"/>
              </a:ext>
            </a:extLst>
          </p:cNvPr>
          <p:cNvSpPr/>
          <p:nvPr/>
        </p:nvSpPr>
        <p:spPr>
          <a:xfrm>
            <a:off x="694782" y="2746498"/>
            <a:ext cx="1362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GpR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99D7C30C-9EEB-4979-823F-D4F21564FE23}"/>
              </a:ext>
            </a:extLst>
          </p:cNvPr>
          <p:cNvSpPr/>
          <p:nvPr/>
        </p:nvSpPr>
        <p:spPr>
          <a:xfrm>
            <a:off x="773883" y="4379355"/>
            <a:ext cx="1282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PbR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663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1972" y="453628"/>
            <a:ext cx="6326460" cy="421556"/>
          </a:xfrm>
        </p:spPr>
        <p:txBody>
          <a:bodyPr>
            <a:normAutofit fontScale="90000"/>
          </a:bodyPr>
          <a:lstStyle/>
          <a:p>
            <a:r>
              <a:rPr lang="es-MX" b="1" u="sng" dirty="0"/>
              <a:t>En México</a:t>
            </a:r>
            <a:endParaRPr lang="es-MX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25366" y="2016503"/>
            <a:ext cx="7638473" cy="324035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MX" dirty="0"/>
              <a:t>En México hemos adoptado principalmente el acercamiento de Presupuesto basado en Resultados, ligando los procesos de</a:t>
            </a:r>
          </a:p>
          <a:p>
            <a:pPr>
              <a:buNone/>
            </a:pPr>
            <a:endParaRPr lang="es-MX" dirty="0"/>
          </a:p>
          <a:p>
            <a:pPr algn="ctr">
              <a:buNone/>
            </a:pPr>
            <a:r>
              <a:rPr lang="es-MX" sz="3400" b="1" dirty="0">
                <a:solidFill>
                  <a:schemeClr val="accent4">
                    <a:lumMod val="75000"/>
                  </a:schemeClr>
                </a:solidFill>
              </a:rPr>
              <a:t>planeación-presupuestación-control del gasto</a:t>
            </a:r>
          </a:p>
          <a:p>
            <a:pPr>
              <a:buNone/>
            </a:pPr>
            <a:endParaRPr lang="es-MX" dirty="0"/>
          </a:p>
          <a:p>
            <a:pPr>
              <a:buNone/>
            </a:pPr>
            <a:r>
              <a:rPr lang="es-MX" dirty="0"/>
              <a:t>                                                   con el de </a:t>
            </a:r>
          </a:p>
          <a:p>
            <a:pPr>
              <a:buNone/>
            </a:pPr>
            <a:endParaRPr lang="es-MX" dirty="0"/>
          </a:p>
          <a:p>
            <a:pPr algn="ctr">
              <a:buNone/>
            </a:pPr>
            <a:r>
              <a:rPr lang="es-MX" b="1" dirty="0">
                <a:solidFill>
                  <a:schemeClr val="accent6">
                    <a:lumMod val="75000"/>
                  </a:schemeClr>
                </a:solidFill>
              </a:rPr>
              <a:t>evaluación y monitoreo del desempeño gubernamental</a:t>
            </a:r>
          </a:p>
          <a:p>
            <a:pPr algn="ctr">
              <a:buNone/>
            </a:pPr>
            <a:r>
              <a:rPr lang="es-MX" b="1" dirty="0">
                <a:solidFill>
                  <a:schemeClr val="accent6">
                    <a:lumMod val="75000"/>
                  </a:schemeClr>
                </a:solidFill>
              </a:rPr>
              <a:t>(Orientación a resultados)</a:t>
            </a:r>
          </a:p>
        </p:txBody>
      </p:sp>
      <p:pic>
        <p:nvPicPr>
          <p:cNvPr id="4" name="Picture 2" descr="Resultado de imagen para sistema de evaluación del desempeño">
            <a:extLst>
              <a:ext uri="{FF2B5EF4-FFF2-40B4-BE49-F238E27FC236}">
                <a16:creationId xmlns:a16="http://schemas.microsoft.com/office/drawing/2014/main" xmlns="" id="{8FE824E6-6E61-45F1-8398-E276B90B5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" y="2795451"/>
            <a:ext cx="3377729" cy="199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458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Marcador de número de diapositiva 5">
            <a:extLst>
              <a:ext uri="{FF2B5EF4-FFF2-40B4-BE49-F238E27FC236}">
                <a16:creationId xmlns:a16="http://schemas.microsoft.com/office/drawing/2014/main" xmlns="" id="{27F4DF6F-9DEE-482E-97A5-5B78C5A76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AB94-BFF8-4658-8B06-9126C8DEA9BD}" type="slidenum">
              <a:rPr lang="es-ES" altLang="es-MX"/>
              <a:pPr/>
              <a:t>5</a:t>
            </a:fld>
            <a:endParaRPr lang="es-ES" altLang="es-MX"/>
          </a:p>
        </p:txBody>
      </p:sp>
      <p:sp>
        <p:nvSpPr>
          <p:cNvPr id="328742" name="Rectangle 38">
            <a:extLst>
              <a:ext uri="{FF2B5EF4-FFF2-40B4-BE49-F238E27FC236}">
                <a16:creationId xmlns:a16="http://schemas.microsoft.com/office/drawing/2014/main" xmlns="" id="{AFED19C1-F602-4125-9321-BC5D7E298E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4755" y="278322"/>
            <a:ext cx="7886700" cy="305960"/>
          </a:xfrm>
        </p:spPr>
        <p:txBody>
          <a:bodyPr>
            <a:normAutofit fontScale="90000"/>
          </a:bodyPr>
          <a:lstStyle/>
          <a:p>
            <a:r>
              <a:rPr lang="es-MX" altLang="es-MX" dirty="0"/>
              <a:t>Modelo </a:t>
            </a:r>
            <a:r>
              <a:rPr lang="es-MX" altLang="es-MX" dirty="0" err="1"/>
              <a:t>PbR</a:t>
            </a:r>
            <a:r>
              <a:rPr lang="es-MX" altLang="es-MX" dirty="0"/>
              <a:t> Federal</a:t>
            </a:r>
            <a:endParaRPr lang="es-ES" altLang="es-MX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9F045195-3572-460D-B378-C70E9DBA7F24}"/>
              </a:ext>
            </a:extLst>
          </p:cNvPr>
          <p:cNvGrpSpPr/>
          <p:nvPr/>
        </p:nvGrpSpPr>
        <p:grpSpPr>
          <a:xfrm>
            <a:off x="1995053" y="886691"/>
            <a:ext cx="8128000" cy="5338618"/>
            <a:chOff x="3470267" y="2137241"/>
            <a:chExt cx="6265400" cy="3675461"/>
          </a:xfrm>
        </p:grpSpPr>
        <p:sp>
          <p:nvSpPr>
            <p:cNvPr id="328706" name="Rectangle 2">
              <a:extLst>
                <a:ext uri="{FF2B5EF4-FFF2-40B4-BE49-F238E27FC236}">
                  <a16:creationId xmlns:a16="http://schemas.microsoft.com/office/drawing/2014/main" xmlns="" id="{B7023EB3-D78A-4850-BB02-B8AACF220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3837" y="2137241"/>
              <a:ext cx="41678" cy="196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MX" sz="1275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MX" sz="1350"/>
            </a:p>
          </p:txBody>
        </p:sp>
        <p:sp>
          <p:nvSpPr>
            <p:cNvPr id="328707" name="Rectangle 3">
              <a:extLst>
                <a:ext uri="{FF2B5EF4-FFF2-40B4-BE49-F238E27FC236}">
                  <a16:creationId xmlns:a16="http://schemas.microsoft.com/office/drawing/2014/main" xmlns="" id="{8D48EB0B-327F-4CE6-ACD2-B1177B783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267" y="2146767"/>
              <a:ext cx="862013" cy="35837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MX" altLang="es-MX" sz="750" b="1">
                  <a:latin typeface="Arial" panose="020B0604020202020204" pitchFamily="34" charset="0"/>
                </a:rPr>
                <a:t>PLANEACIÓN</a:t>
              </a:r>
              <a:endParaRPr lang="es-ES" altLang="es-MX" sz="750" b="1">
                <a:latin typeface="Arial" panose="020B0604020202020204" pitchFamily="34" charset="0"/>
              </a:endParaRPr>
            </a:p>
          </p:txBody>
        </p:sp>
        <p:sp>
          <p:nvSpPr>
            <p:cNvPr id="328708" name="Rectangle 4">
              <a:extLst>
                <a:ext uri="{FF2B5EF4-FFF2-40B4-BE49-F238E27FC236}">
                  <a16:creationId xmlns:a16="http://schemas.microsoft.com/office/drawing/2014/main" xmlns="" id="{526575FE-0DD5-478F-BAB9-EE8DC6340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4469" y="3319533"/>
              <a:ext cx="862013" cy="401241"/>
            </a:xfrm>
            <a:prstGeom prst="rect">
              <a:avLst/>
            </a:prstGeom>
            <a:noFill/>
            <a:ln w="1111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 sz="1350"/>
            </a:p>
          </p:txBody>
        </p:sp>
        <p:sp>
          <p:nvSpPr>
            <p:cNvPr id="328709" name="Freeform 5">
              <a:extLst>
                <a:ext uri="{FF2B5EF4-FFF2-40B4-BE49-F238E27FC236}">
                  <a16:creationId xmlns:a16="http://schemas.microsoft.com/office/drawing/2014/main" xmlns="" id="{7286A9FF-6B65-4A15-87C6-D7D85B9CED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7756" y="5582911"/>
              <a:ext cx="715566" cy="96440"/>
            </a:xfrm>
            <a:custGeom>
              <a:avLst/>
              <a:gdLst>
                <a:gd name="T0" fmla="*/ 0 w 601"/>
                <a:gd name="T1" fmla="*/ 31 h 81"/>
                <a:gd name="T2" fmla="*/ 527 w 601"/>
                <a:gd name="T3" fmla="*/ 31 h 81"/>
                <a:gd name="T4" fmla="*/ 527 w 601"/>
                <a:gd name="T5" fmla="*/ 49 h 81"/>
                <a:gd name="T6" fmla="*/ 0 w 601"/>
                <a:gd name="T7" fmla="*/ 48 h 81"/>
                <a:gd name="T8" fmla="*/ 0 w 601"/>
                <a:gd name="T9" fmla="*/ 31 h 81"/>
                <a:gd name="T10" fmla="*/ 518 w 601"/>
                <a:gd name="T11" fmla="*/ 0 h 81"/>
                <a:gd name="T12" fmla="*/ 601 w 601"/>
                <a:gd name="T13" fmla="*/ 41 h 81"/>
                <a:gd name="T14" fmla="*/ 518 w 601"/>
                <a:gd name="T15" fmla="*/ 81 h 81"/>
                <a:gd name="T16" fmla="*/ 518 w 601"/>
                <a:gd name="T1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81">
                  <a:moveTo>
                    <a:pt x="0" y="31"/>
                  </a:moveTo>
                  <a:lnTo>
                    <a:pt x="527" y="31"/>
                  </a:lnTo>
                  <a:lnTo>
                    <a:pt x="527" y="49"/>
                  </a:lnTo>
                  <a:lnTo>
                    <a:pt x="0" y="48"/>
                  </a:lnTo>
                  <a:lnTo>
                    <a:pt x="0" y="31"/>
                  </a:lnTo>
                  <a:close/>
                  <a:moveTo>
                    <a:pt x="518" y="0"/>
                  </a:moveTo>
                  <a:lnTo>
                    <a:pt x="601" y="41"/>
                  </a:lnTo>
                  <a:lnTo>
                    <a:pt x="518" y="81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0066CC"/>
            </a:solidFill>
            <a:ln w="1588">
              <a:solidFill>
                <a:srgbClr val="0066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350"/>
            </a:p>
          </p:txBody>
        </p:sp>
        <p:sp>
          <p:nvSpPr>
            <p:cNvPr id="328710" name="Rectangle 6">
              <a:extLst>
                <a:ext uri="{FF2B5EF4-FFF2-40B4-BE49-F238E27FC236}">
                  <a16:creationId xmlns:a16="http://schemas.microsoft.com/office/drawing/2014/main" xmlns="" id="{A2A684EB-CC5C-4C2E-BEFF-3B32C0A26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0325" y="3302863"/>
              <a:ext cx="68930" cy="11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MX" sz="750" b="1">
                  <a:solidFill>
                    <a:srgbClr val="000000"/>
                  </a:solidFill>
                  <a:latin typeface="Arial" panose="020B0604020202020204" pitchFamily="34" charset="0"/>
                </a:rPr>
                <a:t>R</a:t>
              </a:r>
              <a:endParaRPr lang="es-ES" altLang="es-MX" sz="1350"/>
            </a:p>
          </p:txBody>
        </p:sp>
        <p:sp>
          <p:nvSpPr>
            <p:cNvPr id="328711" name="Rectangle 7">
              <a:extLst>
                <a:ext uri="{FF2B5EF4-FFF2-40B4-BE49-F238E27FC236}">
                  <a16:creationId xmlns:a16="http://schemas.microsoft.com/office/drawing/2014/main" xmlns="" id="{1485B6A4-F27B-45D0-95AA-CB217C546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0325" y="3421925"/>
              <a:ext cx="64120" cy="11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MX" sz="750" b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es-ES" altLang="es-MX" sz="1350"/>
            </a:p>
          </p:txBody>
        </p:sp>
        <p:sp>
          <p:nvSpPr>
            <p:cNvPr id="328712" name="Rectangle 8">
              <a:extLst>
                <a:ext uri="{FF2B5EF4-FFF2-40B4-BE49-F238E27FC236}">
                  <a16:creationId xmlns:a16="http://schemas.microsoft.com/office/drawing/2014/main" xmlns="" id="{2D2AD9CE-2E58-489B-954A-4B739C1A9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0325" y="3539798"/>
              <a:ext cx="64120" cy="11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MX" sz="750" b="1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endParaRPr lang="es-ES" altLang="es-MX" sz="1350"/>
            </a:p>
          </p:txBody>
        </p:sp>
        <p:sp>
          <p:nvSpPr>
            <p:cNvPr id="328713" name="Rectangle 9">
              <a:extLst>
                <a:ext uri="{FF2B5EF4-FFF2-40B4-BE49-F238E27FC236}">
                  <a16:creationId xmlns:a16="http://schemas.microsoft.com/office/drawing/2014/main" xmlns="" id="{5A785787-A88B-49CA-9715-659044144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0325" y="3657669"/>
              <a:ext cx="68930" cy="11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MX" sz="750" b="1">
                  <a:solidFill>
                    <a:srgbClr val="000000"/>
                  </a:solidFill>
                  <a:latin typeface="Arial" panose="020B0604020202020204" pitchFamily="34" charset="0"/>
                </a:rPr>
                <a:t>U</a:t>
              </a:r>
              <a:endParaRPr lang="es-ES" altLang="es-MX" sz="1350"/>
            </a:p>
          </p:txBody>
        </p:sp>
        <p:sp>
          <p:nvSpPr>
            <p:cNvPr id="328714" name="Rectangle 10">
              <a:extLst>
                <a:ext uri="{FF2B5EF4-FFF2-40B4-BE49-F238E27FC236}">
                  <a16:creationId xmlns:a16="http://schemas.microsoft.com/office/drawing/2014/main" xmlns="" id="{DB39EBCF-0996-4F23-858C-D23346450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1516" y="3776732"/>
              <a:ext cx="59312" cy="11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MX" sz="750" b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s-ES" altLang="es-MX" sz="1350"/>
            </a:p>
          </p:txBody>
        </p:sp>
        <p:sp>
          <p:nvSpPr>
            <p:cNvPr id="328715" name="Rectangle 11">
              <a:extLst>
                <a:ext uri="{FF2B5EF4-FFF2-40B4-BE49-F238E27FC236}">
                  <a16:creationId xmlns:a16="http://schemas.microsoft.com/office/drawing/2014/main" xmlns="" id="{D0F22FE0-7AEF-466D-8118-98A2752ED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1516" y="3894604"/>
              <a:ext cx="59312" cy="11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MX" sz="750" b="1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  <a:endParaRPr lang="es-ES" altLang="es-MX" sz="1350"/>
            </a:p>
          </p:txBody>
        </p:sp>
        <p:sp>
          <p:nvSpPr>
            <p:cNvPr id="328716" name="Rectangle 12">
              <a:extLst>
                <a:ext uri="{FF2B5EF4-FFF2-40B4-BE49-F238E27FC236}">
                  <a16:creationId xmlns:a16="http://schemas.microsoft.com/office/drawing/2014/main" xmlns="" id="{DCD3079C-0F82-43DA-B700-1F0BBD5BE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0325" y="4013666"/>
              <a:ext cx="68930" cy="11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MX" sz="750" b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es-ES" altLang="es-MX" sz="1350"/>
            </a:p>
          </p:txBody>
        </p:sp>
        <p:sp>
          <p:nvSpPr>
            <p:cNvPr id="328717" name="Rectangle 13">
              <a:extLst>
                <a:ext uri="{FF2B5EF4-FFF2-40B4-BE49-F238E27FC236}">
                  <a16:creationId xmlns:a16="http://schemas.microsoft.com/office/drawing/2014/main" xmlns="" id="{24603807-4521-471D-AB97-85FD73362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0325" y="4131538"/>
              <a:ext cx="68930" cy="11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MX" sz="750" b="1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endParaRPr lang="es-ES" altLang="es-MX" sz="1350"/>
            </a:p>
          </p:txBody>
        </p:sp>
        <p:sp>
          <p:nvSpPr>
            <p:cNvPr id="328718" name="Rectangle 14">
              <a:extLst>
                <a:ext uri="{FF2B5EF4-FFF2-40B4-BE49-F238E27FC236}">
                  <a16:creationId xmlns:a16="http://schemas.microsoft.com/office/drawing/2014/main" xmlns="" id="{DC67F429-A83B-46B6-B5E9-FC7C4EC04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0325" y="4249410"/>
              <a:ext cx="75342" cy="11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MX" sz="75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" altLang="es-MX" sz="1350"/>
            </a:p>
          </p:txBody>
        </p:sp>
        <p:sp>
          <p:nvSpPr>
            <p:cNvPr id="328719" name="Rectangle 15">
              <a:extLst>
                <a:ext uri="{FF2B5EF4-FFF2-40B4-BE49-F238E27FC236}">
                  <a16:creationId xmlns:a16="http://schemas.microsoft.com/office/drawing/2014/main" xmlns="" id="{D8B2180F-2184-4B7C-B46D-1FD239C04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0325" y="4368473"/>
              <a:ext cx="64120" cy="11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MX" sz="750" b="1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endParaRPr lang="es-ES" altLang="es-MX" sz="1350"/>
            </a:p>
          </p:txBody>
        </p:sp>
        <p:sp>
          <p:nvSpPr>
            <p:cNvPr id="328720" name="Rectangle 16">
              <a:extLst>
                <a:ext uri="{FF2B5EF4-FFF2-40B4-BE49-F238E27FC236}">
                  <a16:creationId xmlns:a16="http://schemas.microsoft.com/office/drawing/2014/main" xmlns="" id="{D0AC3F79-B39A-4786-B1D0-6CA548BD7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4469" y="3319533"/>
              <a:ext cx="862013" cy="401241"/>
            </a:xfrm>
            <a:prstGeom prst="rect">
              <a:avLst/>
            </a:prstGeom>
            <a:noFill/>
            <a:ln w="1111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 sz="1350"/>
            </a:p>
          </p:txBody>
        </p:sp>
        <p:sp>
          <p:nvSpPr>
            <p:cNvPr id="328721" name="Freeform 17">
              <a:extLst>
                <a:ext uri="{FF2B5EF4-FFF2-40B4-BE49-F238E27FC236}">
                  <a16:creationId xmlns:a16="http://schemas.microsoft.com/office/drawing/2014/main" xmlns="" id="{CD8B9EBF-C2AF-4B94-846A-B3F2F4C7DD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7756" y="5582911"/>
              <a:ext cx="715566" cy="96440"/>
            </a:xfrm>
            <a:custGeom>
              <a:avLst/>
              <a:gdLst>
                <a:gd name="T0" fmla="*/ 0 w 601"/>
                <a:gd name="T1" fmla="*/ 31 h 81"/>
                <a:gd name="T2" fmla="*/ 527 w 601"/>
                <a:gd name="T3" fmla="*/ 31 h 81"/>
                <a:gd name="T4" fmla="*/ 527 w 601"/>
                <a:gd name="T5" fmla="*/ 49 h 81"/>
                <a:gd name="T6" fmla="*/ 0 w 601"/>
                <a:gd name="T7" fmla="*/ 48 h 81"/>
                <a:gd name="T8" fmla="*/ 0 w 601"/>
                <a:gd name="T9" fmla="*/ 31 h 81"/>
                <a:gd name="T10" fmla="*/ 518 w 601"/>
                <a:gd name="T11" fmla="*/ 0 h 81"/>
                <a:gd name="T12" fmla="*/ 601 w 601"/>
                <a:gd name="T13" fmla="*/ 41 h 81"/>
                <a:gd name="T14" fmla="*/ 518 w 601"/>
                <a:gd name="T15" fmla="*/ 81 h 81"/>
                <a:gd name="T16" fmla="*/ 518 w 601"/>
                <a:gd name="T1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81">
                  <a:moveTo>
                    <a:pt x="0" y="31"/>
                  </a:moveTo>
                  <a:lnTo>
                    <a:pt x="527" y="31"/>
                  </a:lnTo>
                  <a:lnTo>
                    <a:pt x="527" y="49"/>
                  </a:lnTo>
                  <a:lnTo>
                    <a:pt x="0" y="48"/>
                  </a:lnTo>
                  <a:lnTo>
                    <a:pt x="0" y="31"/>
                  </a:lnTo>
                  <a:close/>
                  <a:moveTo>
                    <a:pt x="518" y="0"/>
                  </a:moveTo>
                  <a:lnTo>
                    <a:pt x="601" y="41"/>
                  </a:lnTo>
                  <a:lnTo>
                    <a:pt x="518" y="81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0066CC"/>
            </a:solidFill>
            <a:ln w="1588">
              <a:solidFill>
                <a:srgbClr val="0066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350"/>
            </a:p>
          </p:txBody>
        </p:sp>
        <p:sp>
          <p:nvSpPr>
            <p:cNvPr id="328722" name="Rectangle 18">
              <a:extLst>
                <a:ext uri="{FF2B5EF4-FFF2-40B4-BE49-F238E27FC236}">
                  <a16:creationId xmlns:a16="http://schemas.microsoft.com/office/drawing/2014/main" xmlns="" id="{744AD196-9500-4C92-BD27-9635B6653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5135" y="4325612"/>
              <a:ext cx="12952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MX" sz="900" dirty="0">
                  <a:solidFill>
                    <a:srgbClr val="000000"/>
                  </a:solidFill>
                  <a:latin typeface="Arial" panose="020B0604020202020204" pitchFamily="34" charset="0"/>
                </a:rPr>
                <a:t>Informes de resultados</a:t>
              </a:r>
            </a:p>
            <a:p>
              <a:r>
                <a:rPr lang="es-MX" altLang="es-MX" sz="900" dirty="0">
                  <a:solidFill>
                    <a:srgbClr val="000000"/>
                  </a:solidFill>
                  <a:latin typeface="Arial" panose="020B0604020202020204" pitchFamily="34" charset="0"/>
                </a:rPr>
                <a:t>Monitoreo de indicadores</a:t>
              </a:r>
              <a:endParaRPr lang="es-ES" altLang="es-MX" sz="900" dirty="0"/>
            </a:p>
          </p:txBody>
        </p:sp>
        <p:sp>
          <p:nvSpPr>
            <p:cNvPr id="328723" name="Rectangle 19">
              <a:extLst>
                <a:ext uri="{FF2B5EF4-FFF2-40B4-BE49-F238E27FC236}">
                  <a16:creationId xmlns:a16="http://schemas.microsoft.com/office/drawing/2014/main" xmlns="" id="{03260EB5-FC5B-4E71-A089-9F557BABD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6037" y="4636365"/>
              <a:ext cx="65" cy="207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s-ES" altLang="es-MX" sz="1350"/>
            </a:p>
          </p:txBody>
        </p:sp>
        <p:sp>
          <p:nvSpPr>
            <p:cNvPr id="328724" name="Rectangle 20">
              <a:extLst>
                <a:ext uri="{FF2B5EF4-FFF2-40B4-BE49-F238E27FC236}">
                  <a16:creationId xmlns:a16="http://schemas.microsoft.com/office/drawing/2014/main" xmlns="" id="{17B56277-31E2-4BA8-B56F-DF5CCA16A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4464" y="5310258"/>
              <a:ext cx="814325" cy="249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s-ES" altLang="es-MX" sz="900">
                  <a:solidFill>
                    <a:srgbClr val="000000"/>
                  </a:solidFill>
                  <a:latin typeface="Arial" panose="020B0604020202020204" pitchFamily="34" charset="0"/>
                </a:rPr>
                <a:t>Cuenta Pública </a:t>
              </a:r>
            </a:p>
            <a:p>
              <a:pPr>
                <a:lnSpc>
                  <a:spcPct val="90000"/>
                </a:lnSpc>
              </a:pPr>
              <a:r>
                <a:rPr lang="es-ES" altLang="es-MX" sz="900">
                  <a:solidFill>
                    <a:srgbClr val="000000"/>
                  </a:solidFill>
                  <a:latin typeface="Arial" panose="020B0604020202020204" pitchFamily="34" charset="0"/>
                </a:rPr>
                <a:t>de resultados</a:t>
              </a:r>
              <a:endParaRPr lang="es-ES" altLang="es-MX" sz="900"/>
            </a:p>
          </p:txBody>
        </p:sp>
        <p:sp>
          <p:nvSpPr>
            <p:cNvPr id="328725" name="Rectangle 21">
              <a:extLst>
                <a:ext uri="{FF2B5EF4-FFF2-40B4-BE49-F238E27FC236}">
                  <a16:creationId xmlns:a16="http://schemas.microsoft.com/office/drawing/2014/main" xmlns="" id="{F8E26C9B-868E-4337-BD4D-A4DBE9D70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274" y="2571821"/>
              <a:ext cx="65" cy="207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s-ES" altLang="es-MX" sz="1350"/>
            </a:p>
          </p:txBody>
        </p:sp>
        <p:sp>
          <p:nvSpPr>
            <p:cNvPr id="328726" name="Rectangle 22">
              <a:extLst>
                <a:ext uri="{FF2B5EF4-FFF2-40B4-BE49-F238E27FC236}">
                  <a16:creationId xmlns:a16="http://schemas.microsoft.com/office/drawing/2014/main" xmlns="" id="{C1938AD9-25F1-4C63-9AFB-8D783994D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1612" y="3787449"/>
              <a:ext cx="25967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s-ES" altLang="es-MX" sz="900">
                  <a:solidFill>
                    <a:srgbClr val="000000"/>
                  </a:solidFill>
                  <a:latin typeface="Arial" panose="020B0604020202020204" pitchFamily="34" charset="0"/>
                </a:rPr>
                <a:t>Mejora en la gestión y calidad del gasto público</a:t>
              </a:r>
            </a:p>
            <a:p>
              <a:r>
                <a:rPr lang="es-MX" altLang="es-MX" sz="900">
                  <a:solidFill>
                    <a:srgbClr val="000000"/>
                  </a:solidFill>
                  <a:latin typeface="Arial" panose="020B0604020202020204" pitchFamily="34" charset="0"/>
                </a:rPr>
                <a:t>Reglas  de operación de los programas</a:t>
              </a:r>
              <a:endParaRPr lang="es-ES" altLang="es-MX" sz="900"/>
            </a:p>
          </p:txBody>
        </p:sp>
        <p:sp>
          <p:nvSpPr>
            <p:cNvPr id="328727" name="Rectangle 23">
              <a:extLst>
                <a:ext uri="{FF2B5EF4-FFF2-40B4-BE49-F238E27FC236}">
                  <a16:creationId xmlns:a16="http://schemas.microsoft.com/office/drawing/2014/main" xmlns="" id="{E45EF73A-45D3-4AAB-BCC5-9272BF75E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0325" y="3302863"/>
              <a:ext cx="68930" cy="11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MX" sz="750" b="1">
                  <a:solidFill>
                    <a:srgbClr val="000000"/>
                  </a:solidFill>
                  <a:latin typeface="Arial" panose="020B0604020202020204" pitchFamily="34" charset="0"/>
                </a:rPr>
                <a:t>R</a:t>
              </a:r>
              <a:endParaRPr lang="es-ES" altLang="es-MX" sz="1350"/>
            </a:p>
          </p:txBody>
        </p:sp>
        <p:sp>
          <p:nvSpPr>
            <p:cNvPr id="328728" name="Rectangle 24">
              <a:extLst>
                <a:ext uri="{FF2B5EF4-FFF2-40B4-BE49-F238E27FC236}">
                  <a16:creationId xmlns:a16="http://schemas.microsoft.com/office/drawing/2014/main" xmlns="" id="{F2ED19F7-4ADD-4EEB-A34A-2BF47D6CF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0325" y="3421925"/>
              <a:ext cx="64120" cy="11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MX" sz="750" b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es-ES" altLang="es-MX" sz="1350"/>
            </a:p>
          </p:txBody>
        </p:sp>
        <p:sp>
          <p:nvSpPr>
            <p:cNvPr id="328729" name="Rectangle 25">
              <a:extLst>
                <a:ext uri="{FF2B5EF4-FFF2-40B4-BE49-F238E27FC236}">
                  <a16:creationId xmlns:a16="http://schemas.microsoft.com/office/drawing/2014/main" xmlns="" id="{A73910F1-31C7-4F36-B599-1B813CB76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0325" y="3539798"/>
              <a:ext cx="64120" cy="11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MX" sz="750" b="1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endParaRPr lang="es-ES" altLang="es-MX" sz="1350"/>
            </a:p>
          </p:txBody>
        </p:sp>
        <p:sp>
          <p:nvSpPr>
            <p:cNvPr id="328730" name="Rectangle 26">
              <a:extLst>
                <a:ext uri="{FF2B5EF4-FFF2-40B4-BE49-F238E27FC236}">
                  <a16:creationId xmlns:a16="http://schemas.microsoft.com/office/drawing/2014/main" xmlns="" id="{0AFA6820-775C-4C58-B3D9-1E5B9BFFF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0325" y="3657669"/>
              <a:ext cx="68930" cy="11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MX" sz="750" b="1">
                  <a:solidFill>
                    <a:srgbClr val="000000"/>
                  </a:solidFill>
                  <a:latin typeface="Arial" panose="020B0604020202020204" pitchFamily="34" charset="0"/>
                </a:rPr>
                <a:t>U</a:t>
              </a:r>
              <a:endParaRPr lang="es-ES" altLang="es-MX" sz="1350"/>
            </a:p>
          </p:txBody>
        </p:sp>
        <p:sp>
          <p:nvSpPr>
            <p:cNvPr id="328731" name="Rectangle 27">
              <a:extLst>
                <a:ext uri="{FF2B5EF4-FFF2-40B4-BE49-F238E27FC236}">
                  <a16:creationId xmlns:a16="http://schemas.microsoft.com/office/drawing/2014/main" xmlns="" id="{22CF708B-5F61-47BF-A4FA-BCED4151A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1516" y="3776732"/>
              <a:ext cx="59312" cy="11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MX" sz="750" b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s-ES" altLang="es-MX" sz="1350"/>
            </a:p>
          </p:txBody>
        </p:sp>
        <p:sp>
          <p:nvSpPr>
            <p:cNvPr id="328732" name="Rectangle 28">
              <a:extLst>
                <a:ext uri="{FF2B5EF4-FFF2-40B4-BE49-F238E27FC236}">
                  <a16:creationId xmlns:a16="http://schemas.microsoft.com/office/drawing/2014/main" xmlns="" id="{3F8AB9FF-3B8B-40FC-A903-AAE9E1DE9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1516" y="3894604"/>
              <a:ext cx="59312" cy="11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MX" sz="750" b="1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  <a:endParaRPr lang="es-ES" altLang="es-MX" sz="1350"/>
            </a:p>
          </p:txBody>
        </p:sp>
        <p:sp>
          <p:nvSpPr>
            <p:cNvPr id="328733" name="Rectangle 29">
              <a:extLst>
                <a:ext uri="{FF2B5EF4-FFF2-40B4-BE49-F238E27FC236}">
                  <a16:creationId xmlns:a16="http://schemas.microsoft.com/office/drawing/2014/main" xmlns="" id="{65C6D867-569D-4854-B85D-7A9892282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0325" y="4013666"/>
              <a:ext cx="68930" cy="11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MX" sz="750" b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es-ES" altLang="es-MX" sz="1350"/>
            </a:p>
          </p:txBody>
        </p:sp>
        <p:sp>
          <p:nvSpPr>
            <p:cNvPr id="328734" name="Rectangle 30">
              <a:extLst>
                <a:ext uri="{FF2B5EF4-FFF2-40B4-BE49-F238E27FC236}">
                  <a16:creationId xmlns:a16="http://schemas.microsoft.com/office/drawing/2014/main" xmlns="" id="{F34441F1-2702-46E4-B3E7-25B14CDE5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0325" y="4131538"/>
              <a:ext cx="68930" cy="11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MX" sz="750" b="1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endParaRPr lang="es-ES" altLang="es-MX" sz="1350"/>
            </a:p>
          </p:txBody>
        </p:sp>
        <p:sp>
          <p:nvSpPr>
            <p:cNvPr id="328735" name="Rectangle 31">
              <a:extLst>
                <a:ext uri="{FF2B5EF4-FFF2-40B4-BE49-F238E27FC236}">
                  <a16:creationId xmlns:a16="http://schemas.microsoft.com/office/drawing/2014/main" xmlns="" id="{60784CCB-9511-47BD-85B7-AE2DB5AE3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0325" y="4249410"/>
              <a:ext cx="75342" cy="11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MX" sz="750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es-ES" altLang="es-MX" sz="1350"/>
            </a:p>
          </p:txBody>
        </p:sp>
        <p:sp>
          <p:nvSpPr>
            <p:cNvPr id="328736" name="Rectangle 32">
              <a:extLst>
                <a:ext uri="{FF2B5EF4-FFF2-40B4-BE49-F238E27FC236}">
                  <a16:creationId xmlns:a16="http://schemas.microsoft.com/office/drawing/2014/main" xmlns="" id="{A12B7EEA-FDF0-4F98-9B5E-96054A375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0325" y="4368473"/>
              <a:ext cx="64120" cy="11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MX" sz="750" b="1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endParaRPr lang="es-ES" altLang="es-MX" sz="1350"/>
            </a:p>
          </p:txBody>
        </p:sp>
        <p:sp>
          <p:nvSpPr>
            <p:cNvPr id="328737" name="Freeform 33">
              <a:extLst>
                <a:ext uri="{FF2B5EF4-FFF2-40B4-BE49-F238E27FC236}">
                  <a16:creationId xmlns:a16="http://schemas.microsoft.com/office/drawing/2014/main" xmlns="" id="{A2E76B73-CD4B-464F-A5B7-BE4B7EDACD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99579" y="2137243"/>
              <a:ext cx="9525" cy="3487340"/>
            </a:xfrm>
            <a:custGeom>
              <a:avLst/>
              <a:gdLst>
                <a:gd name="T0" fmla="*/ 0 w 8"/>
                <a:gd name="T1" fmla="*/ 0 h 2929"/>
                <a:gd name="T2" fmla="*/ 0 w 8"/>
                <a:gd name="T3" fmla="*/ 91 h 2929"/>
                <a:gd name="T4" fmla="*/ 8 w 8"/>
                <a:gd name="T5" fmla="*/ 149 h 2929"/>
                <a:gd name="T6" fmla="*/ 8 w 8"/>
                <a:gd name="T7" fmla="*/ 174 h 2929"/>
                <a:gd name="T8" fmla="*/ 8 w 8"/>
                <a:gd name="T9" fmla="*/ 174 h 2929"/>
                <a:gd name="T10" fmla="*/ 0 w 8"/>
                <a:gd name="T11" fmla="*/ 232 h 2929"/>
                <a:gd name="T12" fmla="*/ 0 w 8"/>
                <a:gd name="T13" fmla="*/ 323 h 2929"/>
                <a:gd name="T14" fmla="*/ 8 w 8"/>
                <a:gd name="T15" fmla="*/ 381 h 2929"/>
                <a:gd name="T16" fmla="*/ 8 w 8"/>
                <a:gd name="T17" fmla="*/ 406 h 2929"/>
                <a:gd name="T18" fmla="*/ 8 w 8"/>
                <a:gd name="T19" fmla="*/ 406 h 2929"/>
                <a:gd name="T20" fmla="*/ 0 w 8"/>
                <a:gd name="T21" fmla="*/ 464 h 2929"/>
                <a:gd name="T22" fmla="*/ 0 w 8"/>
                <a:gd name="T23" fmla="*/ 555 h 2929"/>
                <a:gd name="T24" fmla="*/ 8 w 8"/>
                <a:gd name="T25" fmla="*/ 613 h 2929"/>
                <a:gd name="T26" fmla="*/ 8 w 8"/>
                <a:gd name="T27" fmla="*/ 638 h 2929"/>
                <a:gd name="T28" fmla="*/ 8 w 8"/>
                <a:gd name="T29" fmla="*/ 638 h 2929"/>
                <a:gd name="T30" fmla="*/ 0 w 8"/>
                <a:gd name="T31" fmla="*/ 696 h 2929"/>
                <a:gd name="T32" fmla="*/ 0 w 8"/>
                <a:gd name="T33" fmla="*/ 787 h 2929"/>
                <a:gd name="T34" fmla="*/ 8 w 8"/>
                <a:gd name="T35" fmla="*/ 845 h 2929"/>
                <a:gd name="T36" fmla="*/ 8 w 8"/>
                <a:gd name="T37" fmla="*/ 870 h 2929"/>
                <a:gd name="T38" fmla="*/ 8 w 8"/>
                <a:gd name="T39" fmla="*/ 870 h 2929"/>
                <a:gd name="T40" fmla="*/ 0 w 8"/>
                <a:gd name="T41" fmla="*/ 928 h 2929"/>
                <a:gd name="T42" fmla="*/ 0 w 8"/>
                <a:gd name="T43" fmla="*/ 1019 h 2929"/>
                <a:gd name="T44" fmla="*/ 8 w 8"/>
                <a:gd name="T45" fmla="*/ 1077 h 2929"/>
                <a:gd name="T46" fmla="*/ 8 w 8"/>
                <a:gd name="T47" fmla="*/ 1102 h 2929"/>
                <a:gd name="T48" fmla="*/ 8 w 8"/>
                <a:gd name="T49" fmla="*/ 1102 h 2929"/>
                <a:gd name="T50" fmla="*/ 0 w 8"/>
                <a:gd name="T51" fmla="*/ 1158 h 2929"/>
                <a:gd name="T52" fmla="*/ 0 w 8"/>
                <a:gd name="T53" fmla="*/ 1249 h 2929"/>
                <a:gd name="T54" fmla="*/ 8 w 8"/>
                <a:gd name="T55" fmla="*/ 1307 h 2929"/>
                <a:gd name="T56" fmla="*/ 8 w 8"/>
                <a:gd name="T57" fmla="*/ 1332 h 2929"/>
                <a:gd name="T58" fmla="*/ 8 w 8"/>
                <a:gd name="T59" fmla="*/ 1332 h 2929"/>
                <a:gd name="T60" fmla="*/ 0 w 8"/>
                <a:gd name="T61" fmla="*/ 1390 h 2929"/>
                <a:gd name="T62" fmla="*/ 0 w 8"/>
                <a:gd name="T63" fmla="*/ 1481 h 2929"/>
                <a:gd name="T64" fmla="*/ 8 w 8"/>
                <a:gd name="T65" fmla="*/ 1539 h 2929"/>
                <a:gd name="T66" fmla="*/ 8 w 8"/>
                <a:gd name="T67" fmla="*/ 1564 h 2929"/>
                <a:gd name="T68" fmla="*/ 8 w 8"/>
                <a:gd name="T69" fmla="*/ 1564 h 2929"/>
                <a:gd name="T70" fmla="*/ 0 w 8"/>
                <a:gd name="T71" fmla="*/ 1622 h 2929"/>
                <a:gd name="T72" fmla="*/ 0 w 8"/>
                <a:gd name="T73" fmla="*/ 1713 h 2929"/>
                <a:gd name="T74" fmla="*/ 8 w 8"/>
                <a:gd name="T75" fmla="*/ 1771 h 2929"/>
                <a:gd name="T76" fmla="*/ 8 w 8"/>
                <a:gd name="T77" fmla="*/ 1796 h 2929"/>
                <a:gd name="T78" fmla="*/ 8 w 8"/>
                <a:gd name="T79" fmla="*/ 1796 h 2929"/>
                <a:gd name="T80" fmla="*/ 0 w 8"/>
                <a:gd name="T81" fmla="*/ 1854 h 2929"/>
                <a:gd name="T82" fmla="*/ 0 w 8"/>
                <a:gd name="T83" fmla="*/ 1945 h 2929"/>
                <a:gd name="T84" fmla="*/ 8 w 8"/>
                <a:gd name="T85" fmla="*/ 2003 h 2929"/>
                <a:gd name="T86" fmla="*/ 8 w 8"/>
                <a:gd name="T87" fmla="*/ 2028 h 2929"/>
                <a:gd name="T88" fmla="*/ 8 w 8"/>
                <a:gd name="T89" fmla="*/ 2028 h 2929"/>
                <a:gd name="T90" fmla="*/ 0 w 8"/>
                <a:gd name="T91" fmla="*/ 2086 h 2929"/>
                <a:gd name="T92" fmla="*/ 0 w 8"/>
                <a:gd name="T93" fmla="*/ 2177 h 2929"/>
                <a:gd name="T94" fmla="*/ 8 w 8"/>
                <a:gd name="T95" fmla="*/ 2234 h 2929"/>
                <a:gd name="T96" fmla="*/ 8 w 8"/>
                <a:gd name="T97" fmla="*/ 2259 h 2929"/>
                <a:gd name="T98" fmla="*/ 8 w 8"/>
                <a:gd name="T99" fmla="*/ 2259 h 2929"/>
                <a:gd name="T100" fmla="*/ 0 w 8"/>
                <a:gd name="T101" fmla="*/ 2317 h 2929"/>
                <a:gd name="T102" fmla="*/ 0 w 8"/>
                <a:gd name="T103" fmla="*/ 2408 h 2929"/>
                <a:gd name="T104" fmla="*/ 8 w 8"/>
                <a:gd name="T105" fmla="*/ 2466 h 2929"/>
                <a:gd name="T106" fmla="*/ 8 w 8"/>
                <a:gd name="T107" fmla="*/ 2490 h 2929"/>
                <a:gd name="T108" fmla="*/ 8 w 8"/>
                <a:gd name="T109" fmla="*/ 2490 h 2929"/>
                <a:gd name="T110" fmla="*/ 0 w 8"/>
                <a:gd name="T111" fmla="*/ 2548 h 2929"/>
                <a:gd name="T112" fmla="*/ 0 w 8"/>
                <a:gd name="T113" fmla="*/ 2640 h 2929"/>
                <a:gd name="T114" fmla="*/ 8 w 8"/>
                <a:gd name="T115" fmla="*/ 2698 h 2929"/>
                <a:gd name="T116" fmla="*/ 8 w 8"/>
                <a:gd name="T117" fmla="*/ 2722 h 2929"/>
                <a:gd name="T118" fmla="*/ 8 w 8"/>
                <a:gd name="T119" fmla="*/ 2722 h 2929"/>
                <a:gd name="T120" fmla="*/ 0 w 8"/>
                <a:gd name="T121" fmla="*/ 2780 h 2929"/>
                <a:gd name="T122" fmla="*/ 0 w 8"/>
                <a:gd name="T123" fmla="*/ 2871 h 2929"/>
                <a:gd name="T124" fmla="*/ 8 w 8"/>
                <a:gd name="T125" fmla="*/ 2929 h 2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" h="2929">
                  <a:moveTo>
                    <a:pt x="8" y="0"/>
                  </a:moveTo>
                  <a:lnTo>
                    <a:pt x="8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8" y="58"/>
                  </a:moveTo>
                  <a:lnTo>
                    <a:pt x="8" y="91"/>
                  </a:lnTo>
                  <a:lnTo>
                    <a:pt x="0" y="91"/>
                  </a:lnTo>
                  <a:lnTo>
                    <a:pt x="0" y="58"/>
                  </a:lnTo>
                  <a:lnTo>
                    <a:pt x="8" y="58"/>
                  </a:lnTo>
                  <a:close/>
                  <a:moveTo>
                    <a:pt x="8" y="116"/>
                  </a:moveTo>
                  <a:lnTo>
                    <a:pt x="8" y="149"/>
                  </a:lnTo>
                  <a:lnTo>
                    <a:pt x="0" y="149"/>
                  </a:lnTo>
                  <a:lnTo>
                    <a:pt x="0" y="116"/>
                  </a:lnTo>
                  <a:lnTo>
                    <a:pt x="8" y="116"/>
                  </a:lnTo>
                  <a:close/>
                  <a:moveTo>
                    <a:pt x="8" y="174"/>
                  </a:moveTo>
                  <a:lnTo>
                    <a:pt x="8" y="207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8" y="174"/>
                  </a:lnTo>
                  <a:close/>
                  <a:moveTo>
                    <a:pt x="8" y="232"/>
                  </a:moveTo>
                  <a:lnTo>
                    <a:pt x="8" y="265"/>
                  </a:lnTo>
                  <a:lnTo>
                    <a:pt x="0" y="265"/>
                  </a:lnTo>
                  <a:lnTo>
                    <a:pt x="0" y="232"/>
                  </a:lnTo>
                  <a:lnTo>
                    <a:pt x="8" y="232"/>
                  </a:lnTo>
                  <a:close/>
                  <a:moveTo>
                    <a:pt x="8" y="290"/>
                  </a:moveTo>
                  <a:lnTo>
                    <a:pt x="8" y="323"/>
                  </a:lnTo>
                  <a:lnTo>
                    <a:pt x="0" y="323"/>
                  </a:lnTo>
                  <a:lnTo>
                    <a:pt x="0" y="290"/>
                  </a:lnTo>
                  <a:lnTo>
                    <a:pt x="8" y="290"/>
                  </a:lnTo>
                  <a:close/>
                  <a:moveTo>
                    <a:pt x="8" y="348"/>
                  </a:moveTo>
                  <a:lnTo>
                    <a:pt x="8" y="381"/>
                  </a:lnTo>
                  <a:lnTo>
                    <a:pt x="0" y="381"/>
                  </a:lnTo>
                  <a:lnTo>
                    <a:pt x="0" y="348"/>
                  </a:lnTo>
                  <a:lnTo>
                    <a:pt x="8" y="348"/>
                  </a:lnTo>
                  <a:close/>
                  <a:moveTo>
                    <a:pt x="8" y="406"/>
                  </a:moveTo>
                  <a:lnTo>
                    <a:pt x="8" y="439"/>
                  </a:lnTo>
                  <a:lnTo>
                    <a:pt x="0" y="439"/>
                  </a:lnTo>
                  <a:lnTo>
                    <a:pt x="0" y="406"/>
                  </a:lnTo>
                  <a:lnTo>
                    <a:pt x="8" y="406"/>
                  </a:lnTo>
                  <a:close/>
                  <a:moveTo>
                    <a:pt x="8" y="464"/>
                  </a:moveTo>
                  <a:lnTo>
                    <a:pt x="8" y="497"/>
                  </a:lnTo>
                  <a:lnTo>
                    <a:pt x="0" y="497"/>
                  </a:lnTo>
                  <a:lnTo>
                    <a:pt x="0" y="464"/>
                  </a:lnTo>
                  <a:lnTo>
                    <a:pt x="8" y="464"/>
                  </a:lnTo>
                  <a:close/>
                  <a:moveTo>
                    <a:pt x="8" y="522"/>
                  </a:moveTo>
                  <a:lnTo>
                    <a:pt x="8" y="555"/>
                  </a:lnTo>
                  <a:lnTo>
                    <a:pt x="0" y="555"/>
                  </a:lnTo>
                  <a:lnTo>
                    <a:pt x="0" y="522"/>
                  </a:lnTo>
                  <a:lnTo>
                    <a:pt x="8" y="522"/>
                  </a:lnTo>
                  <a:close/>
                  <a:moveTo>
                    <a:pt x="8" y="580"/>
                  </a:moveTo>
                  <a:lnTo>
                    <a:pt x="8" y="613"/>
                  </a:lnTo>
                  <a:lnTo>
                    <a:pt x="0" y="613"/>
                  </a:lnTo>
                  <a:lnTo>
                    <a:pt x="0" y="580"/>
                  </a:lnTo>
                  <a:lnTo>
                    <a:pt x="8" y="580"/>
                  </a:lnTo>
                  <a:close/>
                  <a:moveTo>
                    <a:pt x="8" y="638"/>
                  </a:moveTo>
                  <a:lnTo>
                    <a:pt x="8" y="671"/>
                  </a:lnTo>
                  <a:lnTo>
                    <a:pt x="0" y="671"/>
                  </a:lnTo>
                  <a:lnTo>
                    <a:pt x="0" y="638"/>
                  </a:lnTo>
                  <a:lnTo>
                    <a:pt x="8" y="638"/>
                  </a:lnTo>
                  <a:close/>
                  <a:moveTo>
                    <a:pt x="8" y="696"/>
                  </a:moveTo>
                  <a:lnTo>
                    <a:pt x="8" y="729"/>
                  </a:lnTo>
                  <a:lnTo>
                    <a:pt x="0" y="729"/>
                  </a:lnTo>
                  <a:lnTo>
                    <a:pt x="0" y="696"/>
                  </a:lnTo>
                  <a:lnTo>
                    <a:pt x="8" y="696"/>
                  </a:lnTo>
                  <a:close/>
                  <a:moveTo>
                    <a:pt x="8" y="754"/>
                  </a:moveTo>
                  <a:lnTo>
                    <a:pt x="8" y="787"/>
                  </a:lnTo>
                  <a:lnTo>
                    <a:pt x="0" y="787"/>
                  </a:lnTo>
                  <a:lnTo>
                    <a:pt x="0" y="754"/>
                  </a:lnTo>
                  <a:lnTo>
                    <a:pt x="8" y="754"/>
                  </a:lnTo>
                  <a:close/>
                  <a:moveTo>
                    <a:pt x="8" y="812"/>
                  </a:moveTo>
                  <a:lnTo>
                    <a:pt x="8" y="845"/>
                  </a:lnTo>
                  <a:lnTo>
                    <a:pt x="0" y="845"/>
                  </a:lnTo>
                  <a:lnTo>
                    <a:pt x="0" y="812"/>
                  </a:lnTo>
                  <a:lnTo>
                    <a:pt x="8" y="812"/>
                  </a:lnTo>
                  <a:close/>
                  <a:moveTo>
                    <a:pt x="8" y="870"/>
                  </a:moveTo>
                  <a:lnTo>
                    <a:pt x="8" y="903"/>
                  </a:lnTo>
                  <a:lnTo>
                    <a:pt x="0" y="903"/>
                  </a:lnTo>
                  <a:lnTo>
                    <a:pt x="0" y="870"/>
                  </a:lnTo>
                  <a:lnTo>
                    <a:pt x="8" y="870"/>
                  </a:lnTo>
                  <a:close/>
                  <a:moveTo>
                    <a:pt x="8" y="928"/>
                  </a:moveTo>
                  <a:lnTo>
                    <a:pt x="8" y="961"/>
                  </a:lnTo>
                  <a:lnTo>
                    <a:pt x="0" y="961"/>
                  </a:lnTo>
                  <a:lnTo>
                    <a:pt x="0" y="928"/>
                  </a:lnTo>
                  <a:lnTo>
                    <a:pt x="8" y="928"/>
                  </a:lnTo>
                  <a:close/>
                  <a:moveTo>
                    <a:pt x="8" y="986"/>
                  </a:moveTo>
                  <a:lnTo>
                    <a:pt x="8" y="1019"/>
                  </a:lnTo>
                  <a:lnTo>
                    <a:pt x="0" y="1019"/>
                  </a:lnTo>
                  <a:lnTo>
                    <a:pt x="0" y="986"/>
                  </a:lnTo>
                  <a:lnTo>
                    <a:pt x="8" y="986"/>
                  </a:lnTo>
                  <a:close/>
                  <a:moveTo>
                    <a:pt x="8" y="1042"/>
                  </a:moveTo>
                  <a:lnTo>
                    <a:pt x="8" y="1077"/>
                  </a:lnTo>
                  <a:lnTo>
                    <a:pt x="0" y="1077"/>
                  </a:lnTo>
                  <a:lnTo>
                    <a:pt x="0" y="1042"/>
                  </a:lnTo>
                  <a:lnTo>
                    <a:pt x="8" y="1042"/>
                  </a:lnTo>
                  <a:close/>
                  <a:moveTo>
                    <a:pt x="8" y="1102"/>
                  </a:moveTo>
                  <a:lnTo>
                    <a:pt x="8" y="1133"/>
                  </a:lnTo>
                  <a:lnTo>
                    <a:pt x="0" y="1133"/>
                  </a:lnTo>
                  <a:lnTo>
                    <a:pt x="0" y="1102"/>
                  </a:lnTo>
                  <a:lnTo>
                    <a:pt x="8" y="1102"/>
                  </a:lnTo>
                  <a:close/>
                  <a:moveTo>
                    <a:pt x="8" y="1158"/>
                  </a:moveTo>
                  <a:lnTo>
                    <a:pt x="8" y="1191"/>
                  </a:lnTo>
                  <a:lnTo>
                    <a:pt x="0" y="1191"/>
                  </a:lnTo>
                  <a:lnTo>
                    <a:pt x="0" y="1158"/>
                  </a:lnTo>
                  <a:lnTo>
                    <a:pt x="8" y="1158"/>
                  </a:lnTo>
                  <a:close/>
                  <a:moveTo>
                    <a:pt x="8" y="1216"/>
                  </a:moveTo>
                  <a:lnTo>
                    <a:pt x="8" y="1249"/>
                  </a:lnTo>
                  <a:lnTo>
                    <a:pt x="0" y="1249"/>
                  </a:lnTo>
                  <a:lnTo>
                    <a:pt x="0" y="1216"/>
                  </a:lnTo>
                  <a:lnTo>
                    <a:pt x="8" y="1216"/>
                  </a:lnTo>
                  <a:close/>
                  <a:moveTo>
                    <a:pt x="8" y="1274"/>
                  </a:moveTo>
                  <a:lnTo>
                    <a:pt x="8" y="1307"/>
                  </a:lnTo>
                  <a:lnTo>
                    <a:pt x="0" y="1307"/>
                  </a:lnTo>
                  <a:lnTo>
                    <a:pt x="0" y="1274"/>
                  </a:lnTo>
                  <a:lnTo>
                    <a:pt x="8" y="1274"/>
                  </a:lnTo>
                  <a:close/>
                  <a:moveTo>
                    <a:pt x="8" y="1332"/>
                  </a:moveTo>
                  <a:lnTo>
                    <a:pt x="8" y="1365"/>
                  </a:lnTo>
                  <a:lnTo>
                    <a:pt x="0" y="1365"/>
                  </a:lnTo>
                  <a:lnTo>
                    <a:pt x="0" y="1332"/>
                  </a:lnTo>
                  <a:lnTo>
                    <a:pt x="8" y="1332"/>
                  </a:lnTo>
                  <a:close/>
                  <a:moveTo>
                    <a:pt x="8" y="1390"/>
                  </a:moveTo>
                  <a:lnTo>
                    <a:pt x="8" y="1423"/>
                  </a:lnTo>
                  <a:lnTo>
                    <a:pt x="0" y="1423"/>
                  </a:lnTo>
                  <a:lnTo>
                    <a:pt x="0" y="1390"/>
                  </a:lnTo>
                  <a:lnTo>
                    <a:pt x="8" y="1390"/>
                  </a:lnTo>
                  <a:close/>
                  <a:moveTo>
                    <a:pt x="8" y="1448"/>
                  </a:moveTo>
                  <a:lnTo>
                    <a:pt x="8" y="1481"/>
                  </a:lnTo>
                  <a:lnTo>
                    <a:pt x="0" y="1481"/>
                  </a:lnTo>
                  <a:lnTo>
                    <a:pt x="0" y="1448"/>
                  </a:lnTo>
                  <a:lnTo>
                    <a:pt x="8" y="1448"/>
                  </a:lnTo>
                  <a:close/>
                  <a:moveTo>
                    <a:pt x="8" y="1506"/>
                  </a:moveTo>
                  <a:lnTo>
                    <a:pt x="8" y="1539"/>
                  </a:lnTo>
                  <a:lnTo>
                    <a:pt x="0" y="1539"/>
                  </a:lnTo>
                  <a:lnTo>
                    <a:pt x="0" y="1506"/>
                  </a:lnTo>
                  <a:lnTo>
                    <a:pt x="8" y="1506"/>
                  </a:lnTo>
                  <a:close/>
                  <a:moveTo>
                    <a:pt x="8" y="1564"/>
                  </a:moveTo>
                  <a:lnTo>
                    <a:pt x="8" y="1597"/>
                  </a:lnTo>
                  <a:lnTo>
                    <a:pt x="0" y="1597"/>
                  </a:lnTo>
                  <a:lnTo>
                    <a:pt x="0" y="1564"/>
                  </a:lnTo>
                  <a:lnTo>
                    <a:pt x="8" y="1564"/>
                  </a:lnTo>
                  <a:close/>
                  <a:moveTo>
                    <a:pt x="8" y="1622"/>
                  </a:moveTo>
                  <a:lnTo>
                    <a:pt x="8" y="1655"/>
                  </a:lnTo>
                  <a:lnTo>
                    <a:pt x="0" y="1655"/>
                  </a:lnTo>
                  <a:lnTo>
                    <a:pt x="0" y="1622"/>
                  </a:lnTo>
                  <a:lnTo>
                    <a:pt x="8" y="1622"/>
                  </a:lnTo>
                  <a:close/>
                  <a:moveTo>
                    <a:pt x="8" y="1680"/>
                  </a:moveTo>
                  <a:lnTo>
                    <a:pt x="8" y="1713"/>
                  </a:lnTo>
                  <a:lnTo>
                    <a:pt x="0" y="1713"/>
                  </a:lnTo>
                  <a:lnTo>
                    <a:pt x="0" y="1680"/>
                  </a:lnTo>
                  <a:lnTo>
                    <a:pt x="8" y="1680"/>
                  </a:lnTo>
                  <a:close/>
                  <a:moveTo>
                    <a:pt x="8" y="1738"/>
                  </a:moveTo>
                  <a:lnTo>
                    <a:pt x="8" y="1771"/>
                  </a:lnTo>
                  <a:lnTo>
                    <a:pt x="0" y="1771"/>
                  </a:lnTo>
                  <a:lnTo>
                    <a:pt x="0" y="1738"/>
                  </a:lnTo>
                  <a:lnTo>
                    <a:pt x="8" y="1738"/>
                  </a:lnTo>
                  <a:close/>
                  <a:moveTo>
                    <a:pt x="8" y="1796"/>
                  </a:moveTo>
                  <a:lnTo>
                    <a:pt x="8" y="1829"/>
                  </a:lnTo>
                  <a:lnTo>
                    <a:pt x="0" y="1829"/>
                  </a:lnTo>
                  <a:lnTo>
                    <a:pt x="0" y="1796"/>
                  </a:lnTo>
                  <a:lnTo>
                    <a:pt x="8" y="1796"/>
                  </a:lnTo>
                  <a:close/>
                  <a:moveTo>
                    <a:pt x="8" y="1854"/>
                  </a:moveTo>
                  <a:lnTo>
                    <a:pt x="8" y="1887"/>
                  </a:lnTo>
                  <a:lnTo>
                    <a:pt x="0" y="1887"/>
                  </a:lnTo>
                  <a:lnTo>
                    <a:pt x="0" y="1854"/>
                  </a:lnTo>
                  <a:lnTo>
                    <a:pt x="8" y="1854"/>
                  </a:lnTo>
                  <a:close/>
                  <a:moveTo>
                    <a:pt x="8" y="1912"/>
                  </a:moveTo>
                  <a:lnTo>
                    <a:pt x="8" y="1945"/>
                  </a:lnTo>
                  <a:lnTo>
                    <a:pt x="0" y="1945"/>
                  </a:lnTo>
                  <a:lnTo>
                    <a:pt x="0" y="1912"/>
                  </a:lnTo>
                  <a:lnTo>
                    <a:pt x="8" y="1912"/>
                  </a:lnTo>
                  <a:close/>
                  <a:moveTo>
                    <a:pt x="8" y="1970"/>
                  </a:moveTo>
                  <a:lnTo>
                    <a:pt x="8" y="2003"/>
                  </a:lnTo>
                  <a:lnTo>
                    <a:pt x="0" y="2003"/>
                  </a:lnTo>
                  <a:lnTo>
                    <a:pt x="0" y="1970"/>
                  </a:lnTo>
                  <a:lnTo>
                    <a:pt x="8" y="1970"/>
                  </a:lnTo>
                  <a:close/>
                  <a:moveTo>
                    <a:pt x="8" y="2028"/>
                  </a:moveTo>
                  <a:lnTo>
                    <a:pt x="8" y="2061"/>
                  </a:lnTo>
                  <a:lnTo>
                    <a:pt x="0" y="2061"/>
                  </a:lnTo>
                  <a:lnTo>
                    <a:pt x="0" y="2028"/>
                  </a:lnTo>
                  <a:lnTo>
                    <a:pt x="8" y="2028"/>
                  </a:lnTo>
                  <a:close/>
                  <a:moveTo>
                    <a:pt x="8" y="2086"/>
                  </a:moveTo>
                  <a:lnTo>
                    <a:pt x="8" y="2119"/>
                  </a:lnTo>
                  <a:lnTo>
                    <a:pt x="0" y="2119"/>
                  </a:lnTo>
                  <a:lnTo>
                    <a:pt x="0" y="2086"/>
                  </a:lnTo>
                  <a:lnTo>
                    <a:pt x="8" y="2086"/>
                  </a:lnTo>
                  <a:close/>
                  <a:moveTo>
                    <a:pt x="8" y="2144"/>
                  </a:moveTo>
                  <a:lnTo>
                    <a:pt x="8" y="2177"/>
                  </a:lnTo>
                  <a:lnTo>
                    <a:pt x="0" y="2177"/>
                  </a:lnTo>
                  <a:lnTo>
                    <a:pt x="0" y="2144"/>
                  </a:lnTo>
                  <a:lnTo>
                    <a:pt x="8" y="2144"/>
                  </a:lnTo>
                  <a:close/>
                  <a:moveTo>
                    <a:pt x="8" y="2202"/>
                  </a:moveTo>
                  <a:lnTo>
                    <a:pt x="8" y="2234"/>
                  </a:lnTo>
                  <a:lnTo>
                    <a:pt x="0" y="2234"/>
                  </a:lnTo>
                  <a:lnTo>
                    <a:pt x="0" y="2202"/>
                  </a:lnTo>
                  <a:lnTo>
                    <a:pt x="8" y="2202"/>
                  </a:lnTo>
                  <a:close/>
                  <a:moveTo>
                    <a:pt x="8" y="2259"/>
                  </a:moveTo>
                  <a:lnTo>
                    <a:pt x="8" y="2293"/>
                  </a:lnTo>
                  <a:lnTo>
                    <a:pt x="0" y="2293"/>
                  </a:lnTo>
                  <a:lnTo>
                    <a:pt x="0" y="2259"/>
                  </a:lnTo>
                  <a:lnTo>
                    <a:pt x="8" y="2259"/>
                  </a:lnTo>
                  <a:close/>
                  <a:moveTo>
                    <a:pt x="8" y="2317"/>
                  </a:moveTo>
                  <a:lnTo>
                    <a:pt x="8" y="2350"/>
                  </a:lnTo>
                  <a:lnTo>
                    <a:pt x="0" y="2350"/>
                  </a:lnTo>
                  <a:lnTo>
                    <a:pt x="0" y="2317"/>
                  </a:lnTo>
                  <a:lnTo>
                    <a:pt x="8" y="2317"/>
                  </a:lnTo>
                  <a:close/>
                  <a:moveTo>
                    <a:pt x="8" y="2375"/>
                  </a:moveTo>
                  <a:lnTo>
                    <a:pt x="8" y="2408"/>
                  </a:lnTo>
                  <a:lnTo>
                    <a:pt x="0" y="2408"/>
                  </a:lnTo>
                  <a:lnTo>
                    <a:pt x="0" y="2375"/>
                  </a:lnTo>
                  <a:lnTo>
                    <a:pt x="8" y="2375"/>
                  </a:lnTo>
                  <a:close/>
                  <a:moveTo>
                    <a:pt x="8" y="2432"/>
                  </a:moveTo>
                  <a:lnTo>
                    <a:pt x="8" y="2466"/>
                  </a:lnTo>
                  <a:lnTo>
                    <a:pt x="0" y="2466"/>
                  </a:lnTo>
                  <a:lnTo>
                    <a:pt x="0" y="2432"/>
                  </a:lnTo>
                  <a:lnTo>
                    <a:pt x="8" y="2432"/>
                  </a:lnTo>
                  <a:close/>
                  <a:moveTo>
                    <a:pt x="8" y="2490"/>
                  </a:moveTo>
                  <a:lnTo>
                    <a:pt x="8" y="2524"/>
                  </a:lnTo>
                  <a:lnTo>
                    <a:pt x="0" y="2524"/>
                  </a:lnTo>
                  <a:lnTo>
                    <a:pt x="0" y="2490"/>
                  </a:lnTo>
                  <a:lnTo>
                    <a:pt x="8" y="2490"/>
                  </a:lnTo>
                  <a:close/>
                  <a:moveTo>
                    <a:pt x="8" y="2548"/>
                  </a:moveTo>
                  <a:lnTo>
                    <a:pt x="8" y="2582"/>
                  </a:lnTo>
                  <a:lnTo>
                    <a:pt x="0" y="2582"/>
                  </a:lnTo>
                  <a:lnTo>
                    <a:pt x="0" y="2548"/>
                  </a:lnTo>
                  <a:lnTo>
                    <a:pt x="8" y="2548"/>
                  </a:lnTo>
                  <a:close/>
                  <a:moveTo>
                    <a:pt x="8" y="2606"/>
                  </a:moveTo>
                  <a:lnTo>
                    <a:pt x="8" y="2640"/>
                  </a:lnTo>
                  <a:lnTo>
                    <a:pt x="0" y="2640"/>
                  </a:lnTo>
                  <a:lnTo>
                    <a:pt x="0" y="2606"/>
                  </a:lnTo>
                  <a:lnTo>
                    <a:pt x="8" y="2606"/>
                  </a:lnTo>
                  <a:close/>
                  <a:moveTo>
                    <a:pt x="8" y="2664"/>
                  </a:moveTo>
                  <a:lnTo>
                    <a:pt x="8" y="2698"/>
                  </a:lnTo>
                  <a:lnTo>
                    <a:pt x="0" y="2698"/>
                  </a:lnTo>
                  <a:lnTo>
                    <a:pt x="0" y="2664"/>
                  </a:lnTo>
                  <a:lnTo>
                    <a:pt x="8" y="2664"/>
                  </a:lnTo>
                  <a:close/>
                  <a:moveTo>
                    <a:pt x="8" y="2722"/>
                  </a:moveTo>
                  <a:lnTo>
                    <a:pt x="8" y="2756"/>
                  </a:lnTo>
                  <a:lnTo>
                    <a:pt x="0" y="2756"/>
                  </a:lnTo>
                  <a:lnTo>
                    <a:pt x="0" y="2722"/>
                  </a:lnTo>
                  <a:lnTo>
                    <a:pt x="8" y="2722"/>
                  </a:lnTo>
                  <a:close/>
                  <a:moveTo>
                    <a:pt x="8" y="2780"/>
                  </a:moveTo>
                  <a:lnTo>
                    <a:pt x="8" y="2813"/>
                  </a:lnTo>
                  <a:lnTo>
                    <a:pt x="0" y="2813"/>
                  </a:lnTo>
                  <a:lnTo>
                    <a:pt x="0" y="2780"/>
                  </a:lnTo>
                  <a:lnTo>
                    <a:pt x="8" y="2780"/>
                  </a:lnTo>
                  <a:close/>
                  <a:moveTo>
                    <a:pt x="8" y="2838"/>
                  </a:moveTo>
                  <a:lnTo>
                    <a:pt x="8" y="2871"/>
                  </a:lnTo>
                  <a:lnTo>
                    <a:pt x="0" y="2871"/>
                  </a:lnTo>
                  <a:lnTo>
                    <a:pt x="0" y="2838"/>
                  </a:lnTo>
                  <a:lnTo>
                    <a:pt x="8" y="2838"/>
                  </a:lnTo>
                  <a:close/>
                  <a:moveTo>
                    <a:pt x="8" y="2896"/>
                  </a:moveTo>
                  <a:lnTo>
                    <a:pt x="8" y="2929"/>
                  </a:lnTo>
                  <a:lnTo>
                    <a:pt x="0" y="2929"/>
                  </a:lnTo>
                  <a:lnTo>
                    <a:pt x="0" y="2896"/>
                  </a:lnTo>
                  <a:lnTo>
                    <a:pt x="8" y="289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350"/>
            </a:p>
          </p:txBody>
        </p:sp>
        <p:sp>
          <p:nvSpPr>
            <p:cNvPr id="328738" name="Rectangle 34">
              <a:extLst>
                <a:ext uri="{FF2B5EF4-FFF2-40B4-BE49-F238E27FC236}">
                  <a16:creationId xmlns:a16="http://schemas.microsoft.com/office/drawing/2014/main" xmlns="" id="{CE481DE5-CE6E-4C41-8BF8-B647D07E3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0037" y="2586106"/>
              <a:ext cx="287899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MX" sz="900" dirty="0">
                  <a:solidFill>
                    <a:srgbClr val="000000"/>
                  </a:solidFill>
                  <a:latin typeface="Arial" panose="020B0604020202020204" pitchFamily="34" charset="0"/>
                </a:rPr>
                <a:t>Elaboración y autorización de estructuras programáticas</a:t>
              </a:r>
            </a:p>
            <a:p>
              <a:r>
                <a:rPr lang="es-MX" altLang="es-MX" sz="900" dirty="0">
                  <a:solidFill>
                    <a:srgbClr val="000000"/>
                  </a:solidFill>
                  <a:latin typeface="Arial" panose="020B0604020202020204" pitchFamily="34" charset="0"/>
                </a:rPr>
                <a:t>Definición de programas presupuestarios</a:t>
              </a:r>
            </a:p>
            <a:p>
              <a:r>
                <a:rPr lang="es-MX" altLang="es-MX" sz="900" dirty="0">
                  <a:solidFill>
                    <a:srgbClr val="000000"/>
                  </a:solidFill>
                  <a:latin typeface="Arial" panose="020B0604020202020204" pitchFamily="34" charset="0"/>
                </a:rPr>
                <a:t>Elaboración de matriz de indicadores (marco lógico)</a:t>
              </a:r>
            </a:p>
            <a:p>
              <a:r>
                <a:rPr lang="es-MX" altLang="es-MX" sz="900" dirty="0">
                  <a:solidFill>
                    <a:srgbClr val="000000"/>
                  </a:solidFill>
                  <a:latin typeface="Arial" panose="020B0604020202020204" pitchFamily="34" charset="0"/>
                </a:rPr>
                <a:t>Generación de los indicadores estratégicos y de gestión</a:t>
              </a:r>
              <a:endParaRPr lang="es-ES" altLang="es-MX" sz="900" dirty="0"/>
            </a:p>
          </p:txBody>
        </p:sp>
        <p:sp>
          <p:nvSpPr>
            <p:cNvPr id="328739" name="Rectangle 35">
              <a:extLst>
                <a:ext uri="{FF2B5EF4-FFF2-40B4-BE49-F238E27FC236}">
                  <a16:creationId xmlns:a16="http://schemas.microsoft.com/office/drawing/2014/main" xmlns="" id="{FDA6F4AB-0936-45AF-88BF-26666993E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0561" y="3332630"/>
              <a:ext cx="3340894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s-ES" altLang="es-MX" sz="900">
                  <a:solidFill>
                    <a:srgbClr val="000000"/>
                  </a:solidFill>
                  <a:latin typeface="Arial" panose="020B0604020202020204" pitchFamily="34" charset="0"/>
                </a:rPr>
                <a:t>Asignaciones presupuestarias que consideren los resultados</a:t>
              </a:r>
              <a:endParaRPr lang="es-ES" altLang="es-MX" sz="900"/>
            </a:p>
          </p:txBody>
        </p:sp>
        <p:sp>
          <p:nvSpPr>
            <p:cNvPr id="328740" name="Rectangle 36">
              <a:extLst>
                <a:ext uri="{FF2B5EF4-FFF2-40B4-BE49-F238E27FC236}">
                  <a16:creationId xmlns:a16="http://schemas.microsoft.com/office/drawing/2014/main" xmlns="" id="{ABCA2D6C-1B2A-473F-B4B3-0C16D1556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4142" y="4845913"/>
              <a:ext cx="1497806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s-MX" altLang="es-MX" sz="900">
                  <a:solidFill>
                    <a:srgbClr val="000000"/>
                  </a:solidFill>
                  <a:latin typeface="Arial" panose="020B0604020202020204" pitchFamily="34" charset="0"/>
                </a:rPr>
                <a:t>Compromisos para resultados y mejoramiento de la gestión</a:t>
              </a:r>
              <a:endParaRPr lang="es-ES" altLang="es-MX" sz="900"/>
            </a:p>
          </p:txBody>
        </p:sp>
        <p:sp>
          <p:nvSpPr>
            <p:cNvPr id="328741" name="Rectangle 37">
              <a:extLst>
                <a:ext uri="{FF2B5EF4-FFF2-40B4-BE49-F238E27FC236}">
                  <a16:creationId xmlns:a16="http://schemas.microsoft.com/office/drawing/2014/main" xmlns="" id="{216FEED2-1A56-465A-AF5C-E38FC3A25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320" y="2189630"/>
              <a:ext cx="284693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MX" sz="900">
                  <a:solidFill>
                    <a:srgbClr val="000000"/>
                  </a:solidFill>
                  <a:latin typeface="Arial" panose="020B0604020202020204" pitchFamily="34" charset="0"/>
                </a:rPr>
                <a:t>Alineación con el PND y sus programas</a:t>
              </a:r>
            </a:p>
            <a:p>
              <a:r>
                <a:rPr lang="es-MX" altLang="es-MX" sz="900">
                  <a:solidFill>
                    <a:srgbClr val="000000"/>
                  </a:solidFill>
                  <a:latin typeface="Arial" panose="020B0604020202020204" pitchFamily="34" charset="0"/>
                </a:rPr>
                <a:t>Objetivos estratégicos de las dependencias y entidades</a:t>
              </a:r>
              <a:endParaRPr lang="es-ES" altLang="es-MX" sz="900"/>
            </a:p>
          </p:txBody>
        </p:sp>
        <p:cxnSp>
          <p:nvCxnSpPr>
            <p:cNvPr id="328743" name="AutoShape 39">
              <a:extLst>
                <a:ext uri="{FF2B5EF4-FFF2-40B4-BE49-F238E27FC236}">
                  <a16:creationId xmlns:a16="http://schemas.microsoft.com/office/drawing/2014/main" xmlns="" id="{CA405B56-0638-4BB0-8249-89C4E939DA59}"/>
                </a:ext>
              </a:extLst>
            </p:cNvPr>
            <p:cNvCxnSpPr>
              <a:cxnSpLocks noChangeShapeType="1"/>
              <a:stCxn id="328707" idx="3"/>
              <a:endCxn id="328741" idx="1"/>
            </p:cNvCxnSpPr>
            <p:nvPr/>
          </p:nvCxnSpPr>
          <p:spPr bwMode="auto">
            <a:xfrm>
              <a:off x="4332279" y="2325957"/>
              <a:ext cx="325040" cy="217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8744" name="AutoShape 40">
              <a:extLst>
                <a:ext uri="{FF2B5EF4-FFF2-40B4-BE49-F238E27FC236}">
                  <a16:creationId xmlns:a16="http://schemas.microsoft.com/office/drawing/2014/main" xmlns="" id="{0032DCB0-6452-40FA-B3FB-628FC3C4ED9F}"/>
                </a:ext>
              </a:extLst>
            </p:cNvPr>
            <p:cNvCxnSpPr>
              <a:cxnSpLocks noChangeShapeType="1"/>
              <a:stCxn id="328707" idx="2"/>
              <a:endCxn id="328745" idx="1"/>
            </p:cNvCxnSpPr>
            <p:nvPr/>
          </p:nvCxnSpPr>
          <p:spPr bwMode="auto">
            <a:xfrm rot="16200000" flipH="1">
              <a:off x="3800070" y="2606348"/>
              <a:ext cx="354806" cy="152400"/>
            </a:xfrm>
            <a:prstGeom prst="bentConnector2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8745" name="Rectangle 41">
              <a:extLst>
                <a:ext uri="{FF2B5EF4-FFF2-40B4-BE49-F238E27FC236}">
                  <a16:creationId xmlns:a16="http://schemas.microsoft.com/office/drawing/2014/main" xmlns="" id="{E3308754-F77C-485B-AC43-D334CEE11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3672" y="2680167"/>
              <a:ext cx="947738" cy="35837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MX" altLang="es-MX" sz="750" b="1">
                  <a:latin typeface="Arial" panose="020B0604020202020204" pitchFamily="34" charset="0"/>
                </a:rPr>
                <a:t>PROGRAMACIÓN</a:t>
              </a:r>
              <a:endParaRPr lang="es-ES" altLang="es-MX" sz="750" b="1">
                <a:latin typeface="Arial" panose="020B0604020202020204" pitchFamily="34" charset="0"/>
              </a:endParaRPr>
            </a:p>
          </p:txBody>
        </p:sp>
        <p:cxnSp>
          <p:nvCxnSpPr>
            <p:cNvPr id="328746" name="AutoShape 42">
              <a:extLst>
                <a:ext uri="{FF2B5EF4-FFF2-40B4-BE49-F238E27FC236}">
                  <a16:creationId xmlns:a16="http://schemas.microsoft.com/office/drawing/2014/main" xmlns="" id="{7E56B680-FA13-430D-931F-26E1A4FE6250}"/>
                </a:ext>
              </a:extLst>
            </p:cNvPr>
            <p:cNvCxnSpPr>
              <a:cxnSpLocks noChangeShapeType="1"/>
              <a:stCxn id="328745" idx="3"/>
              <a:endCxn id="328738" idx="1"/>
            </p:cNvCxnSpPr>
            <p:nvPr/>
          </p:nvCxnSpPr>
          <p:spPr bwMode="auto">
            <a:xfrm>
              <a:off x="5001410" y="2859357"/>
              <a:ext cx="428626" cy="374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8747" name="Rectangle 43">
              <a:extLst>
                <a:ext uri="{FF2B5EF4-FFF2-40B4-BE49-F238E27FC236}">
                  <a16:creationId xmlns:a16="http://schemas.microsoft.com/office/drawing/2014/main" xmlns="" id="{2FD03A55-5631-4B95-B8B1-D9CDDCA8F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8516" y="3220711"/>
              <a:ext cx="947738" cy="35837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MX" altLang="es-MX" sz="750" b="1">
                  <a:latin typeface="Arial" panose="020B0604020202020204" pitchFamily="34" charset="0"/>
                </a:rPr>
                <a:t>PRESUPUESTO</a:t>
              </a:r>
              <a:endParaRPr lang="es-ES" altLang="es-MX" sz="750" b="1">
                <a:latin typeface="Arial" panose="020B0604020202020204" pitchFamily="34" charset="0"/>
              </a:endParaRPr>
            </a:p>
          </p:txBody>
        </p:sp>
        <p:cxnSp>
          <p:nvCxnSpPr>
            <p:cNvPr id="328748" name="AutoShape 44">
              <a:extLst>
                <a:ext uri="{FF2B5EF4-FFF2-40B4-BE49-F238E27FC236}">
                  <a16:creationId xmlns:a16="http://schemas.microsoft.com/office/drawing/2014/main" xmlns="" id="{DD323D38-5696-41B7-8768-149CBE9AEAEE}"/>
                </a:ext>
              </a:extLst>
            </p:cNvPr>
            <p:cNvCxnSpPr>
              <a:cxnSpLocks noChangeShapeType="1"/>
              <a:stCxn id="328745" idx="2"/>
              <a:endCxn id="328747" idx="1"/>
            </p:cNvCxnSpPr>
            <p:nvPr/>
          </p:nvCxnSpPr>
          <p:spPr bwMode="auto">
            <a:xfrm rot="16200000" flipH="1">
              <a:off x="4437053" y="3129033"/>
              <a:ext cx="361950" cy="180975"/>
            </a:xfrm>
            <a:prstGeom prst="bentConnector2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8749" name="AutoShape 45">
              <a:extLst>
                <a:ext uri="{FF2B5EF4-FFF2-40B4-BE49-F238E27FC236}">
                  <a16:creationId xmlns:a16="http://schemas.microsoft.com/office/drawing/2014/main" xmlns="" id="{C098B6F0-2DDA-4E81-B3CC-F438E28AA6B9}"/>
                </a:ext>
              </a:extLst>
            </p:cNvPr>
            <p:cNvCxnSpPr>
              <a:cxnSpLocks noChangeShapeType="1"/>
              <a:stCxn id="328747" idx="3"/>
              <a:endCxn id="328739" idx="1"/>
            </p:cNvCxnSpPr>
            <p:nvPr/>
          </p:nvCxnSpPr>
          <p:spPr bwMode="auto">
            <a:xfrm>
              <a:off x="5656255" y="3399901"/>
              <a:ext cx="164307" cy="197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8750" name="Rectangle 46">
              <a:extLst>
                <a:ext uri="{FF2B5EF4-FFF2-40B4-BE49-F238E27FC236}">
                  <a16:creationId xmlns:a16="http://schemas.microsoft.com/office/drawing/2014/main" xmlns="" id="{87671B03-0409-4959-AB3E-8927D4BA5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7647" y="3732680"/>
              <a:ext cx="947738" cy="379809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MX" altLang="es-MX" sz="750" b="1">
                  <a:latin typeface="Arial" panose="020B0604020202020204" pitchFamily="34" charset="0"/>
                </a:rPr>
                <a:t>EJERCICIO Y CONTROL</a:t>
              </a:r>
              <a:endParaRPr lang="es-ES" altLang="es-MX" sz="750" b="1">
                <a:latin typeface="Arial" panose="020B0604020202020204" pitchFamily="34" charset="0"/>
              </a:endParaRPr>
            </a:p>
          </p:txBody>
        </p:sp>
        <p:cxnSp>
          <p:nvCxnSpPr>
            <p:cNvPr id="328751" name="AutoShape 47">
              <a:extLst>
                <a:ext uri="{FF2B5EF4-FFF2-40B4-BE49-F238E27FC236}">
                  <a16:creationId xmlns:a16="http://schemas.microsoft.com/office/drawing/2014/main" xmlns="" id="{84A0795C-653C-4D12-BFEA-284189E02D89}"/>
                </a:ext>
              </a:extLst>
            </p:cNvPr>
            <p:cNvCxnSpPr>
              <a:cxnSpLocks noChangeShapeType="1"/>
              <a:stCxn id="328747" idx="2"/>
              <a:endCxn id="328750" idx="1"/>
            </p:cNvCxnSpPr>
            <p:nvPr/>
          </p:nvCxnSpPr>
          <p:spPr bwMode="auto">
            <a:xfrm rot="16200000" flipH="1">
              <a:off x="5107971" y="3653503"/>
              <a:ext cx="344091" cy="195263"/>
            </a:xfrm>
            <a:prstGeom prst="bentConnector2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8752" name="AutoShape 48">
              <a:extLst>
                <a:ext uri="{FF2B5EF4-FFF2-40B4-BE49-F238E27FC236}">
                  <a16:creationId xmlns:a16="http://schemas.microsoft.com/office/drawing/2014/main" xmlns="" id="{FD151E81-A997-4AE3-87BC-FF3FFECDA093}"/>
                </a:ext>
              </a:extLst>
            </p:cNvPr>
            <p:cNvCxnSpPr>
              <a:cxnSpLocks noChangeShapeType="1"/>
              <a:stCxn id="328750" idx="3"/>
              <a:endCxn id="328726" idx="1"/>
            </p:cNvCxnSpPr>
            <p:nvPr/>
          </p:nvCxnSpPr>
          <p:spPr bwMode="auto">
            <a:xfrm>
              <a:off x="6325385" y="3922584"/>
              <a:ext cx="276226" cy="336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8753" name="AutoShape 49">
              <a:extLst>
                <a:ext uri="{FF2B5EF4-FFF2-40B4-BE49-F238E27FC236}">
                  <a16:creationId xmlns:a16="http://schemas.microsoft.com/office/drawing/2014/main" xmlns="" id="{0E797B50-B75C-4B6B-B5C7-8BAAA3A28262}"/>
                </a:ext>
              </a:extLst>
            </p:cNvPr>
            <p:cNvCxnSpPr>
              <a:cxnSpLocks noChangeShapeType="1"/>
              <a:stCxn id="328750" idx="2"/>
              <a:endCxn id="328754" idx="1"/>
            </p:cNvCxnSpPr>
            <p:nvPr/>
          </p:nvCxnSpPr>
          <p:spPr bwMode="auto">
            <a:xfrm rot="16200000" flipH="1">
              <a:off x="5777104" y="4186903"/>
              <a:ext cx="351235" cy="202406"/>
            </a:xfrm>
            <a:prstGeom prst="bentConnector2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8754" name="Rectangle 50">
              <a:extLst>
                <a:ext uri="{FF2B5EF4-FFF2-40B4-BE49-F238E27FC236}">
                  <a16:creationId xmlns:a16="http://schemas.microsoft.com/office/drawing/2014/main" xmlns="" id="{FC06449C-23A1-421B-B6C5-11CCB6677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3922" y="4280366"/>
              <a:ext cx="947738" cy="365522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MX" altLang="es-MX" sz="750" b="1">
                  <a:latin typeface="Arial" panose="020B0604020202020204" pitchFamily="34" charset="0"/>
                </a:rPr>
                <a:t>SEGUIMIENTO</a:t>
              </a:r>
              <a:endParaRPr lang="es-ES" altLang="es-MX" sz="750" b="1">
                <a:latin typeface="Arial" panose="020B0604020202020204" pitchFamily="34" charset="0"/>
              </a:endParaRPr>
            </a:p>
          </p:txBody>
        </p:sp>
        <p:cxnSp>
          <p:nvCxnSpPr>
            <p:cNvPr id="328755" name="AutoShape 51">
              <a:extLst>
                <a:ext uri="{FF2B5EF4-FFF2-40B4-BE49-F238E27FC236}">
                  <a16:creationId xmlns:a16="http://schemas.microsoft.com/office/drawing/2014/main" xmlns="" id="{7E9CA5DD-0679-40A2-A6FF-D30F5F0E437B}"/>
                </a:ext>
              </a:extLst>
            </p:cNvPr>
            <p:cNvCxnSpPr>
              <a:cxnSpLocks noChangeShapeType="1"/>
              <a:stCxn id="328754" idx="3"/>
              <a:endCxn id="328722" idx="1"/>
            </p:cNvCxnSpPr>
            <p:nvPr/>
          </p:nvCxnSpPr>
          <p:spPr bwMode="auto">
            <a:xfrm>
              <a:off x="7001660" y="4463127"/>
              <a:ext cx="433475" cy="985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8756" name="Rectangle 52">
              <a:extLst>
                <a:ext uri="{FF2B5EF4-FFF2-40B4-BE49-F238E27FC236}">
                  <a16:creationId xmlns:a16="http://schemas.microsoft.com/office/drawing/2014/main" xmlns="" id="{BED3DA47-B44A-4934-83B2-04D4EF5AC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7341" y="4870917"/>
              <a:ext cx="947738" cy="35837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MX" altLang="es-MX" sz="750" b="1">
                  <a:latin typeface="Arial" panose="020B0604020202020204" pitchFamily="34" charset="0"/>
                </a:rPr>
                <a:t>EVALUACIÓN</a:t>
              </a:r>
              <a:endParaRPr lang="es-ES" altLang="es-MX" sz="750" b="1">
                <a:latin typeface="Arial" panose="020B0604020202020204" pitchFamily="34" charset="0"/>
              </a:endParaRPr>
            </a:p>
          </p:txBody>
        </p:sp>
        <p:cxnSp>
          <p:nvCxnSpPr>
            <p:cNvPr id="328757" name="AutoShape 53">
              <a:extLst>
                <a:ext uri="{FF2B5EF4-FFF2-40B4-BE49-F238E27FC236}">
                  <a16:creationId xmlns:a16="http://schemas.microsoft.com/office/drawing/2014/main" xmlns="" id="{8199B96C-8016-4072-BBF2-C3F14C2F51D4}"/>
                </a:ext>
              </a:extLst>
            </p:cNvPr>
            <p:cNvCxnSpPr>
              <a:cxnSpLocks noChangeShapeType="1"/>
              <a:stCxn id="328754" idx="2"/>
              <a:endCxn id="328756" idx="1"/>
            </p:cNvCxnSpPr>
            <p:nvPr/>
          </p:nvCxnSpPr>
          <p:spPr bwMode="auto">
            <a:xfrm rot="16200000" flipH="1">
              <a:off x="6430160" y="4743519"/>
              <a:ext cx="404813" cy="209550"/>
            </a:xfrm>
            <a:prstGeom prst="bentConnector2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8758" name="AutoShape 54">
              <a:extLst>
                <a:ext uri="{FF2B5EF4-FFF2-40B4-BE49-F238E27FC236}">
                  <a16:creationId xmlns:a16="http://schemas.microsoft.com/office/drawing/2014/main" xmlns="" id="{AE39E940-C359-4DDF-A6A7-147AF098117A}"/>
                </a:ext>
              </a:extLst>
            </p:cNvPr>
            <p:cNvCxnSpPr>
              <a:cxnSpLocks noChangeShapeType="1"/>
              <a:stCxn id="328756" idx="3"/>
              <a:endCxn id="328740" idx="1"/>
            </p:cNvCxnSpPr>
            <p:nvPr/>
          </p:nvCxnSpPr>
          <p:spPr bwMode="auto">
            <a:xfrm>
              <a:off x="7685080" y="5050106"/>
              <a:ext cx="119063" cy="355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8759" name="Rectangle 55">
              <a:extLst>
                <a:ext uri="{FF2B5EF4-FFF2-40B4-BE49-F238E27FC236}">
                  <a16:creationId xmlns:a16="http://schemas.microsoft.com/office/drawing/2014/main" xmlns="" id="{CF34E800-3316-4E54-BDC6-624D4A10A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0753" y="5454324"/>
              <a:ext cx="947738" cy="35837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MX" altLang="es-MX" sz="750" b="1">
                  <a:latin typeface="Arial" panose="020B0604020202020204" pitchFamily="34" charset="0"/>
                </a:rPr>
                <a:t>RENDICIÓN DE CUENTAS</a:t>
              </a:r>
              <a:endParaRPr lang="es-ES" altLang="es-MX" sz="750" b="1">
                <a:latin typeface="Arial" panose="020B0604020202020204" pitchFamily="34" charset="0"/>
              </a:endParaRPr>
            </a:p>
          </p:txBody>
        </p:sp>
        <p:cxnSp>
          <p:nvCxnSpPr>
            <p:cNvPr id="328760" name="AutoShape 56">
              <a:extLst>
                <a:ext uri="{FF2B5EF4-FFF2-40B4-BE49-F238E27FC236}">
                  <a16:creationId xmlns:a16="http://schemas.microsoft.com/office/drawing/2014/main" xmlns="" id="{38ED9CE5-CDDF-45DD-AC93-9345C3A6E032}"/>
                </a:ext>
              </a:extLst>
            </p:cNvPr>
            <p:cNvCxnSpPr>
              <a:cxnSpLocks noChangeShapeType="1"/>
              <a:stCxn id="328756" idx="2"/>
              <a:endCxn id="328759" idx="1"/>
            </p:cNvCxnSpPr>
            <p:nvPr/>
          </p:nvCxnSpPr>
          <p:spPr bwMode="auto">
            <a:xfrm rot="16200000" flipH="1">
              <a:off x="7088576" y="5351929"/>
              <a:ext cx="404813" cy="159544"/>
            </a:xfrm>
            <a:prstGeom prst="bentConnector2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8761" name="AutoShape 57">
              <a:extLst>
                <a:ext uri="{FF2B5EF4-FFF2-40B4-BE49-F238E27FC236}">
                  <a16:creationId xmlns:a16="http://schemas.microsoft.com/office/drawing/2014/main" xmlns="" id="{8D7D4D4A-3DF8-4A8A-B1D6-DB622D624CD8}"/>
                </a:ext>
              </a:extLst>
            </p:cNvPr>
            <p:cNvCxnSpPr>
              <a:cxnSpLocks noChangeShapeType="1"/>
              <a:stCxn id="328756" idx="2"/>
              <a:endCxn id="328707" idx="1"/>
            </p:cNvCxnSpPr>
            <p:nvPr/>
          </p:nvCxnSpPr>
          <p:spPr bwMode="auto">
            <a:xfrm rot="16200000" flipV="1">
              <a:off x="3889367" y="1907451"/>
              <a:ext cx="2902744" cy="3740944"/>
            </a:xfrm>
            <a:prstGeom prst="bentConnector4">
              <a:avLst>
                <a:gd name="adj1" fmla="val -5866"/>
                <a:gd name="adj2" fmla="val 103083"/>
              </a:avLst>
            </a:prstGeom>
            <a:noFill/>
            <a:ln w="28575">
              <a:solidFill>
                <a:srgbClr val="FF66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echa: hacia abajo 46">
            <a:extLst>
              <a:ext uri="{FF2B5EF4-FFF2-40B4-BE49-F238E27FC236}">
                <a16:creationId xmlns:a16="http://schemas.microsoft.com/office/drawing/2014/main" xmlns="" id="{15413D3D-0FF7-466F-810E-75577B6297CB}"/>
              </a:ext>
            </a:extLst>
          </p:cNvPr>
          <p:cNvSpPr/>
          <p:nvPr/>
        </p:nvSpPr>
        <p:spPr>
          <a:xfrm rot="12350481">
            <a:off x="8926016" y="4242114"/>
            <a:ext cx="196944" cy="15914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67635" y="94541"/>
            <a:ext cx="6326460" cy="421556"/>
          </a:xfrm>
        </p:spPr>
        <p:txBody>
          <a:bodyPr>
            <a:normAutofit fontScale="90000"/>
          </a:bodyPr>
          <a:lstStyle/>
          <a:p>
            <a:r>
              <a:rPr lang="es-ES" b="1" u="sng" dirty="0"/>
              <a:t>Origen del </a:t>
            </a:r>
            <a:r>
              <a:rPr lang="es-ES" b="1" u="sng" dirty="0" err="1"/>
              <a:t>PbR</a:t>
            </a:r>
            <a:r>
              <a:rPr lang="es-ES" b="1" u="sng" dirty="0"/>
              <a:t> en México</a:t>
            </a:r>
            <a:endParaRPr lang="es-MX" u="sng" dirty="0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xmlns="" id="{A9119DFD-3A92-4D2D-AA40-B030A3DB104F}"/>
              </a:ext>
            </a:extLst>
          </p:cNvPr>
          <p:cNvSpPr/>
          <p:nvPr/>
        </p:nvSpPr>
        <p:spPr>
          <a:xfrm>
            <a:off x="209321" y="3490045"/>
            <a:ext cx="11615072" cy="4215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6AE2C792-1245-4BCB-90BA-B911D1F3E4E3}"/>
              </a:ext>
            </a:extLst>
          </p:cNvPr>
          <p:cNvSpPr txBox="1"/>
          <p:nvPr/>
        </p:nvSpPr>
        <p:spPr>
          <a:xfrm>
            <a:off x="31215" y="878856"/>
            <a:ext cx="5354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Desde la desconfianza de los programas de subsidio</a:t>
            </a:r>
            <a:endParaRPr lang="es-MX" i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FC874745-8890-4E7E-A2BF-F9C5D2B57B24}"/>
              </a:ext>
            </a:extLst>
          </p:cNvPr>
          <p:cNvSpPr txBox="1"/>
          <p:nvPr/>
        </p:nvSpPr>
        <p:spPr>
          <a:xfrm>
            <a:off x="31215" y="6142269"/>
            <a:ext cx="5354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Desde la racionalidad del gasto público</a:t>
            </a:r>
            <a:endParaRPr lang="es-MX" i="1" dirty="0"/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xmlns="" id="{B4F04944-F366-4A6A-AAA4-2FC9AEB6718D}"/>
              </a:ext>
            </a:extLst>
          </p:cNvPr>
          <p:cNvSpPr/>
          <p:nvPr/>
        </p:nvSpPr>
        <p:spPr>
          <a:xfrm>
            <a:off x="286439" y="2776251"/>
            <a:ext cx="363557" cy="71379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974BD773-310C-4675-969C-2A515DC67485}"/>
              </a:ext>
            </a:extLst>
          </p:cNvPr>
          <p:cNvSpPr txBox="1"/>
          <p:nvPr/>
        </p:nvSpPr>
        <p:spPr>
          <a:xfrm>
            <a:off x="126917" y="1372649"/>
            <a:ext cx="1117989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600" dirty="0"/>
              <a:t>Reglas de Operación de programas de subsidio</a:t>
            </a:r>
            <a:endParaRPr lang="es-MX" sz="1600" dirty="0"/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xmlns="" id="{56D55664-E28F-45FF-9B0E-2D856C3304E7}"/>
              </a:ext>
            </a:extLst>
          </p:cNvPr>
          <p:cNvSpPr/>
          <p:nvPr/>
        </p:nvSpPr>
        <p:spPr>
          <a:xfrm>
            <a:off x="2036285" y="2760007"/>
            <a:ext cx="363557" cy="71379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824C8EC4-DCC5-4179-884E-DD50E7CE3439}"/>
              </a:ext>
            </a:extLst>
          </p:cNvPr>
          <p:cNvSpPr txBox="1"/>
          <p:nvPr/>
        </p:nvSpPr>
        <p:spPr>
          <a:xfrm>
            <a:off x="1421176" y="1247626"/>
            <a:ext cx="1223219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600" dirty="0"/>
              <a:t>Obligación de evaluación de programas con subsidio</a:t>
            </a:r>
            <a:endParaRPr lang="es-MX" sz="16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96D90B91-30CD-4752-9F24-C17719C1BCD4}"/>
              </a:ext>
            </a:extLst>
          </p:cNvPr>
          <p:cNvSpPr txBox="1"/>
          <p:nvPr/>
        </p:nvSpPr>
        <p:spPr>
          <a:xfrm>
            <a:off x="2512539" y="1277071"/>
            <a:ext cx="1378597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600" dirty="0"/>
              <a:t>Criterios de evaluaciones externas</a:t>
            </a:r>
            <a:endParaRPr lang="es-MX" sz="1600" dirty="0"/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xmlns="" id="{B51CE029-596E-4843-B00B-32AE11945825}"/>
              </a:ext>
            </a:extLst>
          </p:cNvPr>
          <p:cNvSpPr/>
          <p:nvPr/>
        </p:nvSpPr>
        <p:spPr>
          <a:xfrm>
            <a:off x="2722430" y="2152250"/>
            <a:ext cx="363557" cy="14225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xmlns="" id="{C5A0B566-3DF2-4FAC-B5CE-B1374938C07C}"/>
              </a:ext>
            </a:extLst>
          </p:cNvPr>
          <p:cNvSpPr/>
          <p:nvPr/>
        </p:nvSpPr>
        <p:spPr>
          <a:xfrm>
            <a:off x="3909498" y="2817286"/>
            <a:ext cx="363557" cy="71379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A369C80A-F101-4270-86A6-8AF1A5900B7F}"/>
              </a:ext>
            </a:extLst>
          </p:cNvPr>
          <p:cNvSpPr txBox="1"/>
          <p:nvPr/>
        </p:nvSpPr>
        <p:spPr>
          <a:xfrm>
            <a:off x="3598840" y="1769627"/>
            <a:ext cx="1117989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Ley General de Desarrollo Social</a:t>
            </a:r>
            <a:endParaRPr lang="es-MX" sz="16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DA08F560-0DAA-4346-8F1D-794417B93CF3}"/>
              </a:ext>
            </a:extLst>
          </p:cNvPr>
          <p:cNvSpPr txBox="1"/>
          <p:nvPr/>
        </p:nvSpPr>
        <p:spPr>
          <a:xfrm>
            <a:off x="4754821" y="1505354"/>
            <a:ext cx="1117989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Creación del CONEVAL</a:t>
            </a:r>
            <a:endParaRPr lang="es-MX" sz="1600" dirty="0"/>
          </a:p>
        </p:txBody>
      </p:sp>
      <p:sp>
        <p:nvSpPr>
          <p:cNvPr id="19" name="Flecha: hacia abajo 18">
            <a:extLst>
              <a:ext uri="{FF2B5EF4-FFF2-40B4-BE49-F238E27FC236}">
                <a16:creationId xmlns:a16="http://schemas.microsoft.com/office/drawing/2014/main" xmlns="" id="{43D21D63-C35C-4F17-AD3F-B72701033DF5}"/>
              </a:ext>
            </a:extLst>
          </p:cNvPr>
          <p:cNvSpPr/>
          <p:nvPr/>
        </p:nvSpPr>
        <p:spPr>
          <a:xfrm>
            <a:off x="5218265" y="2398618"/>
            <a:ext cx="263896" cy="119188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Flecha: hacia abajo 20">
            <a:extLst>
              <a:ext uri="{FF2B5EF4-FFF2-40B4-BE49-F238E27FC236}">
                <a16:creationId xmlns:a16="http://schemas.microsoft.com/office/drawing/2014/main" xmlns="" id="{13E0A1F8-1BD4-4965-B2CF-BBBC8F41A655}"/>
              </a:ext>
            </a:extLst>
          </p:cNvPr>
          <p:cNvSpPr/>
          <p:nvPr/>
        </p:nvSpPr>
        <p:spPr>
          <a:xfrm rot="10800000">
            <a:off x="260731" y="4197904"/>
            <a:ext cx="363557" cy="8833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xmlns="" id="{47594E1F-B9A8-4869-8239-6D33E883F022}"/>
              </a:ext>
            </a:extLst>
          </p:cNvPr>
          <p:cNvSpPr/>
          <p:nvPr/>
        </p:nvSpPr>
        <p:spPr>
          <a:xfrm rot="10800000">
            <a:off x="5208911" y="4248053"/>
            <a:ext cx="273249" cy="14225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32691110-05C0-4A01-B303-8FE8B73E7B71}"/>
              </a:ext>
            </a:extLst>
          </p:cNvPr>
          <p:cNvSpPr txBox="1"/>
          <p:nvPr/>
        </p:nvSpPr>
        <p:spPr>
          <a:xfrm>
            <a:off x="4351552" y="5490917"/>
            <a:ext cx="1381012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Ley Federal de presupuesto y RH</a:t>
            </a:r>
            <a:endParaRPr lang="es-MX" sz="1600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03A51EA0-03AE-47DC-B69C-370776128AD3}"/>
              </a:ext>
            </a:extLst>
          </p:cNvPr>
          <p:cNvSpPr/>
          <p:nvPr/>
        </p:nvSpPr>
        <p:spPr>
          <a:xfrm>
            <a:off x="5943620" y="2663345"/>
            <a:ext cx="187245" cy="24036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282C2BF9-CB98-4123-8A88-EFC1E28DCEF6}"/>
              </a:ext>
            </a:extLst>
          </p:cNvPr>
          <p:cNvSpPr txBox="1"/>
          <p:nvPr/>
        </p:nvSpPr>
        <p:spPr>
          <a:xfrm>
            <a:off x="1441543" y="5327433"/>
            <a:ext cx="2302873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Indicadores de gestión y estratégicos</a:t>
            </a:r>
            <a:endParaRPr lang="es-MX" sz="160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2CCAD535-59B8-4817-AE3C-69659A8C6BCD}"/>
              </a:ext>
            </a:extLst>
          </p:cNvPr>
          <p:cNvSpPr txBox="1"/>
          <p:nvPr/>
        </p:nvSpPr>
        <p:spPr>
          <a:xfrm>
            <a:off x="5540340" y="2381002"/>
            <a:ext cx="1117989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Creación del </a:t>
            </a:r>
            <a:r>
              <a:rPr lang="es-ES" sz="1600" dirty="0" err="1"/>
              <a:t>PbR</a:t>
            </a:r>
            <a:r>
              <a:rPr lang="es-ES" sz="1600" dirty="0"/>
              <a:t>-SED</a:t>
            </a:r>
            <a:endParaRPr lang="es-MX" sz="1600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C4808BCE-7874-41F7-BC02-59CC1CA060AA}"/>
              </a:ext>
            </a:extLst>
          </p:cNvPr>
          <p:cNvSpPr txBox="1"/>
          <p:nvPr/>
        </p:nvSpPr>
        <p:spPr>
          <a:xfrm>
            <a:off x="5490742" y="4530830"/>
            <a:ext cx="1117989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Creación del </a:t>
            </a:r>
            <a:r>
              <a:rPr lang="es-ES" sz="1600" dirty="0" err="1"/>
              <a:t>PbR</a:t>
            </a:r>
            <a:r>
              <a:rPr lang="es-ES" sz="1600" dirty="0"/>
              <a:t>-SED</a:t>
            </a:r>
            <a:endParaRPr lang="es-MX" sz="1600" dirty="0"/>
          </a:p>
        </p:txBody>
      </p:sp>
      <p:sp>
        <p:nvSpPr>
          <p:cNvPr id="29" name="Flecha: hacia abajo 28">
            <a:extLst>
              <a:ext uri="{FF2B5EF4-FFF2-40B4-BE49-F238E27FC236}">
                <a16:creationId xmlns:a16="http://schemas.microsoft.com/office/drawing/2014/main" xmlns="" id="{CEA16ACB-C633-4932-BD4D-51C9E46CA100}"/>
              </a:ext>
            </a:extLst>
          </p:cNvPr>
          <p:cNvSpPr/>
          <p:nvPr/>
        </p:nvSpPr>
        <p:spPr>
          <a:xfrm rot="10800000">
            <a:off x="6551138" y="4235074"/>
            <a:ext cx="273249" cy="14225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FCAC69BE-D7FE-4F57-9110-7C9D9FA845B7}"/>
              </a:ext>
            </a:extLst>
          </p:cNvPr>
          <p:cNvSpPr txBox="1"/>
          <p:nvPr/>
        </p:nvSpPr>
        <p:spPr>
          <a:xfrm>
            <a:off x="9485217" y="1505353"/>
            <a:ext cx="1378597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Autonomía constitucional del CONEVAL</a:t>
            </a:r>
            <a:endParaRPr lang="es-MX" sz="1600" dirty="0"/>
          </a:p>
        </p:txBody>
      </p:sp>
      <p:sp>
        <p:nvSpPr>
          <p:cNvPr id="31" name="Flecha: hacia abajo 30">
            <a:extLst>
              <a:ext uri="{FF2B5EF4-FFF2-40B4-BE49-F238E27FC236}">
                <a16:creationId xmlns:a16="http://schemas.microsoft.com/office/drawing/2014/main" xmlns="" id="{8894E888-353B-4D69-84D5-1F95F692A49D}"/>
              </a:ext>
            </a:extLst>
          </p:cNvPr>
          <p:cNvSpPr/>
          <p:nvPr/>
        </p:nvSpPr>
        <p:spPr>
          <a:xfrm>
            <a:off x="10042568" y="2409862"/>
            <a:ext cx="263896" cy="119188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05358DBD-7204-4ABA-B190-5BFD4093D6AA}"/>
              </a:ext>
            </a:extLst>
          </p:cNvPr>
          <p:cNvSpPr txBox="1"/>
          <p:nvPr/>
        </p:nvSpPr>
        <p:spPr>
          <a:xfrm>
            <a:off x="6139399" y="1400902"/>
            <a:ext cx="1335774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Aspectos susceptibles de mejora</a:t>
            </a:r>
            <a:endParaRPr lang="es-MX" sz="1600" dirty="0"/>
          </a:p>
        </p:txBody>
      </p:sp>
      <p:sp>
        <p:nvSpPr>
          <p:cNvPr id="33" name="Flecha: hacia abajo 32">
            <a:extLst>
              <a:ext uri="{FF2B5EF4-FFF2-40B4-BE49-F238E27FC236}">
                <a16:creationId xmlns:a16="http://schemas.microsoft.com/office/drawing/2014/main" xmlns="" id="{BE3AAF43-0D3F-44A8-9473-109090356325}"/>
              </a:ext>
            </a:extLst>
          </p:cNvPr>
          <p:cNvSpPr/>
          <p:nvPr/>
        </p:nvSpPr>
        <p:spPr>
          <a:xfrm>
            <a:off x="6658165" y="2279154"/>
            <a:ext cx="263896" cy="12905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99DF7444-B2E6-41A8-86EF-670156995149}"/>
              </a:ext>
            </a:extLst>
          </p:cNvPr>
          <p:cNvSpPr txBox="1"/>
          <p:nvPr/>
        </p:nvSpPr>
        <p:spPr>
          <a:xfrm>
            <a:off x="9542810" y="5527411"/>
            <a:ext cx="1864309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Reforma al 134 para incorporar a estados y municipios al </a:t>
            </a:r>
            <a:r>
              <a:rPr lang="es-ES" sz="1600" dirty="0" err="1"/>
              <a:t>PbR</a:t>
            </a:r>
            <a:endParaRPr lang="es-MX" sz="1600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095D4FEA-5E10-4538-BF43-E690D344656F}"/>
              </a:ext>
            </a:extLst>
          </p:cNvPr>
          <p:cNvSpPr txBox="1"/>
          <p:nvPr/>
        </p:nvSpPr>
        <p:spPr>
          <a:xfrm>
            <a:off x="6037242" y="5611506"/>
            <a:ext cx="1117989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LGCG y reforma al 134</a:t>
            </a:r>
            <a:endParaRPr lang="es-MX" sz="1600" dirty="0"/>
          </a:p>
        </p:txBody>
      </p:sp>
      <p:sp>
        <p:nvSpPr>
          <p:cNvPr id="35" name="Flecha: hacia abajo 34">
            <a:extLst>
              <a:ext uri="{FF2B5EF4-FFF2-40B4-BE49-F238E27FC236}">
                <a16:creationId xmlns:a16="http://schemas.microsoft.com/office/drawing/2014/main" xmlns="" id="{53E2B429-7D8F-4F3A-B87D-B0E580B67990}"/>
              </a:ext>
            </a:extLst>
          </p:cNvPr>
          <p:cNvSpPr/>
          <p:nvPr/>
        </p:nvSpPr>
        <p:spPr>
          <a:xfrm rot="12341135">
            <a:off x="10804474" y="4162080"/>
            <a:ext cx="273249" cy="14225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xmlns="" id="{3591A712-9549-4CE9-A6F6-9B6FE104E23E}"/>
              </a:ext>
            </a:extLst>
          </p:cNvPr>
          <p:cNvSpPr/>
          <p:nvPr/>
        </p:nvSpPr>
        <p:spPr>
          <a:xfrm>
            <a:off x="9477195" y="2875478"/>
            <a:ext cx="187245" cy="24036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27EB0298-4BBA-4D38-94A1-86D1AB121E13}"/>
              </a:ext>
            </a:extLst>
          </p:cNvPr>
          <p:cNvSpPr txBox="1"/>
          <p:nvPr/>
        </p:nvSpPr>
        <p:spPr>
          <a:xfrm>
            <a:off x="77118" y="3944090"/>
            <a:ext cx="11920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1998   1999   2000   2001   2002   2003   2004   2005   2006   2007  2008   2009   2010  2011   2012   2013   2014   2015   2016</a:t>
            </a:r>
            <a:endParaRPr lang="es-MX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xmlns="" id="{56956954-4CF9-486A-ADB5-89D1E1422F9F}"/>
              </a:ext>
            </a:extLst>
          </p:cNvPr>
          <p:cNvSpPr txBox="1"/>
          <p:nvPr/>
        </p:nvSpPr>
        <p:spPr>
          <a:xfrm>
            <a:off x="8926222" y="2483863"/>
            <a:ext cx="1117989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Reforma a la LC Fiscal</a:t>
            </a:r>
            <a:endParaRPr lang="es-MX" sz="1600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F3A95361-AD94-4CA7-871D-F64BEC24FB25}"/>
              </a:ext>
            </a:extLst>
          </p:cNvPr>
          <p:cNvSpPr txBox="1"/>
          <p:nvPr/>
        </p:nvSpPr>
        <p:spPr>
          <a:xfrm>
            <a:off x="8982988" y="4973362"/>
            <a:ext cx="1117989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Reforma a la LC Fiscal</a:t>
            </a:r>
            <a:endParaRPr lang="es-MX" sz="1600" dirty="0"/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xmlns="" id="{FC32090F-664F-4BE7-B62F-F4F4909B4D5A}"/>
              </a:ext>
            </a:extLst>
          </p:cNvPr>
          <p:cNvGrpSpPr/>
          <p:nvPr/>
        </p:nvGrpSpPr>
        <p:grpSpPr>
          <a:xfrm>
            <a:off x="6890462" y="4473756"/>
            <a:ext cx="2087192" cy="1090133"/>
            <a:chOff x="6890462" y="4473756"/>
            <a:chExt cx="2087192" cy="1090133"/>
          </a:xfrm>
        </p:grpSpPr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xmlns="" id="{4D8CB1C2-8D46-420B-B448-AF11EA6C9C1E}"/>
                </a:ext>
              </a:extLst>
            </p:cNvPr>
            <p:cNvSpPr txBox="1"/>
            <p:nvPr/>
          </p:nvSpPr>
          <p:spPr>
            <a:xfrm>
              <a:off x="7109671" y="4486671"/>
              <a:ext cx="186798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 err="1"/>
                <a:t>Est</a:t>
              </a:r>
              <a:r>
                <a:rPr lang="es-ES" sz="1600" dirty="0"/>
                <a:t> .</a:t>
              </a:r>
              <a:r>
                <a:rPr lang="es-ES" sz="1600" dirty="0" err="1"/>
                <a:t>Prog</a:t>
              </a:r>
              <a:r>
                <a:rPr lang="es-ES" sz="1600" dirty="0"/>
                <a:t> completa</a:t>
              </a:r>
            </a:p>
            <a:p>
              <a:r>
                <a:rPr lang="es-ES" sz="1600" dirty="0"/>
                <a:t>Marco Lógico</a:t>
              </a:r>
            </a:p>
            <a:p>
              <a:r>
                <a:rPr lang="es-ES" sz="1600" dirty="0"/>
                <a:t>Indicadores - PASH</a:t>
              </a:r>
            </a:p>
            <a:p>
              <a:r>
                <a:rPr lang="es-ES" sz="1600" dirty="0"/>
                <a:t>PAE – tipos de </a:t>
              </a:r>
              <a:r>
                <a:rPr lang="es-ES" sz="1600" dirty="0" err="1"/>
                <a:t>ev</a:t>
              </a:r>
              <a:r>
                <a:rPr lang="es-ES" sz="1600" dirty="0"/>
                <a:t>.</a:t>
              </a:r>
              <a:endParaRPr lang="es-MX" dirty="0"/>
            </a:p>
          </p:txBody>
        </p:sp>
        <p:sp>
          <p:nvSpPr>
            <p:cNvPr id="42" name="Abrir llave 41">
              <a:extLst>
                <a:ext uri="{FF2B5EF4-FFF2-40B4-BE49-F238E27FC236}">
                  <a16:creationId xmlns:a16="http://schemas.microsoft.com/office/drawing/2014/main" xmlns="" id="{17F71DDE-CE02-412F-B3CA-B9EEDB311D1C}"/>
                </a:ext>
              </a:extLst>
            </p:cNvPr>
            <p:cNvSpPr/>
            <p:nvPr/>
          </p:nvSpPr>
          <p:spPr>
            <a:xfrm>
              <a:off x="6890462" y="4473756"/>
              <a:ext cx="179728" cy="911212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79DAD515-61AC-437D-BE20-29B18054E41B}"/>
              </a:ext>
            </a:extLst>
          </p:cNvPr>
          <p:cNvSpPr txBox="1"/>
          <p:nvPr/>
        </p:nvSpPr>
        <p:spPr>
          <a:xfrm>
            <a:off x="60592" y="5081212"/>
            <a:ext cx="1344058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600" dirty="0"/>
              <a:t>Nueva Estructura Programática y primer SED</a:t>
            </a:r>
            <a:endParaRPr lang="es-MX" sz="1600" dirty="0"/>
          </a:p>
        </p:txBody>
      </p:sp>
      <p:pic>
        <p:nvPicPr>
          <p:cNvPr id="1026" name="Picture 2" descr="Resultado de imagen para coneval">
            <a:extLst>
              <a:ext uri="{FF2B5EF4-FFF2-40B4-BE49-F238E27FC236}">
                <a16:creationId xmlns:a16="http://schemas.microsoft.com/office/drawing/2014/main" xmlns="" id="{8938524E-4739-452D-989B-D04F8505F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472" y="2650400"/>
            <a:ext cx="1532973" cy="56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xmlns="" id="{06B76CCE-BC49-473A-9FA9-30E1418931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90" t="16982" r="19782" b="4134"/>
          <a:stretch/>
        </p:blipFill>
        <p:spPr>
          <a:xfrm>
            <a:off x="10843753" y="4397402"/>
            <a:ext cx="1235359" cy="968134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xmlns="" id="{2A845AA2-FD09-467B-9811-1BCC7CCD938D}"/>
              </a:ext>
            </a:extLst>
          </p:cNvPr>
          <p:cNvSpPr txBox="1"/>
          <p:nvPr/>
        </p:nvSpPr>
        <p:spPr>
          <a:xfrm>
            <a:off x="8043662" y="5821094"/>
            <a:ext cx="1117989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MSID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23464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28" grpId="0" animBg="1"/>
      <p:bldP spid="35" grpId="0" animBg="1"/>
      <p:bldP spid="40" grpId="0" animBg="1"/>
      <p:bldP spid="39" grpId="0" animBg="1"/>
      <p:bldP spid="36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1972" y="453628"/>
            <a:ext cx="6326460" cy="421556"/>
          </a:xfrm>
        </p:spPr>
        <p:txBody>
          <a:bodyPr>
            <a:normAutofit fontScale="90000"/>
          </a:bodyPr>
          <a:lstStyle/>
          <a:p>
            <a:r>
              <a:rPr lang="es-MX" b="1" u="sng" dirty="0"/>
              <a:t>Estado </a:t>
            </a:r>
            <a:r>
              <a:rPr lang="es-MX" b="1" u="sng" dirty="0" smtClean="0"/>
              <a:t>Actual del SED federal</a:t>
            </a:r>
            <a:endParaRPr lang="es-MX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94282" y="1558636"/>
            <a:ext cx="10852879" cy="4227567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Sistema de Evaluación del Desempeño altamente institucionalizado (reconocido internacionalmente).</a:t>
            </a:r>
          </a:p>
          <a:p>
            <a:r>
              <a:rPr lang="es-MX" dirty="0"/>
              <a:t>SED basado casi por completo en los programas presupuestario y muy poco a </a:t>
            </a:r>
            <a:r>
              <a:rPr lang="es-MX" dirty="0" smtClean="0"/>
              <a:t>nivel de </a:t>
            </a:r>
            <a:r>
              <a:rPr lang="es-MX" dirty="0"/>
              <a:t>política pública.</a:t>
            </a:r>
          </a:p>
          <a:p>
            <a:r>
              <a:rPr lang="es-MX" dirty="0"/>
              <a:t>Funcionalmente está dividido entre CONEVAL (programas sociales) y SHCP (programas no sociales).</a:t>
            </a:r>
          </a:p>
          <a:p>
            <a:pPr lvl="1"/>
            <a:r>
              <a:rPr lang="es-MX" sz="3000" dirty="0"/>
              <a:t>Los principales avances en M&amp;E son en programas sociales, en CONEVAL surgen los lineamientos de evaluación; las metodologías de marco lógico tienen más ejemplos de programas sociales que de otro tipo de acciones gubernamentales.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5146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89664"/>
          </a:xfrm>
        </p:spPr>
        <p:txBody>
          <a:bodyPr>
            <a:normAutofit fontScale="90000"/>
          </a:bodyPr>
          <a:lstStyle/>
          <a:p>
            <a:r>
              <a:rPr lang="es-MX" b="1" u="sng" dirty="0"/>
              <a:t>Estado Actual (lo que debe tener cada programa)</a:t>
            </a:r>
            <a:endParaRPr lang="es-MX" u="sng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75E3BC7-1202-48A9-A974-F3DB7B106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813" y="3180343"/>
            <a:ext cx="5384800" cy="3033421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/>
              <a:t>EVALUACIÓN</a:t>
            </a:r>
          </a:p>
          <a:p>
            <a:r>
              <a:rPr lang="es-ES" dirty="0"/>
              <a:t>Evaluaciones de Diseño</a:t>
            </a:r>
          </a:p>
          <a:p>
            <a:r>
              <a:rPr lang="es-ES" dirty="0"/>
              <a:t>Evaluaciones de Procesos</a:t>
            </a:r>
          </a:p>
          <a:p>
            <a:r>
              <a:rPr lang="es-ES" dirty="0"/>
              <a:t>Evaluaciones de Consistencia y  Resultados</a:t>
            </a:r>
          </a:p>
          <a:p>
            <a:r>
              <a:rPr lang="es-ES" dirty="0"/>
              <a:t>Evaluaciones de Impacto</a:t>
            </a:r>
          </a:p>
          <a:p>
            <a:r>
              <a:rPr lang="es-ES" dirty="0"/>
              <a:t>Otras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xmlns="" id="{E00A93D3-E12B-406E-B90E-EF8ACC637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3180343"/>
            <a:ext cx="5709587" cy="1929004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/>
              <a:t>MONITOREO</a:t>
            </a:r>
          </a:p>
          <a:p>
            <a:r>
              <a:rPr lang="es-ES" dirty="0"/>
              <a:t>Seguimiento de indicadores (PASH)</a:t>
            </a:r>
          </a:p>
          <a:p>
            <a:r>
              <a:rPr lang="es-ES" dirty="0"/>
              <a:t>Modelo Sintético de Información del Desempeño (con semáforo)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8" name="Marcador de contenido 5">
            <a:extLst>
              <a:ext uri="{FF2B5EF4-FFF2-40B4-BE49-F238E27FC236}">
                <a16:creationId xmlns:a16="http://schemas.microsoft.com/office/drawing/2014/main" xmlns="" id="{2D9B958D-B840-4EF6-A509-8E815D307390}"/>
              </a:ext>
            </a:extLst>
          </p:cNvPr>
          <p:cNvSpPr txBox="1">
            <a:spLocks/>
          </p:cNvSpPr>
          <p:nvPr/>
        </p:nvSpPr>
        <p:spPr>
          <a:xfrm>
            <a:off x="284813" y="1064302"/>
            <a:ext cx="10972799" cy="19290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dirty="0"/>
              <a:t>DISEÑO DEL PROGRAMA PRESUPUESTARIO</a:t>
            </a:r>
          </a:p>
          <a:p>
            <a:r>
              <a:rPr lang="es-ES" sz="2400" dirty="0"/>
              <a:t>Matrices de Marco Lógico (objetivos , indicadores y metas)</a:t>
            </a:r>
          </a:p>
          <a:p>
            <a:r>
              <a:rPr lang="es-ES" sz="2400" dirty="0"/>
              <a:t>Alineación con Programas sectoriales y con el PND</a:t>
            </a:r>
          </a:p>
          <a:p>
            <a:r>
              <a:rPr lang="es-ES" sz="2400" dirty="0" smtClean="0"/>
              <a:t>Diagnóstico (definición del problema)</a:t>
            </a:r>
            <a:endParaRPr lang="es-ES" sz="2400" dirty="0"/>
          </a:p>
        </p:txBody>
      </p:sp>
      <p:sp>
        <p:nvSpPr>
          <p:cNvPr id="9" name="Marcador de contenido 6">
            <a:extLst>
              <a:ext uri="{FF2B5EF4-FFF2-40B4-BE49-F238E27FC236}">
                <a16:creationId xmlns:a16="http://schemas.microsoft.com/office/drawing/2014/main" xmlns="" id="{DC4EAB68-F74A-4E52-80B0-DCE5455CF27B}"/>
              </a:ext>
            </a:extLst>
          </p:cNvPr>
          <p:cNvSpPr txBox="1">
            <a:spLocks/>
          </p:cNvSpPr>
          <p:nvPr/>
        </p:nvSpPr>
        <p:spPr>
          <a:xfrm>
            <a:off x="6197600" y="5092512"/>
            <a:ext cx="5709587" cy="11212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dirty="0"/>
              <a:t>MEJORA Y APRENDIZAJE</a:t>
            </a:r>
          </a:p>
          <a:p>
            <a:r>
              <a:rPr lang="es-ES" dirty="0"/>
              <a:t>Aspectos susceptibles de mejora</a:t>
            </a:r>
          </a:p>
          <a:p>
            <a:pPr marL="0" indent="0">
              <a:buFont typeface="Arial"/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4076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E9E54A0-AB28-47AC-B6B9-BAF50B385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Algunos problemas identificados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B471FC2-69B2-4BAC-80EA-C86F60C1F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Falta un mayor uso de las evaluaciones.</a:t>
            </a:r>
          </a:p>
          <a:p>
            <a:r>
              <a:rPr lang="es-ES" dirty="0"/>
              <a:t>Se ha avanzado mucho en la cultura de la evaluación, pero los funcionarios públicos ya empiezan a ver sus limitantes (falta de profundidad en el análisis, repetición de recomendaciones, no se evalúan resultados salvo en excepciones).</a:t>
            </a:r>
          </a:p>
          <a:p>
            <a:r>
              <a:rPr lang="es-ES" dirty="0"/>
              <a:t>Los indicadores no permiten tomar decisiones presupuestarias; a pesar de la buena intensión del </a:t>
            </a:r>
            <a:r>
              <a:rPr lang="es-ES" dirty="0" err="1"/>
              <a:t>PbR</a:t>
            </a:r>
            <a:r>
              <a:rPr lang="es-ES" dirty="0"/>
              <a:t>-SED; en la práctica los </a:t>
            </a:r>
            <a:r>
              <a:rPr lang="es-ES" dirty="0" err="1"/>
              <a:t>Pp</a:t>
            </a:r>
            <a:r>
              <a:rPr lang="es-ES" dirty="0"/>
              <a:t> desaparecen, surgen nuevos, se aumentan/bajan presupuestos sin que esto sea por el análisis de indicadores.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012168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1553</Words>
  <Application>Microsoft Macintosh PowerPoint</Application>
  <PresentationFormat>Panorámica</PresentationFormat>
  <Paragraphs>242</Paragraphs>
  <Slides>20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Calibri</vt:lpstr>
      <vt:lpstr>Open Sans</vt:lpstr>
      <vt:lpstr>Times New Roman</vt:lpstr>
      <vt:lpstr>Wingdings</vt:lpstr>
      <vt:lpstr>Arial</vt:lpstr>
      <vt:lpstr>Tema de Office</vt:lpstr>
      <vt:lpstr>  </vt:lpstr>
      <vt:lpstr>De donde viene el enfoque a resultados</vt:lpstr>
      <vt:lpstr>La orientación a resultados en la gestión pública</vt:lpstr>
      <vt:lpstr>En México</vt:lpstr>
      <vt:lpstr>Modelo PbR Federal</vt:lpstr>
      <vt:lpstr>Origen del PbR en México</vt:lpstr>
      <vt:lpstr>Estado Actual del SED federal</vt:lpstr>
      <vt:lpstr>Estado Actual (lo que debe tener cada programa)</vt:lpstr>
      <vt:lpstr>Algunos problemas identificados</vt:lpstr>
      <vt:lpstr>Presupuesto basado en Resultados</vt:lpstr>
      <vt:lpstr>Más allá del PbR-SED</vt:lpstr>
      <vt:lpstr>A nivel estatal</vt:lpstr>
      <vt:lpstr>Desde sociedad civil</vt:lpstr>
      <vt:lpstr>Desde sociedad civil local</vt:lpstr>
      <vt:lpstr> ¡ Evaluar importa ! ¡ Medir importa !  ¡ Orientar a resultados importa más ! </vt:lpstr>
      <vt:lpstr>El municipio en México</vt:lpstr>
      <vt:lpstr>Sistema de Evaluación de Desempeño Municipal ¿Por dónde empezar?</vt:lpstr>
      <vt:lpstr>Particularidades</vt:lpstr>
      <vt:lpstr>El municipio solía ser ejemplo de innovación gubernamental.</vt:lpstr>
      <vt:lpstr>¡Gracias!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de la presentación</dc:title>
  <dc:creator>Tamara Trujillo</dc:creator>
  <cp:lastModifiedBy>Antonio de Haro Mejía</cp:lastModifiedBy>
  <cp:revision>23</cp:revision>
  <dcterms:created xsi:type="dcterms:W3CDTF">2017-01-15T16:54:02Z</dcterms:created>
  <dcterms:modified xsi:type="dcterms:W3CDTF">2019-10-31T06:54:58Z</dcterms:modified>
</cp:coreProperties>
</file>